
<file path=[Content_Types].xml><?xml version="1.0" encoding="utf-8"?>
<Types xmlns="http://schemas.openxmlformats.org/package/2006/content-types">
  <Default Extension="jpeg" ContentType="image/jpeg"/>
  <Default Extension="jpg" ContentType="image/unknown"/>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83"/>
  </p:notesMasterIdLst>
  <p:handoutMasterIdLst>
    <p:handoutMasterId r:id="rId84"/>
  </p:handoutMasterIdLst>
  <p:sldIdLst>
    <p:sldId id="256" r:id="rId2"/>
    <p:sldId id="282" r:id="rId3"/>
    <p:sldId id="456" r:id="rId4"/>
    <p:sldId id="262" r:id="rId5"/>
    <p:sldId id="470" r:id="rId6"/>
    <p:sldId id="471" r:id="rId7"/>
    <p:sldId id="346" r:id="rId8"/>
    <p:sldId id="458" r:id="rId9"/>
    <p:sldId id="502" r:id="rId10"/>
    <p:sldId id="501" r:id="rId11"/>
    <p:sldId id="503" r:id="rId12"/>
    <p:sldId id="504" r:id="rId13"/>
    <p:sldId id="505" r:id="rId14"/>
    <p:sldId id="506" r:id="rId15"/>
    <p:sldId id="507" r:id="rId16"/>
    <p:sldId id="508" r:id="rId17"/>
    <p:sldId id="509" r:id="rId18"/>
    <p:sldId id="510" r:id="rId19"/>
    <p:sldId id="511" r:id="rId20"/>
    <p:sldId id="512" r:id="rId21"/>
    <p:sldId id="513" r:id="rId22"/>
    <p:sldId id="514" r:id="rId23"/>
    <p:sldId id="515" r:id="rId24"/>
    <p:sldId id="516" r:id="rId25"/>
    <p:sldId id="517" r:id="rId26"/>
    <p:sldId id="518" r:id="rId27"/>
    <p:sldId id="519" r:id="rId28"/>
    <p:sldId id="520" r:id="rId29"/>
    <p:sldId id="522" r:id="rId30"/>
    <p:sldId id="523" r:id="rId31"/>
    <p:sldId id="524" r:id="rId32"/>
    <p:sldId id="525" r:id="rId33"/>
    <p:sldId id="526" r:id="rId34"/>
    <p:sldId id="527" r:id="rId35"/>
    <p:sldId id="528" r:id="rId36"/>
    <p:sldId id="529" r:id="rId37"/>
    <p:sldId id="530" r:id="rId38"/>
    <p:sldId id="531" r:id="rId39"/>
    <p:sldId id="532" r:id="rId40"/>
    <p:sldId id="389" r:id="rId41"/>
    <p:sldId id="404" r:id="rId42"/>
    <p:sldId id="407" r:id="rId43"/>
    <p:sldId id="450" r:id="rId44"/>
    <p:sldId id="453" r:id="rId45"/>
    <p:sldId id="440" r:id="rId46"/>
    <p:sldId id="438" r:id="rId47"/>
    <p:sldId id="474" r:id="rId48"/>
    <p:sldId id="475" r:id="rId49"/>
    <p:sldId id="476" r:id="rId50"/>
    <p:sldId id="477" r:id="rId51"/>
    <p:sldId id="478" r:id="rId52"/>
    <p:sldId id="479" r:id="rId53"/>
    <p:sldId id="480" r:id="rId54"/>
    <p:sldId id="481" r:id="rId55"/>
    <p:sldId id="482" r:id="rId56"/>
    <p:sldId id="483" r:id="rId57"/>
    <p:sldId id="484" r:id="rId58"/>
    <p:sldId id="485" r:id="rId59"/>
    <p:sldId id="486" r:id="rId60"/>
    <p:sldId id="487" r:id="rId61"/>
    <p:sldId id="488" r:id="rId62"/>
    <p:sldId id="489" r:id="rId63"/>
    <p:sldId id="490" r:id="rId64"/>
    <p:sldId id="491" r:id="rId65"/>
    <p:sldId id="492" r:id="rId66"/>
    <p:sldId id="493" r:id="rId67"/>
    <p:sldId id="494" r:id="rId68"/>
    <p:sldId id="497" r:id="rId69"/>
    <p:sldId id="498" r:id="rId70"/>
    <p:sldId id="499" r:id="rId71"/>
    <p:sldId id="500" r:id="rId72"/>
    <p:sldId id="533" r:id="rId73"/>
    <p:sldId id="535" r:id="rId74"/>
    <p:sldId id="536" r:id="rId75"/>
    <p:sldId id="537" r:id="rId76"/>
    <p:sldId id="538" r:id="rId77"/>
    <p:sldId id="539" r:id="rId78"/>
    <p:sldId id="496" r:id="rId79"/>
    <p:sldId id="444" r:id="rId80"/>
    <p:sldId id="442" r:id="rId81"/>
    <p:sldId id="341" r:id="rId82"/>
  </p:sldIdLst>
  <p:sldSz cx="12192000" cy="6858000"/>
  <p:notesSz cx="6797675" cy="9982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D8B35E19-7A55-4FF5-A195-0D9EEAB2FCCB}">
          <p14:sldIdLst>
            <p14:sldId id="256"/>
            <p14:sldId id="282"/>
            <p14:sldId id="456"/>
            <p14:sldId id="262"/>
            <p14:sldId id="470"/>
            <p14:sldId id="471"/>
            <p14:sldId id="346"/>
            <p14:sldId id="458"/>
            <p14:sldId id="502"/>
            <p14:sldId id="501"/>
            <p14:sldId id="503"/>
            <p14:sldId id="504"/>
            <p14:sldId id="505"/>
            <p14:sldId id="506"/>
            <p14:sldId id="507"/>
            <p14:sldId id="508"/>
            <p14:sldId id="509"/>
            <p14:sldId id="510"/>
            <p14:sldId id="511"/>
            <p14:sldId id="512"/>
            <p14:sldId id="513"/>
            <p14:sldId id="514"/>
            <p14:sldId id="515"/>
            <p14:sldId id="516"/>
            <p14:sldId id="517"/>
            <p14:sldId id="518"/>
            <p14:sldId id="519"/>
            <p14:sldId id="520"/>
            <p14:sldId id="522"/>
            <p14:sldId id="523"/>
            <p14:sldId id="524"/>
            <p14:sldId id="525"/>
            <p14:sldId id="526"/>
            <p14:sldId id="527"/>
            <p14:sldId id="528"/>
            <p14:sldId id="529"/>
            <p14:sldId id="530"/>
            <p14:sldId id="531"/>
            <p14:sldId id="532"/>
            <p14:sldId id="389"/>
            <p14:sldId id="404"/>
            <p14:sldId id="407"/>
            <p14:sldId id="450"/>
            <p14:sldId id="453"/>
            <p14:sldId id="440"/>
            <p14:sldId id="438"/>
            <p14:sldId id="474"/>
            <p14:sldId id="475"/>
            <p14:sldId id="476"/>
            <p14:sldId id="477"/>
            <p14:sldId id="478"/>
            <p14:sldId id="479"/>
            <p14:sldId id="480"/>
            <p14:sldId id="481"/>
            <p14:sldId id="482"/>
            <p14:sldId id="483"/>
            <p14:sldId id="484"/>
            <p14:sldId id="485"/>
            <p14:sldId id="486"/>
            <p14:sldId id="487"/>
            <p14:sldId id="488"/>
            <p14:sldId id="489"/>
            <p14:sldId id="490"/>
            <p14:sldId id="491"/>
            <p14:sldId id="492"/>
            <p14:sldId id="493"/>
            <p14:sldId id="494"/>
            <p14:sldId id="497"/>
            <p14:sldId id="498"/>
            <p14:sldId id="499"/>
            <p14:sldId id="500"/>
            <p14:sldId id="533"/>
            <p14:sldId id="535"/>
            <p14:sldId id="536"/>
            <p14:sldId id="537"/>
            <p14:sldId id="538"/>
            <p14:sldId id="539"/>
            <p14:sldId id="496"/>
            <p14:sldId id="444"/>
            <p14:sldId id="442"/>
          </p14:sldIdLst>
        </p14:section>
        <p14:section name="Sekcja bez tytułu" id="{3F9F5B29-41EA-4378-AF28-B94DC4885CC2}">
          <p14:sldIdLst>
            <p14:sldId id="34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rosław Zielonka" initials="JZ" lastIdx="1" clrIdx="0">
    <p:extLst>
      <p:ext uri="{19B8F6BF-5375-455C-9EA6-DF929625EA0E}">
        <p15:presenceInfo xmlns:p15="http://schemas.microsoft.com/office/powerpoint/2012/main" userId="cd29eae67a7dffa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Styl z motywem 2 — Ak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Styl pośredni 1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C083E6E3-FA7D-4D7B-A595-EF9225AFEA82}" styleName="Styl jasny 1 — Ak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505E3EF-67EA-436B-97B2-0124C06EBD24}" styleName="Styl pośredni 4 — Ak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344D84-9AFB-497E-A393-DC336BA19D2E}" styleName="Styl pośredni 3 — Ak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AF606853-7671-496A-8E4F-DF71F8EC918B}" styleName="Styl ciemny 1 — Ak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Styl ciemny 1 — Ak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Styl ciemny 1 — Ak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7" autoAdjust="0"/>
    <p:restoredTop sz="74380" autoAdjust="0"/>
  </p:normalViewPr>
  <p:slideViewPr>
    <p:cSldViewPr snapToGrid="0">
      <p:cViewPr varScale="1">
        <p:scale>
          <a:sx n="81" d="100"/>
          <a:sy n="81" d="100"/>
        </p:scale>
        <p:origin x="149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handoutMaster" Target="handoutMasters/handoutMaster1.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60" cy="499110"/>
          </a:xfrm>
          <a:prstGeom prst="rect">
            <a:avLst/>
          </a:prstGeom>
        </p:spPr>
        <p:txBody>
          <a:bodyPr vert="horz" lIns="92418" tIns="46209" rIns="92418" bIns="46209" rtlCol="0"/>
          <a:lstStyle>
            <a:lvl1pPr algn="l">
              <a:defRPr sz="1200"/>
            </a:lvl1pPr>
          </a:lstStyle>
          <a:p>
            <a:endParaRPr lang="pl-PL"/>
          </a:p>
        </p:txBody>
      </p:sp>
      <p:sp>
        <p:nvSpPr>
          <p:cNvPr id="3" name="Symbol zastępczy daty 2"/>
          <p:cNvSpPr>
            <a:spLocks noGrp="1"/>
          </p:cNvSpPr>
          <p:nvPr>
            <p:ph type="dt" sz="quarter" idx="1"/>
          </p:nvPr>
        </p:nvSpPr>
        <p:spPr>
          <a:xfrm>
            <a:off x="3850442" y="0"/>
            <a:ext cx="2945660" cy="499110"/>
          </a:xfrm>
          <a:prstGeom prst="rect">
            <a:avLst/>
          </a:prstGeom>
        </p:spPr>
        <p:txBody>
          <a:bodyPr vert="horz" lIns="92418" tIns="46209" rIns="92418" bIns="46209" rtlCol="0"/>
          <a:lstStyle>
            <a:lvl1pPr algn="r">
              <a:defRPr sz="1200"/>
            </a:lvl1pPr>
          </a:lstStyle>
          <a:p>
            <a:fld id="{41B46348-605C-4561-961A-9D1EF91EE1B3}" type="datetimeFigureOut">
              <a:rPr lang="pl-PL" smtClean="0"/>
              <a:pPr/>
              <a:t>21.11.2024</a:t>
            </a:fld>
            <a:endParaRPr lang="pl-PL"/>
          </a:p>
        </p:txBody>
      </p:sp>
      <p:sp>
        <p:nvSpPr>
          <p:cNvPr id="4" name="Symbol zastępczy stopki 3"/>
          <p:cNvSpPr>
            <a:spLocks noGrp="1"/>
          </p:cNvSpPr>
          <p:nvPr>
            <p:ph type="ftr" sz="quarter" idx="2"/>
          </p:nvPr>
        </p:nvSpPr>
        <p:spPr>
          <a:xfrm>
            <a:off x="0" y="9481358"/>
            <a:ext cx="2945660" cy="499110"/>
          </a:xfrm>
          <a:prstGeom prst="rect">
            <a:avLst/>
          </a:prstGeom>
        </p:spPr>
        <p:txBody>
          <a:bodyPr vert="horz" lIns="92418" tIns="46209" rIns="92418" bIns="46209"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50442" y="9481358"/>
            <a:ext cx="2945660" cy="499110"/>
          </a:xfrm>
          <a:prstGeom prst="rect">
            <a:avLst/>
          </a:prstGeom>
        </p:spPr>
        <p:txBody>
          <a:bodyPr vert="horz" lIns="92418" tIns="46209" rIns="92418" bIns="46209" rtlCol="0" anchor="b"/>
          <a:lstStyle>
            <a:lvl1pPr algn="r">
              <a:defRPr sz="1200"/>
            </a:lvl1pPr>
          </a:lstStyle>
          <a:p>
            <a:fld id="{26832EA8-004F-42E1-AA23-B18402009257}" type="slidenum">
              <a:rPr lang="pl-PL" smtClean="0"/>
              <a:pPr/>
              <a:t>‹#›</a:t>
            </a:fld>
            <a:endParaRPr lang="pl-PL"/>
          </a:p>
        </p:txBody>
      </p:sp>
    </p:spTree>
    <p:extLst>
      <p:ext uri="{BB962C8B-B14F-4D97-AF65-F5344CB8AC3E}">
        <p14:creationId xmlns:p14="http://schemas.microsoft.com/office/powerpoint/2010/main" val="12261095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46247" cy="499512"/>
          </a:xfrm>
          <a:prstGeom prst="rect">
            <a:avLst/>
          </a:prstGeom>
        </p:spPr>
        <p:txBody>
          <a:bodyPr vert="horz" lIns="92418" tIns="46209" rIns="92418" bIns="46209" rtlCol="0"/>
          <a:lstStyle>
            <a:lvl1pPr algn="l">
              <a:defRPr sz="1200"/>
            </a:lvl1pPr>
          </a:lstStyle>
          <a:p>
            <a:endParaRPr lang="pl-PL"/>
          </a:p>
        </p:txBody>
      </p:sp>
      <p:sp>
        <p:nvSpPr>
          <p:cNvPr id="3" name="Symbol zastępczy daty 2"/>
          <p:cNvSpPr>
            <a:spLocks noGrp="1"/>
          </p:cNvSpPr>
          <p:nvPr>
            <p:ph type="dt" idx="1"/>
          </p:nvPr>
        </p:nvSpPr>
        <p:spPr>
          <a:xfrm>
            <a:off x="3849826" y="1"/>
            <a:ext cx="2946246" cy="499512"/>
          </a:xfrm>
          <a:prstGeom prst="rect">
            <a:avLst/>
          </a:prstGeom>
        </p:spPr>
        <p:txBody>
          <a:bodyPr vert="horz" lIns="92418" tIns="46209" rIns="92418" bIns="46209" rtlCol="0"/>
          <a:lstStyle>
            <a:lvl1pPr algn="r">
              <a:defRPr sz="1200"/>
            </a:lvl1pPr>
          </a:lstStyle>
          <a:p>
            <a:fld id="{D4D14DEB-00FC-479E-8BFB-FE164EE67A23}" type="datetimeFigureOut">
              <a:rPr lang="pl-PL" smtClean="0"/>
              <a:pPr/>
              <a:t>21.11.2024</a:t>
            </a:fld>
            <a:endParaRPr lang="pl-PL"/>
          </a:p>
        </p:txBody>
      </p:sp>
      <p:sp>
        <p:nvSpPr>
          <p:cNvPr id="4" name="Symbol zastępczy obrazu slajdu 3"/>
          <p:cNvSpPr>
            <a:spLocks noGrp="1" noRot="1" noChangeAspect="1"/>
          </p:cNvSpPr>
          <p:nvPr>
            <p:ph type="sldImg" idx="2"/>
          </p:nvPr>
        </p:nvSpPr>
        <p:spPr>
          <a:xfrm>
            <a:off x="71438" y="747713"/>
            <a:ext cx="6654800" cy="3744912"/>
          </a:xfrm>
          <a:prstGeom prst="rect">
            <a:avLst/>
          </a:prstGeom>
          <a:noFill/>
          <a:ln w="12700">
            <a:solidFill>
              <a:prstClr val="black"/>
            </a:solidFill>
          </a:ln>
        </p:spPr>
        <p:txBody>
          <a:bodyPr vert="horz" lIns="92418" tIns="46209" rIns="92418" bIns="46209" rtlCol="0" anchor="ctr"/>
          <a:lstStyle/>
          <a:p>
            <a:endParaRPr lang="pl-PL"/>
          </a:p>
        </p:txBody>
      </p:sp>
      <p:sp>
        <p:nvSpPr>
          <p:cNvPr id="5" name="Symbol zastępczy notatek 4"/>
          <p:cNvSpPr>
            <a:spLocks noGrp="1"/>
          </p:cNvSpPr>
          <p:nvPr>
            <p:ph type="body" sz="quarter" idx="3"/>
          </p:nvPr>
        </p:nvSpPr>
        <p:spPr>
          <a:xfrm>
            <a:off x="679288" y="4741344"/>
            <a:ext cx="5439101" cy="4492392"/>
          </a:xfrm>
          <a:prstGeom prst="rect">
            <a:avLst/>
          </a:prstGeom>
        </p:spPr>
        <p:txBody>
          <a:bodyPr vert="horz" lIns="92418" tIns="46209" rIns="92418" bIns="46209"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81082"/>
            <a:ext cx="2946247" cy="499511"/>
          </a:xfrm>
          <a:prstGeom prst="rect">
            <a:avLst/>
          </a:prstGeom>
        </p:spPr>
        <p:txBody>
          <a:bodyPr vert="horz" lIns="92418" tIns="46209" rIns="92418" bIns="46209"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826" y="9481082"/>
            <a:ext cx="2946246" cy="499511"/>
          </a:xfrm>
          <a:prstGeom prst="rect">
            <a:avLst/>
          </a:prstGeom>
        </p:spPr>
        <p:txBody>
          <a:bodyPr vert="horz" lIns="92418" tIns="46209" rIns="92418" bIns="46209" rtlCol="0" anchor="b"/>
          <a:lstStyle>
            <a:lvl1pPr algn="r">
              <a:defRPr sz="1200"/>
            </a:lvl1pPr>
          </a:lstStyle>
          <a:p>
            <a:fld id="{B51EB741-D032-429B-AE0F-8745C908E83C}" type="slidenum">
              <a:rPr lang="pl-PL" smtClean="0"/>
              <a:pPr/>
              <a:t>‹#›</a:t>
            </a:fld>
            <a:endParaRPr lang="pl-PL"/>
          </a:p>
        </p:txBody>
      </p:sp>
    </p:spTree>
    <p:extLst>
      <p:ext uri="{BB962C8B-B14F-4D97-AF65-F5344CB8AC3E}">
        <p14:creationId xmlns:p14="http://schemas.microsoft.com/office/powerpoint/2010/main" val="252013775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B51EB741-D032-429B-AE0F-8745C908E83C}" type="slidenum">
              <a:rPr lang="pl-PL" smtClean="0"/>
              <a:pPr/>
              <a:t>14</a:t>
            </a:fld>
            <a:endParaRPr lang="pl-PL"/>
          </a:p>
        </p:txBody>
      </p:sp>
    </p:spTree>
    <p:extLst>
      <p:ext uri="{BB962C8B-B14F-4D97-AF65-F5344CB8AC3E}">
        <p14:creationId xmlns:p14="http://schemas.microsoft.com/office/powerpoint/2010/main" val="2230312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68E8D-EFC1-2536-4267-1F99EEA2986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47CC22D-4F68-1EDC-A0B5-C34EFD9AA1C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4498527-A5E9-5A5B-899B-C6AFD748FEC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9D3918B-0744-0A35-9770-1A373194547E}"/>
              </a:ext>
            </a:extLst>
          </p:cNvPr>
          <p:cNvSpPr>
            <a:spLocks noGrp="1"/>
          </p:cNvSpPr>
          <p:nvPr>
            <p:ph type="sldNum" sz="quarter" idx="5"/>
          </p:nvPr>
        </p:nvSpPr>
        <p:spPr/>
        <p:txBody>
          <a:bodyPr/>
          <a:lstStyle/>
          <a:p>
            <a:fld id="{B51EB741-D032-429B-AE0F-8745C908E83C}" type="slidenum">
              <a:rPr lang="pl-PL" smtClean="0"/>
              <a:pPr/>
              <a:t>36</a:t>
            </a:fld>
            <a:endParaRPr lang="pl-PL"/>
          </a:p>
        </p:txBody>
      </p:sp>
    </p:spTree>
    <p:extLst>
      <p:ext uri="{BB962C8B-B14F-4D97-AF65-F5344CB8AC3E}">
        <p14:creationId xmlns:p14="http://schemas.microsoft.com/office/powerpoint/2010/main" val="168067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C653A-0E0D-094F-1D8A-D5D6D232C1E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5FE3934-7D7A-614B-2BC8-05F60D83D6F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CB3B365-FC35-D026-0351-21F76B35918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0343EC5-EBD3-8DDF-9CFE-096B2EE54F74}"/>
              </a:ext>
            </a:extLst>
          </p:cNvPr>
          <p:cNvSpPr>
            <a:spLocks noGrp="1"/>
          </p:cNvSpPr>
          <p:nvPr>
            <p:ph type="sldNum" sz="quarter" idx="5"/>
          </p:nvPr>
        </p:nvSpPr>
        <p:spPr/>
        <p:txBody>
          <a:bodyPr/>
          <a:lstStyle/>
          <a:p>
            <a:fld id="{B51EB741-D032-429B-AE0F-8745C908E83C}" type="slidenum">
              <a:rPr lang="pl-PL" smtClean="0"/>
              <a:pPr/>
              <a:t>37</a:t>
            </a:fld>
            <a:endParaRPr lang="pl-PL"/>
          </a:p>
        </p:txBody>
      </p:sp>
    </p:spTree>
    <p:extLst>
      <p:ext uri="{BB962C8B-B14F-4D97-AF65-F5344CB8AC3E}">
        <p14:creationId xmlns:p14="http://schemas.microsoft.com/office/powerpoint/2010/main" val="821135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F940D-F92B-E8B9-28CC-9FC3CCF268F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A200D47-EE07-347B-2D36-CC669F4BA34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377B674-F706-553E-3E1F-9041FD5148B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C1E45B3-690C-D114-05A0-76FF04577A34}"/>
              </a:ext>
            </a:extLst>
          </p:cNvPr>
          <p:cNvSpPr>
            <a:spLocks noGrp="1"/>
          </p:cNvSpPr>
          <p:nvPr>
            <p:ph type="sldNum" sz="quarter" idx="5"/>
          </p:nvPr>
        </p:nvSpPr>
        <p:spPr/>
        <p:txBody>
          <a:bodyPr/>
          <a:lstStyle/>
          <a:p>
            <a:fld id="{B51EB741-D032-429B-AE0F-8745C908E83C}" type="slidenum">
              <a:rPr lang="pl-PL" smtClean="0"/>
              <a:pPr/>
              <a:t>38</a:t>
            </a:fld>
            <a:endParaRPr lang="pl-PL"/>
          </a:p>
        </p:txBody>
      </p:sp>
    </p:spTree>
    <p:extLst>
      <p:ext uri="{BB962C8B-B14F-4D97-AF65-F5344CB8AC3E}">
        <p14:creationId xmlns:p14="http://schemas.microsoft.com/office/powerpoint/2010/main" val="2336337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A376A-6502-7E4B-1404-6DCBC38721D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77C7538-EDD3-804E-0A1B-BCB7A0EB693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C117BBA-2622-84BC-DE0B-32A3326BAFB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A4C42BB-D87D-4689-0E0D-2781FF564A39}"/>
              </a:ext>
            </a:extLst>
          </p:cNvPr>
          <p:cNvSpPr>
            <a:spLocks noGrp="1"/>
          </p:cNvSpPr>
          <p:nvPr>
            <p:ph type="sldNum" sz="quarter" idx="5"/>
          </p:nvPr>
        </p:nvSpPr>
        <p:spPr/>
        <p:txBody>
          <a:bodyPr/>
          <a:lstStyle/>
          <a:p>
            <a:fld id="{B51EB741-D032-429B-AE0F-8745C908E83C}" type="slidenum">
              <a:rPr lang="pl-PL" smtClean="0"/>
              <a:pPr/>
              <a:t>39</a:t>
            </a:fld>
            <a:endParaRPr lang="pl-PL"/>
          </a:p>
        </p:txBody>
      </p:sp>
    </p:spTree>
    <p:extLst>
      <p:ext uri="{BB962C8B-B14F-4D97-AF65-F5344CB8AC3E}">
        <p14:creationId xmlns:p14="http://schemas.microsoft.com/office/powerpoint/2010/main" val="1903078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B51EB741-D032-429B-AE0F-8745C908E83C}" type="slidenum">
              <a:rPr lang="pl-PL" smtClean="0"/>
              <a:pPr/>
              <a:t>77</a:t>
            </a:fld>
            <a:endParaRPr lang="pl-PL"/>
          </a:p>
        </p:txBody>
      </p:sp>
    </p:spTree>
    <p:extLst>
      <p:ext uri="{BB962C8B-B14F-4D97-AF65-F5344CB8AC3E}">
        <p14:creationId xmlns:p14="http://schemas.microsoft.com/office/powerpoint/2010/main" val="2416994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E7997-0F87-2757-4941-5E264E13E7B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F7E99AF-C9BC-C498-3727-BF2C7DD9341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5399806-483A-A70F-B163-133DEACA277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DCCF8B2-3ECB-FEEE-03BC-6F4010E71073}"/>
              </a:ext>
            </a:extLst>
          </p:cNvPr>
          <p:cNvSpPr>
            <a:spLocks noGrp="1"/>
          </p:cNvSpPr>
          <p:nvPr>
            <p:ph type="sldNum" sz="quarter" idx="5"/>
          </p:nvPr>
        </p:nvSpPr>
        <p:spPr/>
        <p:txBody>
          <a:bodyPr/>
          <a:lstStyle/>
          <a:p>
            <a:fld id="{B51EB741-D032-429B-AE0F-8745C908E83C}" type="slidenum">
              <a:rPr lang="pl-PL" smtClean="0"/>
              <a:pPr/>
              <a:t>15</a:t>
            </a:fld>
            <a:endParaRPr lang="pl-PL"/>
          </a:p>
        </p:txBody>
      </p:sp>
    </p:spTree>
    <p:extLst>
      <p:ext uri="{BB962C8B-B14F-4D97-AF65-F5344CB8AC3E}">
        <p14:creationId xmlns:p14="http://schemas.microsoft.com/office/powerpoint/2010/main" val="3608333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1EC7B-C711-8C4A-6DBB-4E9F476ED9A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F8D65E0-970A-7BCC-3DBA-0893454BEB9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330DC6B-6737-BC15-9B65-82C129D1FD0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12D30AB-2CE1-96AC-B5B1-1E3503097DBD}"/>
              </a:ext>
            </a:extLst>
          </p:cNvPr>
          <p:cNvSpPr>
            <a:spLocks noGrp="1"/>
          </p:cNvSpPr>
          <p:nvPr>
            <p:ph type="sldNum" sz="quarter" idx="5"/>
          </p:nvPr>
        </p:nvSpPr>
        <p:spPr/>
        <p:txBody>
          <a:bodyPr/>
          <a:lstStyle/>
          <a:p>
            <a:fld id="{B51EB741-D032-429B-AE0F-8745C908E83C}" type="slidenum">
              <a:rPr lang="pl-PL" smtClean="0"/>
              <a:pPr/>
              <a:t>16</a:t>
            </a:fld>
            <a:endParaRPr lang="pl-PL"/>
          </a:p>
        </p:txBody>
      </p:sp>
    </p:spTree>
    <p:extLst>
      <p:ext uri="{BB962C8B-B14F-4D97-AF65-F5344CB8AC3E}">
        <p14:creationId xmlns:p14="http://schemas.microsoft.com/office/powerpoint/2010/main" val="2966542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EA21A-8A48-9393-CB63-DD065DC0E52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3D7EDF1-0978-5CBB-940D-2E9A7902618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A69C0D7-5161-DFFF-BB4A-6759F259873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B1E19F0-BDAA-260F-A3A1-27D5A71CDA00}"/>
              </a:ext>
            </a:extLst>
          </p:cNvPr>
          <p:cNvSpPr>
            <a:spLocks noGrp="1"/>
          </p:cNvSpPr>
          <p:nvPr>
            <p:ph type="sldNum" sz="quarter" idx="5"/>
          </p:nvPr>
        </p:nvSpPr>
        <p:spPr/>
        <p:txBody>
          <a:bodyPr/>
          <a:lstStyle/>
          <a:p>
            <a:fld id="{B51EB741-D032-429B-AE0F-8745C908E83C}" type="slidenum">
              <a:rPr lang="pl-PL" smtClean="0"/>
              <a:pPr/>
              <a:t>17</a:t>
            </a:fld>
            <a:endParaRPr lang="pl-PL"/>
          </a:p>
        </p:txBody>
      </p:sp>
    </p:spTree>
    <p:extLst>
      <p:ext uri="{BB962C8B-B14F-4D97-AF65-F5344CB8AC3E}">
        <p14:creationId xmlns:p14="http://schemas.microsoft.com/office/powerpoint/2010/main" val="381813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2758C-6909-101A-789F-909D6F9C577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979DA27-1E1D-FF77-4385-1729EF86860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061AEA7-50BC-7A9E-C1E3-4FE30267D4D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D764DF0-2E12-FF5D-E3D7-D31ABAC66994}"/>
              </a:ext>
            </a:extLst>
          </p:cNvPr>
          <p:cNvSpPr>
            <a:spLocks noGrp="1"/>
          </p:cNvSpPr>
          <p:nvPr>
            <p:ph type="sldNum" sz="quarter" idx="5"/>
          </p:nvPr>
        </p:nvSpPr>
        <p:spPr/>
        <p:txBody>
          <a:bodyPr/>
          <a:lstStyle/>
          <a:p>
            <a:fld id="{B51EB741-D032-429B-AE0F-8745C908E83C}" type="slidenum">
              <a:rPr lang="pl-PL" smtClean="0"/>
              <a:pPr/>
              <a:t>18</a:t>
            </a:fld>
            <a:endParaRPr lang="pl-PL"/>
          </a:p>
        </p:txBody>
      </p:sp>
    </p:spTree>
    <p:extLst>
      <p:ext uri="{BB962C8B-B14F-4D97-AF65-F5344CB8AC3E}">
        <p14:creationId xmlns:p14="http://schemas.microsoft.com/office/powerpoint/2010/main" val="538595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52C4F-9BC5-EC74-0233-397A9632CC6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976589F-4A86-862B-E44F-33807E571F9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6E54711-6C43-60EE-9C00-C53EEE36E4D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18BF32F-1B72-4963-2C7E-565D35A71B68}"/>
              </a:ext>
            </a:extLst>
          </p:cNvPr>
          <p:cNvSpPr>
            <a:spLocks noGrp="1"/>
          </p:cNvSpPr>
          <p:nvPr>
            <p:ph type="sldNum" sz="quarter" idx="5"/>
          </p:nvPr>
        </p:nvSpPr>
        <p:spPr/>
        <p:txBody>
          <a:bodyPr/>
          <a:lstStyle/>
          <a:p>
            <a:fld id="{B51EB741-D032-429B-AE0F-8745C908E83C}" type="slidenum">
              <a:rPr lang="pl-PL" smtClean="0"/>
              <a:pPr/>
              <a:t>19</a:t>
            </a:fld>
            <a:endParaRPr lang="pl-PL"/>
          </a:p>
        </p:txBody>
      </p:sp>
    </p:spTree>
    <p:extLst>
      <p:ext uri="{BB962C8B-B14F-4D97-AF65-F5344CB8AC3E}">
        <p14:creationId xmlns:p14="http://schemas.microsoft.com/office/powerpoint/2010/main" val="451755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B51EB741-D032-429B-AE0F-8745C908E83C}" type="slidenum">
              <a:rPr lang="pl-PL" smtClean="0"/>
              <a:pPr/>
              <a:t>29</a:t>
            </a:fld>
            <a:endParaRPr lang="pl-PL"/>
          </a:p>
        </p:txBody>
      </p:sp>
    </p:spTree>
    <p:extLst>
      <p:ext uri="{BB962C8B-B14F-4D97-AF65-F5344CB8AC3E}">
        <p14:creationId xmlns:p14="http://schemas.microsoft.com/office/powerpoint/2010/main" val="3496748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B51EB741-D032-429B-AE0F-8745C908E83C}" type="slidenum">
              <a:rPr lang="pl-PL" smtClean="0"/>
              <a:pPr/>
              <a:t>34</a:t>
            </a:fld>
            <a:endParaRPr lang="pl-PL"/>
          </a:p>
        </p:txBody>
      </p:sp>
    </p:spTree>
    <p:extLst>
      <p:ext uri="{BB962C8B-B14F-4D97-AF65-F5344CB8AC3E}">
        <p14:creationId xmlns:p14="http://schemas.microsoft.com/office/powerpoint/2010/main" val="1195929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07B31-2D06-2467-D41C-F796BA5766C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C43B0DA-B172-A690-4062-0D9C3F2C9E9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08957D8-42E6-106F-635E-05F69E9AEDC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32D6773-A3C0-FDEE-1847-A283FD082E74}"/>
              </a:ext>
            </a:extLst>
          </p:cNvPr>
          <p:cNvSpPr>
            <a:spLocks noGrp="1"/>
          </p:cNvSpPr>
          <p:nvPr>
            <p:ph type="sldNum" sz="quarter" idx="5"/>
          </p:nvPr>
        </p:nvSpPr>
        <p:spPr/>
        <p:txBody>
          <a:bodyPr/>
          <a:lstStyle/>
          <a:p>
            <a:fld id="{B51EB741-D032-429B-AE0F-8745C908E83C}" type="slidenum">
              <a:rPr lang="pl-PL" smtClean="0"/>
              <a:pPr/>
              <a:t>35</a:t>
            </a:fld>
            <a:endParaRPr lang="pl-PL"/>
          </a:p>
        </p:txBody>
      </p:sp>
    </p:spTree>
    <p:extLst>
      <p:ext uri="{BB962C8B-B14F-4D97-AF65-F5344CB8AC3E}">
        <p14:creationId xmlns:p14="http://schemas.microsoft.com/office/powerpoint/2010/main" val="2051659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31F2AA24-F73C-4CE3-999D-BFD2250FAE49}"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8143104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BD3754B-EE32-4438-9E6D-F5229BE40D8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34276040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BD3754B-EE32-4438-9E6D-F5229BE40D8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08745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BD3754B-EE32-4438-9E6D-F5229BE40D8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65967385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BD3754B-EE32-4438-9E6D-F5229BE40D8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4652863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FBD3754B-EE32-4438-9E6D-F5229BE40D8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63767090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B500FEC-6A25-4462-A4F4-23CE8C28EC0B}"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1923303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A137DD0-BAA3-4F66-9DAB-E714F44BA2EE}"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5775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A6E3592-1DA2-45A5-8CEC-A36534145AE4}"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4119111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32747734-2813-4DFE-A6EF-6D363BED52F1}" type="datetime1">
              <a:rPr lang="pl-PL" smtClean="0"/>
              <a:pPr/>
              <a:t>21.11.2024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3119253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8901D5F4-7F6C-4127-9C16-2D05A26496F8}" type="datetime1">
              <a:rPr lang="pl-PL" smtClean="0"/>
              <a:pPr/>
              <a:t>21.11.2024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367448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81E593EC-337D-49F2-97C4-B92D17B7D364}" type="datetime1">
              <a:rPr lang="pl-PL" smtClean="0"/>
              <a:pPr/>
              <a:t>21.11.2024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43060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0CB400B9-4D9A-4DC3-A871-A400D080C175}" type="datetime1">
              <a:rPr lang="pl-PL" smtClean="0"/>
              <a:pPr/>
              <a:t>21.11.2024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4504911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0097A-5BD8-43A4-91B4-44F6510328CD}" type="datetime1">
              <a:rPr lang="pl-PL" smtClean="0"/>
              <a:pPr/>
              <a:t>21.11.2024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34643477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6AB0373C-FF9A-4DDE-B1FC-0B5380E53453}" type="datetime1">
              <a:rPr lang="pl-PL" smtClean="0"/>
              <a:pPr/>
              <a:t>21.11.2024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660401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78D90A97-C94B-466F-BE22-9537EF705D3F}" type="datetime1">
              <a:rPr lang="pl-PL" smtClean="0"/>
              <a:pPr/>
              <a:t>21.11.2024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7BECAA5-E548-43B2-964D-A0B298D597CD}" type="slidenum">
              <a:rPr lang="pl-PL" smtClean="0"/>
              <a:pPr/>
              <a:t>‹#›</a:t>
            </a:fld>
            <a:endParaRPr lang="pl-PL"/>
          </a:p>
        </p:txBody>
      </p:sp>
    </p:spTree>
    <p:extLst>
      <p:ext uri="{BB962C8B-B14F-4D97-AF65-F5344CB8AC3E}">
        <p14:creationId xmlns:p14="http://schemas.microsoft.com/office/powerpoint/2010/main" val="2271397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D3754B-EE32-4438-9E6D-F5229BE40D8B}" type="datetime1">
              <a:rPr lang="pl-PL" smtClean="0"/>
              <a:pPr/>
              <a:t>21.11.2024</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7BECAA5-E548-43B2-964D-A0B298D597CD}" type="slidenum">
              <a:rPr lang="pl-PL" smtClean="0"/>
              <a:pPr/>
              <a:t>‹#›</a:t>
            </a:fld>
            <a:endParaRPr lang="pl-PL"/>
          </a:p>
        </p:txBody>
      </p:sp>
    </p:spTree>
    <p:extLst>
      <p:ext uri="{BB962C8B-B14F-4D97-AF65-F5344CB8AC3E}">
        <p14:creationId xmlns:p14="http://schemas.microsoft.com/office/powerpoint/2010/main" val="138202030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mailto:lgddobrzyn@interia.p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ymbol zastępczy zawartości 11">
            <a:extLst>
              <a:ext uri="{FF2B5EF4-FFF2-40B4-BE49-F238E27FC236}">
                <a16:creationId xmlns:a16="http://schemas.microsoft.com/office/drawing/2014/main" id="{8E019E5C-3AFB-FB0C-5F8A-04DC60E44474}"/>
              </a:ext>
            </a:extLst>
          </p:cNvPr>
          <p:cNvPicPr>
            <a:picLocks noChangeAspect="1"/>
          </p:cNvPicPr>
          <p:nvPr/>
        </p:nvPicPr>
        <p:blipFill>
          <a:blip r:embed="rId2"/>
          <a:stretch>
            <a:fillRect/>
          </a:stretch>
        </p:blipFill>
        <p:spPr>
          <a:xfrm>
            <a:off x="4944617" y="5375709"/>
            <a:ext cx="1890046" cy="756018"/>
          </a:xfrm>
          <a:prstGeom prst="rect">
            <a:avLst/>
          </a:prstGeom>
          <a:effectLst>
            <a:softEdge rad="0"/>
          </a:effectLst>
        </p:spPr>
      </p:pic>
      <p:sp>
        <p:nvSpPr>
          <p:cNvPr id="2" name="Tytuł 1"/>
          <p:cNvSpPr>
            <a:spLocks noGrp="1"/>
          </p:cNvSpPr>
          <p:nvPr>
            <p:ph type="ctrTitle"/>
          </p:nvPr>
        </p:nvSpPr>
        <p:spPr>
          <a:xfrm>
            <a:off x="921625" y="4150041"/>
            <a:ext cx="9144000" cy="1530219"/>
          </a:xfrm>
        </p:spPr>
        <p:txBody>
          <a:bodyP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br>
              <a:rPr lang="pl-PL" sz="3200" b="1" dirty="0">
                <a:solidFill>
                  <a:srgbClr val="002060"/>
                </a:solidFill>
                <a:latin typeface="Times New Roman" panose="02020603050405020304" pitchFamily="18" charset="0"/>
                <a:cs typeface="Times New Roman" panose="02020603050405020304" pitchFamily="18" charset="0"/>
              </a:rPr>
            </a:br>
            <a:r>
              <a:rPr lang="pl-PL" sz="3600" b="1" dirty="0">
                <a:solidFill>
                  <a:srgbClr val="002060"/>
                </a:solidFill>
                <a:latin typeface="Times New Roman" panose="02020603050405020304" pitchFamily="18" charset="0"/>
                <a:cs typeface="Times New Roman" panose="02020603050405020304" pitchFamily="18" charset="0"/>
              </a:rPr>
              <a:t>FORUM GENERALNE  </a:t>
            </a:r>
            <a:br>
              <a:rPr lang="pl-PL" sz="3600" b="1" dirty="0">
                <a:solidFill>
                  <a:srgbClr val="002060"/>
                </a:solidFill>
                <a:latin typeface="Times New Roman" panose="02020603050405020304" pitchFamily="18" charset="0"/>
                <a:cs typeface="Times New Roman" panose="02020603050405020304" pitchFamily="18" charset="0"/>
              </a:rPr>
            </a:br>
            <a:r>
              <a:rPr lang="pl-PL" sz="3600" b="1" dirty="0">
                <a:solidFill>
                  <a:srgbClr val="002060"/>
                </a:solidFill>
                <a:latin typeface="Times New Roman" panose="02020603050405020304" pitchFamily="18" charset="0"/>
                <a:cs typeface="Times New Roman" panose="02020603050405020304" pitchFamily="18" charset="0"/>
              </a:rPr>
              <a:t>LGD „Podgrodzie Toruńskie”</a:t>
            </a:r>
            <a:br>
              <a:rPr lang="pl-PL" sz="3200" b="1" dirty="0">
                <a:solidFill>
                  <a:srgbClr val="002060"/>
                </a:solidFill>
                <a:latin typeface="Arial Black" panose="020B0A04020102020204" pitchFamily="34" charset="0"/>
              </a:rPr>
            </a:br>
            <a:r>
              <a:rPr lang="pl-PL" sz="2400" b="1" dirty="0">
                <a:solidFill>
                  <a:srgbClr val="002060"/>
                </a:solidFill>
                <a:latin typeface="Arial Black" panose="020B0A04020102020204" pitchFamily="34" charset="0"/>
              </a:rPr>
              <a:t>  </a:t>
            </a:r>
            <a:br>
              <a:rPr lang="pl-PL" sz="2400" b="1" dirty="0">
                <a:solidFill>
                  <a:srgbClr val="002060"/>
                </a:solidFill>
                <a:latin typeface="Arial Black" panose="020B0A04020102020204" pitchFamily="34" charset="0"/>
              </a:rPr>
            </a:b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 przedstawicielami grup docelowych działań komunikacyjnych realizowane w ramach </a:t>
            </a:r>
            <a:b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Planu komunikacji z lokalną społecznością </a:t>
            </a:r>
            <a:b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zgodnie w umową o warunkach i sposobie realizacji strategii rozwoju lokalnego kierowanego przez społeczność </a:t>
            </a:r>
            <a:b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nr </a:t>
            </a:r>
            <a:r>
              <a:rPr lang="pl-PL" sz="2400" dirty="0">
                <a:solidFill>
                  <a:schemeClr val="tx1"/>
                </a:solidFill>
                <a:latin typeface="Times New Roman" panose="02020603050405020304" pitchFamily="18" charset="0"/>
                <a:cs typeface="Times New Roman" panose="02020603050405020304" pitchFamily="18" charset="0"/>
              </a:rPr>
              <a:t>00005.UM02.6572.20005.2023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 dn. 12.12.2023 r. </a:t>
            </a:r>
            <a:b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pl-PL" sz="3200" b="1" dirty="0">
              <a:solidFill>
                <a:srgbClr val="002060"/>
              </a:solidFill>
              <a:latin typeface="Times New Roman" panose="02020603050405020304" pitchFamily="18" charset="0"/>
              <a:cs typeface="Times New Roman" panose="02020603050405020304" pitchFamily="18" charset="0"/>
            </a:endParaRPr>
          </a:p>
        </p:txBody>
      </p:sp>
      <p:sp>
        <p:nvSpPr>
          <p:cNvPr id="3" name="Podtytuł 2"/>
          <p:cNvSpPr>
            <a:spLocks noGrp="1"/>
          </p:cNvSpPr>
          <p:nvPr>
            <p:ph type="subTitle" idx="1"/>
          </p:nvPr>
        </p:nvSpPr>
        <p:spPr>
          <a:xfrm>
            <a:off x="783624" y="6131727"/>
            <a:ext cx="9800873" cy="402729"/>
          </a:xfrm>
        </p:spPr>
        <p:txBody>
          <a:bodyPr>
            <a:normAutofit/>
          </a:bodyPr>
          <a:lstStyle/>
          <a:p>
            <a:pPr algn="ctr">
              <a:spcBef>
                <a:spcPts val="0"/>
              </a:spcBef>
            </a:pPr>
            <a:r>
              <a:rPr lang="pl-PL" dirty="0">
                <a:solidFill>
                  <a:schemeClr val="tx1"/>
                </a:solidFill>
                <a:latin typeface="Times New Roman" panose="02020603050405020304" pitchFamily="18" charset="0"/>
                <a:cs typeface="Times New Roman" panose="02020603050405020304" pitchFamily="18" charset="0"/>
              </a:rPr>
              <a:t>Krobia, 21 listopada 2024 r.</a:t>
            </a:r>
          </a:p>
        </p:txBody>
      </p:sp>
      <p:pic>
        <p:nvPicPr>
          <p:cNvPr id="8" name="Obraz 7">
            <a:extLst>
              <a:ext uri="{FF2B5EF4-FFF2-40B4-BE49-F238E27FC236}">
                <a16:creationId xmlns:a16="http://schemas.microsoft.com/office/drawing/2014/main" id="{5CFD5882-BD45-4459-0662-FC537A8CE090}"/>
              </a:ext>
            </a:extLst>
          </p:cNvPr>
          <p:cNvPicPr>
            <a:picLocks noChangeAspect="1"/>
          </p:cNvPicPr>
          <p:nvPr/>
        </p:nvPicPr>
        <p:blipFill>
          <a:blip r:embed="rId3"/>
          <a:stretch>
            <a:fillRect/>
          </a:stretch>
        </p:blipFill>
        <p:spPr>
          <a:xfrm>
            <a:off x="783624" y="98149"/>
            <a:ext cx="8718036" cy="1079086"/>
          </a:xfrm>
          <a:prstGeom prst="rect">
            <a:avLst/>
          </a:prstGeom>
        </p:spPr>
      </p:pic>
      <p:pic>
        <p:nvPicPr>
          <p:cNvPr id="12" name="Obraz 11">
            <a:extLst>
              <a:ext uri="{FF2B5EF4-FFF2-40B4-BE49-F238E27FC236}">
                <a16:creationId xmlns:a16="http://schemas.microsoft.com/office/drawing/2014/main" id="{F5729AF2-7DC5-4EAF-53FC-17589BE7B4D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1625" y="1479386"/>
            <a:ext cx="1476286" cy="1079087"/>
          </a:xfrm>
          <a:prstGeom prst="rect">
            <a:avLst/>
          </a:prstGeom>
        </p:spPr>
      </p:pic>
    </p:spTree>
    <p:extLst>
      <p:ext uri="{BB962C8B-B14F-4D97-AF65-F5344CB8AC3E}">
        <p14:creationId xmlns:p14="http://schemas.microsoft.com/office/powerpoint/2010/main" val="2276416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BFBC7-F55B-6884-F9C7-F947B649C724}"/>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5F95E0FF-C008-6192-44E9-A50C4EF293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94D4AD90-75F3-190C-BDE5-ACB44CE110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58D56987-27BC-D34A-E60F-9434BA40D70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A9C95F1C-BF61-EBF8-CF50-2187E830243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034DB2C8-68C1-F496-8D2F-8F76E7A688AF}"/>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3DE26EFB-FBF2-B7FE-1D05-9366532051DB}"/>
              </a:ext>
            </a:extLst>
          </p:cNvPr>
          <p:cNvGraphicFramePr>
            <a:graphicFrameLocks noGrp="1"/>
          </p:cNvGraphicFramePr>
          <p:nvPr>
            <p:extLst>
              <p:ext uri="{D42A27DB-BD31-4B8C-83A1-F6EECF244321}">
                <p14:modId xmlns:p14="http://schemas.microsoft.com/office/powerpoint/2010/main" val="2466532763"/>
              </p:ext>
            </p:extLst>
          </p:nvPr>
        </p:nvGraphicFramePr>
        <p:xfrm>
          <a:off x="390915" y="2072066"/>
          <a:ext cx="11410170" cy="4698189"/>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Zasada DNSH</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czyń </a:t>
                      </a:r>
                      <a:b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poważnej szkody”</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0000"/>
                        </a:lnSpc>
                        <a:spcAft>
                          <a:spcPts val="600"/>
                        </a:spcAft>
                      </a:pP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przewidujące </a:t>
                      </a:r>
                      <a:r>
                        <a:rPr lang="pl-PL"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zastosowanie rozwiązań służących racjonalnemu gospodarowaniu zasobami lub ograniczeniu presji na środowisko</a:t>
                      </a: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6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w sytuacji, gdy wnioskodawca wykazał we wniosku o wsparcie, w związku z realizowaną operacją i przyjętymi kosztami kwalifikowalnymi, zastosowanie materiału/-ów lub/i wykorzystywanie urządzenia/-ń i/lub technologii na etapie realizacji projektu i/lub wytwarzania produktu i/lub świadczenia usługi, wpływających na racjonalne gospodarowanie zasobami i/lub ograniczające presję na środowisko.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10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gdy wnioskodawca przewidział we wniosku o wsparcie:</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nasadzenia – drzewa lub krzewy (min. 5 szt.)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08585" algn="l"/>
                        </a:tabLst>
                      </a:pP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błękitnozieloną</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infrastrukturę np.: ogrody deszczowe, zielone przystanki, dachy, fasady i ściany, nawierzchnie przepuszczalne, podłoża strukturalne, itp.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OZE (poza instalacjami mobilnymi)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rozwiązania </a:t>
                      </a: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wodooszczędne</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6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inne uzasadnione rozwiązania służące racjonalnemu gospodarowaniu zasobami.</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0000"/>
                        </a:lnSpc>
                        <a:spcAft>
                          <a:spcPts val="1000"/>
                        </a:spcAft>
                      </a:pPr>
                      <a:r>
                        <a:rPr lang="pl-PL" sz="12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 w tym zestawienia rzeczowo-finansowego.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przewiduje zastosowania takich rozwiązań</a:t>
                      </a:r>
                    </a:p>
                    <a:p>
                      <a:pPr>
                        <a:lnSpc>
                          <a:spcPct val="100000"/>
                        </a:lnSpc>
                        <a:spcAft>
                          <a:spcPts val="1000"/>
                        </a:spcAft>
                      </a:pP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032FE6C4-7C3F-9948-DF99-C529CE1BD9F0}"/>
              </a:ext>
            </a:extLst>
          </p:cNvPr>
          <p:cNvSpPr txBox="1"/>
          <p:nvPr/>
        </p:nvSpPr>
        <p:spPr>
          <a:xfrm>
            <a:off x="628074" y="1593703"/>
            <a:ext cx="5689600" cy="369332"/>
          </a:xfrm>
          <a:prstGeom prst="rect">
            <a:avLst/>
          </a:prstGeom>
          <a:noFill/>
        </p:spPr>
        <p:txBody>
          <a:bodyPr wrap="square" rtlCol="0">
            <a:spAutoFit/>
          </a:bodyPr>
          <a:lstStyle/>
          <a:p>
            <a:r>
              <a:rPr lang="pl-PL" b="1" dirty="0"/>
              <a:t>Kryterium rankingowe nr 1</a:t>
            </a:r>
          </a:p>
        </p:txBody>
      </p:sp>
    </p:spTree>
    <p:extLst>
      <p:ext uri="{BB962C8B-B14F-4D97-AF65-F5344CB8AC3E}">
        <p14:creationId xmlns:p14="http://schemas.microsoft.com/office/powerpoint/2010/main" val="24475697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74EC5-03D9-1914-65E4-8DAF249C6A50}"/>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E3F50407-2251-E396-EA91-E83CCD1060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C258C9B7-2C08-71C4-2DC5-2D928F84B2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00B958D7-94FF-0FB7-4581-69676AAADD0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EA4997E8-3512-74D7-7F88-B958F9CC78A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7DD65B38-612E-08BF-FE78-C3A0CFD8C4CA}"/>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EAD2A817-628A-B277-11C7-567CC7031798}"/>
              </a:ext>
            </a:extLst>
          </p:cNvPr>
          <p:cNvGraphicFramePr>
            <a:graphicFrameLocks noGrp="1"/>
          </p:cNvGraphicFramePr>
          <p:nvPr>
            <p:extLst>
              <p:ext uri="{D42A27DB-BD31-4B8C-83A1-F6EECF244321}">
                <p14:modId xmlns:p14="http://schemas.microsoft.com/office/powerpoint/2010/main" val="2676399057"/>
              </p:ext>
            </p:extLst>
          </p:nvPr>
        </p:nvGraphicFramePr>
        <p:xfrm>
          <a:off x="390914" y="1854004"/>
          <a:ext cx="11588648" cy="4980589"/>
        </p:xfrm>
        <a:graphic>
          <a:graphicData uri="http://schemas.openxmlformats.org/drawingml/2006/table">
            <a:tbl>
              <a:tblPr firstRow="1" bandRow="1">
                <a:tableStyleId>{5C22544A-7EE6-4342-B048-85BDC9FD1C3A}</a:tableStyleId>
              </a:tblPr>
              <a:tblGrid>
                <a:gridCol w="2436717">
                  <a:extLst>
                    <a:ext uri="{9D8B030D-6E8A-4147-A177-3AD203B41FA5}">
                      <a16:colId xmlns:a16="http://schemas.microsoft.com/office/drawing/2014/main" val="3019797452"/>
                    </a:ext>
                  </a:extLst>
                </a:gridCol>
                <a:gridCol w="600553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Przynależność do grup w niekorzystnej sytuacji***</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planowane do realizacji przez osoby z grup w niekorzystnej sytuacji ze względu na dostęp do rynku pracy, określonych w LSR, co oznacza, że na moment złożenia wniosku o wsparcie Wnioskodawca jest:</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osoby młode lub/i;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osobą niepełnosprawną lub/i;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6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kobietą.</a:t>
                      </a:r>
                      <a:endParaRPr lang="pl-PL" sz="14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00000"/>
                        </a:lnSpc>
                        <a:spcAft>
                          <a:spcPts val="600"/>
                        </a:spcAft>
                        <a:buFont typeface="+mj-lt"/>
                        <a:buNone/>
                      </a:pP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Definicje: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Bef>
                          <a:spcPts val="1200"/>
                        </a:spcBef>
                        <a:spcAft>
                          <a:spcPts val="600"/>
                        </a:spcAft>
                      </a:pPr>
                      <a:r>
                        <a:rPr lang="pl-PL" sz="14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Osoba młoda- do 25 r.ż.</a:t>
                      </a:r>
                      <a:endParaRPr lang="pl-PL" sz="14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Osoba niepełnosprawna- zgodnie z ustawą z dnia 27 sierpnia 1997 r. o rehabilitacji zawodowej i społecznej oraz zatrudnianiu osób niepełnosprawnych (Dz.U. z 2020  r. poz. 426  z późn.zm.) a także osoby z zaburzeniami psychicznymi, o których mowa w ustawie z dnia 19 sierpnia 1994 r. o ochronie zdrowia psychicznego (Dz.U. z 2020 r. poz. 685 ).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Aft>
                          <a:spcPts val="1000"/>
                        </a:spcAft>
                      </a:pP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kserokopii orzeczenia o niepełnosprawności (osoby niepełnosprawne) i/lub wniosku o przyznanie pomocy</a:t>
                      </a:r>
                      <a:r>
                        <a:rPr lang="pl-PL" sz="14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pl-PL" sz="14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1400"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kopii</a:t>
                      </a:r>
                      <a:r>
                        <a:rPr lang="pl-PL" sz="1400" b="1"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1400"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dowodu</a:t>
                      </a:r>
                      <a:r>
                        <a:rPr lang="pl-PL" sz="1400" b="1"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1400"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osobistego</a:t>
                      </a:r>
                      <a:r>
                        <a:rPr lang="pl-PL" sz="14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(płeć).</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endPar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endPar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spełnia takiego kryterium</a:t>
                      </a:r>
                    </a:p>
                    <a:p>
                      <a:pPr>
                        <a:lnSpc>
                          <a:spcPct val="115000"/>
                        </a:lnSpc>
                        <a:spcAft>
                          <a:spcPts val="1000"/>
                        </a:spcAft>
                      </a:pPr>
                      <a:b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BF1D04A4-26D8-E554-F618-CF67B37B76D8}"/>
              </a:ext>
            </a:extLst>
          </p:cNvPr>
          <p:cNvSpPr txBox="1"/>
          <p:nvPr/>
        </p:nvSpPr>
        <p:spPr>
          <a:xfrm>
            <a:off x="654927" y="1484672"/>
            <a:ext cx="5689600" cy="369332"/>
          </a:xfrm>
          <a:prstGeom prst="rect">
            <a:avLst/>
          </a:prstGeom>
          <a:noFill/>
        </p:spPr>
        <p:txBody>
          <a:bodyPr wrap="square" rtlCol="0">
            <a:spAutoFit/>
          </a:bodyPr>
          <a:lstStyle/>
          <a:p>
            <a:r>
              <a:rPr lang="pl-PL" b="1" dirty="0"/>
              <a:t>Kryterium rankingowe nr 2</a:t>
            </a:r>
          </a:p>
        </p:txBody>
      </p:sp>
    </p:spTree>
    <p:extLst>
      <p:ext uri="{BB962C8B-B14F-4D97-AF65-F5344CB8AC3E}">
        <p14:creationId xmlns:p14="http://schemas.microsoft.com/office/powerpoint/2010/main" val="35754721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A913-F6AE-1E8E-A341-A3E303D08DED}"/>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C0441F9-FDD7-A1A6-569F-663D73F78B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BC7D5176-F2EF-DD07-1270-E0F4D27031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E3EF9250-453A-4C65-D5C0-665CA6623D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C0060CBF-668C-19C7-63FB-8556696FF5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BA564464-A4DC-27B3-64CE-852FB1832555}"/>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B27C5B27-8BED-57B3-DD16-9936DF8984AB}"/>
              </a:ext>
            </a:extLst>
          </p:cNvPr>
          <p:cNvGraphicFramePr>
            <a:graphicFrameLocks noGrp="1"/>
          </p:cNvGraphicFramePr>
          <p:nvPr>
            <p:extLst>
              <p:ext uri="{D42A27DB-BD31-4B8C-83A1-F6EECF244321}">
                <p14:modId xmlns:p14="http://schemas.microsoft.com/office/powerpoint/2010/main" val="4031755211"/>
              </p:ext>
            </p:extLst>
          </p:nvPr>
        </p:nvGraphicFramePr>
        <p:xfrm>
          <a:off x="390914" y="2235298"/>
          <a:ext cx="11588648" cy="3500484"/>
        </p:xfrm>
        <a:graphic>
          <a:graphicData uri="http://schemas.openxmlformats.org/drawingml/2006/table">
            <a:tbl>
              <a:tblPr firstRow="1" bandRow="1">
                <a:tableStyleId>{5C22544A-7EE6-4342-B048-85BDC9FD1C3A}</a:tableStyleId>
              </a:tblPr>
              <a:tblGrid>
                <a:gridCol w="2436717">
                  <a:extLst>
                    <a:ext uri="{9D8B030D-6E8A-4147-A177-3AD203B41FA5}">
                      <a16:colId xmlns:a16="http://schemas.microsoft.com/office/drawing/2014/main" val="3019797452"/>
                    </a:ext>
                  </a:extLst>
                </a:gridCol>
                <a:gridCol w="600553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37067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29805">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Innowacyjność</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o charakterze innowacyjnym – kryterium subiektywne.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Definicja: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Innowacyjność należy rozumieć jako zmianę mającą na celu wdrożenie nowego na obszarze objętym LSR lub znacząco udoskonalonego produktu, usługi, procesu, organizacji, lub nowego sposobu wykorzystania, lub zmobilizowania istniejących lokalnych zasobów przyrodniczych, historycznych, kulturowych czy społecznych w kontekście lokalnym, dotychczas nie znanych/stosowanych na obszarze LSR.</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ma innowacyjnego charakteru</a:t>
                      </a:r>
                    </a:p>
                    <a:p>
                      <a:pPr>
                        <a:lnSpc>
                          <a:spcPct val="115000"/>
                        </a:lnSpc>
                        <a:spcAft>
                          <a:spcPts val="1000"/>
                        </a:spcAft>
                      </a:pPr>
                      <a:b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 innowacyjny charakter</a:t>
                      </a:r>
                    </a:p>
                    <a:p>
                      <a:pPr>
                        <a:lnSpc>
                          <a:spcPct val="115000"/>
                        </a:lnSpc>
                        <a:spcAft>
                          <a:spcPts val="1000"/>
                        </a:spcAft>
                      </a:pPr>
                      <a:r>
                        <a:rPr lang="pl-PL" sz="1600" b="1" u="non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SUBIEKTYWNE</a:t>
                      </a:r>
                      <a:endParaRPr lang="pl-PL" sz="1600" b="1" u="none"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B3E6C557-B395-11C7-884F-1C3B2398341F}"/>
              </a:ext>
            </a:extLst>
          </p:cNvPr>
          <p:cNvSpPr txBox="1"/>
          <p:nvPr/>
        </p:nvSpPr>
        <p:spPr>
          <a:xfrm>
            <a:off x="617981" y="1700646"/>
            <a:ext cx="5689600" cy="369332"/>
          </a:xfrm>
          <a:prstGeom prst="rect">
            <a:avLst/>
          </a:prstGeom>
          <a:noFill/>
        </p:spPr>
        <p:txBody>
          <a:bodyPr wrap="square" rtlCol="0">
            <a:spAutoFit/>
          </a:bodyPr>
          <a:lstStyle/>
          <a:p>
            <a:r>
              <a:rPr lang="pl-PL" b="1" dirty="0"/>
              <a:t>Kryterium rankingowe nr 3</a:t>
            </a:r>
          </a:p>
        </p:txBody>
      </p:sp>
    </p:spTree>
    <p:extLst>
      <p:ext uri="{BB962C8B-B14F-4D97-AF65-F5344CB8AC3E}">
        <p14:creationId xmlns:p14="http://schemas.microsoft.com/office/powerpoint/2010/main" val="4660224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2027D-03D4-9E9A-899C-A5AAA286C0EF}"/>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BC179780-D171-A02A-6FBA-9DEA7CFBCA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104CC98A-5DCA-C4DE-C3A4-CD50167ABB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E12589F2-50C1-7294-C73C-2320F813812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700048F3-41BF-02E4-7426-A57EF453435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4D16B32A-38EF-217A-9EF8-F6EDEBD22438}"/>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4836AA60-2C43-7726-994C-95BCA283ADEA}"/>
              </a:ext>
            </a:extLst>
          </p:cNvPr>
          <p:cNvGraphicFramePr>
            <a:graphicFrameLocks noGrp="1"/>
          </p:cNvGraphicFramePr>
          <p:nvPr>
            <p:extLst>
              <p:ext uri="{D42A27DB-BD31-4B8C-83A1-F6EECF244321}">
                <p14:modId xmlns:p14="http://schemas.microsoft.com/office/powerpoint/2010/main" val="743696446"/>
              </p:ext>
            </p:extLst>
          </p:nvPr>
        </p:nvGraphicFramePr>
        <p:xfrm>
          <a:off x="390914" y="2235298"/>
          <a:ext cx="11588648" cy="3755666"/>
        </p:xfrm>
        <a:graphic>
          <a:graphicData uri="http://schemas.openxmlformats.org/drawingml/2006/table">
            <a:tbl>
              <a:tblPr firstRow="1" bandRow="1">
                <a:tableStyleId>{5C22544A-7EE6-4342-B048-85BDC9FD1C3A}</a:tableStyleId>
              </a:tblPr>
              <a:tblGrid>
                <a:gridCol w="2436717">
                  <a:extLst>
                    <a:ext uri="{9D8B030D-6E8A-4147-A177-3AD203B41FA5}">
                      <a16:colId xmlns:a16="http://schemas.microsoft.com/office/drawing/2014/main" val="3019797452"/>
                    </a:ext>
                  </a:extLst>
                </a:gridCol>
                <a:gridCol w="600553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397087">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352779">
                <a:tc>
                  <a:txBody>
                    <a:bodyPr/>
                    <a:lstStyle/>
                    <a:p>
                      <a:pPr algn="ctr">
                        <a:lnSpc>
                          <a:spcPct val="115000"/>
                        </a:lnSpc>
                        <a:spcAft>
                          <a:spcPts val="1000"/>
                        </a:spcAft>
                      </a:pP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Miejsce zamieszkania</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800"/>
                        </a:spcAft>
                      </a:pPr>
                      <a:endParaRPr lang="pl-PL"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pl-PL"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Preferencja dla mieszkańców obszaru LSR. Kryterium ma w szczególności wspierać mieszkańców dłużej związanych z obszarem LSR poprzez miejsce zamieszkania.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Poświadczeniem spełnienia kryterium jest dokument, z którego </a:t>
                      </a:r>
                      <a:r>
                        <a:rPr lang="pl-PL" sz="16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wynika ciągłość zamieszkania na obszarze LSR od co najmniej 24 miesięcy poprzedzających dzień złożenia wniosku).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1000"/>
                        </a:spcAft>
                      </a:pPr>
                      <a:r>
                        <a:rPr lang="pl-PL" sz="16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 przypadku zmiany miejsca zamieszkania należy przedłożyć dokumenty potwierdzające spełnienie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pl-PL" sz="1600" dirty="0">
                          <a:effectLst/>
                          <a:latin typeface="Calibri" panose="020F0502020204030204" pitchFamily="34" charset="0"/>
                          <a:ea typeface="Calibri" panose="020F0502020204030204" pitchFamily="34" charset="0"/>
                          <a:cs typeface="Calibri" panose="020F0502020204030204" pitchFamily="34" charset="0"/>
                        </a:rPr>
                        <a:t>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600"/>
                        </a:spcAft>
                      </a:pPr>
                      <a:endParaRPr lang="pl-PL"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600"/>
                        </a:spcAft>
                      </a:pPr>
                      <a:r>
                        <a:rPr lang="pl-PL"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 pkt – wnioskodawca nie zamieszkuje nieprzerwanie na obszarze LSR od co najmniej od 24 miesięcy poprzedzających dzień złożenia wniosku.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 pkt – wnioskodawca zamieszkuje nieprzerwanie na obszarze LSR co najmniej 24 od miesięcy poprzedzających dzień złożenia wniosku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E551EE85-3401-1D39-CA74-2EE4302E9770}"/>
              </a:ext>
            </a:extLst>
          </p:cNvPr>
          <p:cNvSpPr txBox="1"/>
          <p:nvPr/>
        </p:nvSpPr>
        <p:spPr>
          <a:xfrm>
            <a:off x="617981" y="1700646"/>
            <a:ext cx="5689600" cy="369332"/>
          </a:xfrm>
          <a:prstGeom prst="rect">
            <a:avLst/>
          </a:prstGeom>
          <a:noFill/>
        </p:spPr>
        <p:txBody>
          <a:bodyPr wrap="square" rtlCol="0">
            <a:spAutoFit/>
          </a:bodyPr>
          <a:lstStyle/>
          <a:p>
            <a:r>
              <a:rPr lang="pl-PL" b="1" dirty="0"/>
              <a:t>Kryterium rankingowe nr 4</a:t>
            </a:r>
          </a:p>
        </p:txBody>
      </p:sp>
    </p:spTree>
    <p:extLst>
      <p:ext uri="{BB962C8B-B14F-4D97-AF65-F5344CB8AC3E}">
        <p14:creationId xmlns:p14="http://schemas.microsoft.com/office/powerpoint/2010/main" val="11561713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4AAD1-1E2E-E19F-ED44-CB8E5EBDB4E3}"/>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9633E1D7-8F94-91F0-082A-BB252D0210F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8D77044D-6EE2-B861-101B-BB3B4BE8270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7EB7EC01-9837-26EE-D04C-4A8286E87F0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8F14DA53-B336-80B3-DF4D-1E3B00440AB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85068B5B-F5B2-B89E-9C4E-1B7B74A364F7}"/>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D4C3B4DB-3A97-591D-4DAD-E132D85129FD}"/>
              </a:ext>
            </a:extLst>
          </p:cNvPr>
          <p:cNvGraphicFramePr>
            <a:graphicFrameLocks noGrp="1"/>
          </p:cNvGraphicFramePr>
          <p:nvPr>
            <p:extLst>
              <p:ext uri="{D42A27DB-BD31-4B8C-83A1-F6EECF244321}">
                <p14:modId xmlns:p14="http://schemas.microsoft.com/office/powerpoint/2010/main" val="3113985984"/>
              </p:ext>
            </p:extLst>
          </p:nvPr>
        </p:nvGraphicFramePr>
        <p:xfrm>
          <a:off x="371192" y="1854004"/>
          <a:ext cx="11318657" cy="4922135"/>
        </p:xfrm>
        <a:graphic>
          <a:graphicData uri="http://schemas.openxmlformats.org/drawingml/2006/table">
            <a:tbl>
              <a:tblPr firstRow="1" bandRow="1">
                <a:tableStyleId>{5C22544A-7EE6-4342-B048-85BDC9FD1C3A}</a:tableStyleId>
              </a:tblPr>
              <a:tblGrid>
                <a:gridCol w="2379946">
                  <a:extLst>
                    <a:ext uri="{9D8B030D-6E8A-4147-A177-3AD203B41FA5}">
                      <a16:colId xmlns:a16="http://schemas.microsoft.com/office/drawing/2014/main" val="3019797452"/>
                    </a:ext>
                  </a:extLst>
                </a:gridCol>
                <a:gridCol w="5865622">
                  <a:extLst>
                    <a:ext uri="{9D8B030D-6E8A-4147-A177-3AD203B41FA5}">
                      <a16:colId xmlns:a16="http://schemas.microsoft.com/office/drawing/2014/main" val="3629042118"/>
                    </a:ext>
                  </a:extLst>
                </a:gridCol>
                <a:gridCol w="3073089">
                  <a:extLst>
                    <a:ext uri="{9D8B030D-6E8A-4147-A177-3AD203B41FA5}">
                      <a16:colId xmlns:a16="http://schemas.microsoft.com/office/drawing/2014/main" val="441042412"/>
                    </a:ext>
                  </a:extLst>
                </a:gridCol>
              </a:tblGrid>
              <a:tr h="311468">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571615">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Posiadanie przez wnioskodawcę kwalifikacje i/lub doświadczenia w zakresie planowanej operacji**</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Wnioskodawców, którzy na dzień złożenia wniosku posiadają odpowiednie </a:t>
                      </a:r>
                      <a:r>
                        <a:rPr lang="pl-PL" sz="11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kwalifikacje</a:t>
                      </a: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 lub </a:t>
                      </a:r>
                      <a:r>
                        <a:rPr lang="pl-PL" sz="11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doświadczenie </a:t>
                      </a: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prowadzeniu działalności gospodarczej w zakresie zbieżnym z podejmowaną działalności gospodarczej.</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Zgodnie z definicją wskazaną w Zintegrowanym Systemie Kwalifikacji: „kwalifikacja to zestaw efektów uczenia się w zakresie wiedzy, umiejętności oraz kompetencji społecznych, nabytych w edukacji formalnej, edukacji pozaformalnej lub poprzez uczenie się nieformalne, zgodnych z ustalonymi dla danej kwalifikacji wymaganiami, których osiągnięcie zostało sprawdzone w walidacji oraz formalnie potwierdzone przez uprawniony podmiot certyfikujący”.</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Kwalifikacje należy udokumentować min. 1 dokumentem poświadczającym posiadanie kwalifikacji zgodnie z Polską Ramą Kwalifikacji w zakresie odpowiadającym planowanej działalności gospodarczej.</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Premiowane będzie także doświadczenie z zakresu planowanej operacji - minimum 6 miesięczne potwierdzone m.in. świadectwem pracy, zaświadczeniem o odbyciu stażu zawodowego lub praktyki zawierające daty rozpoczęcia i zakończenia pracy, stażu, praktyki. W przypadku dostarczenia kilku dokumentów potwierdzających doświadczenie wskazane okresy będą się sumować.</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kryterium oddzielnie będzie premiowane posiadanie kwalifikacji i doświadczenia w zakresie planowanej operacji. W sytuacji posiadania przez wnioskodawcę obu atrybutów, operacja otrzyma maximum punktowe w ramach kryterium.</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Weryfikacja na podstawie wniosku o przyznanie pomocy, dokumentów poświadczających uzyskanie kwalifikacji, </a:t>
                      </a:r>
                      <a:r>
                        <a:rPr lang="pl-PL" sz="1100" i="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CEiDG</a:t>
                      </a: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 pkt. – wnioskodawca posiada kwalifikacje i doświadczenie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wnioskodawca posiada wyłącznie doświadczenie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 pkt. – wnioskodawca posiada wyłącznie kwalifikacje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wnioskodawca nie posiada kwalifikacji i nie ma doświadczenia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Max. do zdobycia w ramach kryterium 17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 do zdobycia w ramach kryterium 0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569D7825-EF97-6EE8-6439-B8F0D039CE90}"/>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5</a:t>
            </a:r>
          </a:p>
        </p:txBody>
      </p:sp>
    </p:spTree>
    <p:extLst>
      <p:ext uri="{BB962C8B-B14F-4D97-AF65-F5344CB8AC3E}">
        <p14:creationId xmlns:p14="http://schemas.microsoft.com/office/powerpoint/2010/main" val="4057479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40249-CB87-1029-1324-06FD92748832}"/>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843ED55D-2E0E-4832-4DEA-B8550A89D7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086F8398-153B-1012-BEE0-D8B41E0DE0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7DBB0D5B-1174-4BA8-C61A-9CCC7F78B4D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86328AA5-C7FF-FF51-128A-C18656368B9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E8D6687D-7617-5BE6-6E0B-42245ADDA99A}"/>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1577984B-6040-A25D-A7FD-AFA53002E729}"/>
              </a:ext>
            </a:extLst>
          </p:cNvPr>
          <p:cNvGraphicFramePr>
            <a:graphicFrameLocks noGrp="1"/>
          </p:cNvGraphicFramePr>
          <p:nvPr>
            <p:extLst>
              <p:ext uri="{D42A27DB-BD31-4B8C-83A1-F6EECF244321}">
                <p14:modId xmlns:p14="http://schemas.microsoft.com/office/powerpoint/2010/main" val="3153024066"/>
              </p:ext>
            </p:extLst>
          </p:nvPr>
        </p:nvGraphicFramePr>
        <p:xfrm>
          <a:off x="401463" y="1950151"/>
          <a:ext cx="11318657" cy="4464590"/>
        </p:xfrm>
        <a:graphic>
          <a:graphicData uri="http://schemas.openxmlformats.org/drawingml/2006/table">
            <a:tbl>
              <a:tblPr firstRow="1" bandRow="1">
                <a:tableStyleId>{5C22544A-7EE6-4342-B048-85BDC9FD1C3A}</a:tableStyleId>
              </a:tblPr>
              <a:tblGrid>
                <a:gridCol w="2379946">
                  <a:extLst>
                    <a:ext uri="{9D8B030D-6E8A-4147-A177-3AD203B41FA5}">
                      <a16:colId xmlns:a16="http://schemas.microsoft.com/office/drawing/2014/main" val="3019797452"/>
                    </a:ext>
                  </a:extLst>
                </a:gridCol>
                <a:gridCol w="5865622">
                  <a:extLst>
                    <a:ext uri="{9D8B030D-6E8A-4147-A177-3AD203B41FA5}">
                      <a16:colId xmlns:a16="http://schemas.microsoft.com/office/drawing/2014/main" val="3629042118"/>
                    </a:ext>
                  </a:extLst>
                </a:gridCol>
                <a:gridCol w="3073089">
                  <a:extLst>
                    <a:ext uri="{9D8B030D-6E8A-4147-A177-3AD203B41FA5}">
                      <a16:colId xmlns:a16="http://schemas.microsoft.com/office/drawing/2014/main" val="441042412"/>
                    </a:ext>
                  </a:extLst>
                </a:gridCol>
              </a:tblGrid>
              <a:tr h="29692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11407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Promocja projektu</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600"/>
                        </a:spcAft>
                      </a:pPr>
                      <a:endPar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Wnioskodawców, którzy zobowiązują się do promocji projektu w przypadku pozyskania wsparcia za pośrednictwem Lokalnej Grupy Działania „Podgrodzie Toruńskie”. Wnioskodawca podczas redagowania informacji będzie zobligowany do zastosowania logotypów i zapisów określonych w wytycznych z zakresu promocji projektów realizowanych ze środków PROW 2021-2027 oraz logotypu LGD.</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Wnioskodawca deklaruje wykorzystanie w okresie do złożenia wniosku o płatność następujących form promocji: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artykułu w prasie;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artykułu na stronie www lub;</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mj-lt"/>
                        <a:buAutoNum type="arabicParenR"/>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artykułów w mediach społecznościowych.</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oświadczenia Wnioskodawcy.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Wnioskodawca nie deklaruje promocji projektu</a:t>
                      </a:r>
                    </a:p>
                    <a:p>
                      <a:pPr>
                        <a:lnSpc>
                          <a:spcPct val="115000"/>
                        </a:lnSpc>
                        <a:spcAft>
                          <a:spcPts val="1000"/>
                        </a:spcAft>
                      </a:pP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Wnioskodawca deklaruje promocję projektu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D4764DBE-A972-D8E2-5F48-EF078E2234A9}"/>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6</a:t>
            </a:r>
          </a:p>
        </p:txBody>
      </p:sp>
    </p:spTree>
    <p:extLst>
      <p:ext uri="{BB962C8B-B14F-4D97-AF65-F5344CB8AC3E}">
        <p14:creationId xmlns:p14="http://schemas.microsoft.com/office/powerpoint/2010/main" val="3441171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1EC58-629D-C843-4239-3D80DD3247A1}"/>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0C39270F-5CDA-A852-D0A3-6A4FBFCC7B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822BEE2C-DFA9-3B90-A088-3B795DC76C7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88EC95F4-928F-5B62-2F27-D0D5668F0B2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D5144181-0F78-C460-0C64-B34D0FF9CE6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CC69806F-A609-AECB-D324-4B24121EE48D}"/>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AAB24621-6EAD-9915-778A-CF7732C9DF80}"/>
              </a:ext>
            </a:extLst>
          </p:cNvPr>
          <p:cNvGraphicFramePr>
            <a:graphicFrameLocks noGrp="1"/>
          </p:cNvGraphicFramePr>
          <p:nvPr>
            <p:extLst>
              <p:ext uri="{D42A27DB-BD31-4B8C-83A1-F6EECF244321}">
                <p14:modId xmlns:p14="http://schemas.microsoft.com/office/powerpoint/2010/main" val="3271434861"/>
              </p:ext>
            </p:extLst>
          </p:nvPr>
        </p:nvGraphicFramePr>
        <p:xfrm>
          <a:off x="401463" y="1950151"/>
          <a:ext cx="11318657" cy="4485640"/>
        </p:xfrm>
        <a:graphic>
          <a:graphicData uri="http://schemas.openxmlformats.org/drawingml/2006/table">
            <a:tbl>
              <a:tblPr firstRow="1" bandRow="1">
                <a:tableStyleId>{5C22544A-7EE6-4342-B048-85BDC9FD1C3A}</a:tableStyleId>
              </a:tblPr>
              <a:tblGrid>
                <a:gridCol w="2379946">
                  <a:extLst>
                    <a:ext uri="{9D8B030D-6E8A-4147-A177-3AD203B41FA5}">
                      <a16:colId xmlns:a16="http://schemas.microsoft.com/office/drawing/2014/main" val="3019797452"/>
                    </a:ext>
                  </a:extLst>
                </a:gridCol>
                <a:gridCol w="5865622">
                  <a:extLst>
                    <a:ext uri="{9D8B030D-6E8A-4147-A177-3AD203B41FA5}">
                      <a16:colId xmlns:a16="http://schemas.microsoft.com/office/drawing/2014/main" val="3629042118"/>
                    </a:ext>
                  </a:extLst>
                </a:gridCol>
                <a:gridCol w="3073089">
                  <a:extLst>
                    <a:ext uri="{9D8B030D-6E8A-4147-A177-3AD203B41FA5}">
                      <a16:colId xmlns:a16="http://schemas.microsoft.com/office/drawing/2014/main" val="441042412"/>
                    </a:ext>
                  </a:extLst>
                </a:gridCol>
              </a:tblGrid>
              <a:tr h="29692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114070">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Racjonalność budżetu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Koszty ujęte we wniosku o przyznanie pomocy są racjonalne – znajdują uzasadnienie w załączonych ofertach, projektach, kosztorysach oraz innych dokumentach potwierdzających przyjęty poziom cen i są adekwatne do cen rynkowych.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Dla danego zadania załączono minimum 2 oferty uzasadniające przyjęty poziom kosztu i/lub kosztorys inwestorski (w odniesieniu do wszystkich kosztów ujętych we wniosku poza kosztami ogólnymi).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w sytuacji, gdy:</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rabicParenR"/>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parametry każdego z wydatków ujętych w Biznesplanie są zbieżne z parametrami wskazanymi w ofertach, przy czym co najmniej 3 z tych parametrów muszą być wspólne i wskazane (zakreślone) w każdej z nich;</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rabi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kompletna oferta zawiera:</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lphaL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wskazanie sprzedawcy/ usługowcy;</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lphaL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przedmiot zakupu/ usługi;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lphaL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podstawowe parametry techniczne urządzenia/ charakterystykę usługi;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1000"/>
                        </a:spcAft>
                        <a:buFont typeface="+mj-lt"/>
                        <a:buAutoNum type="alphaL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cenę netto oraz brutto bądź stawkę podatku VAT;</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0000"/>
                        </a:lnSpc>
                        <a:spcAft>
                          <a:spcPts val="600"/>
                        </a:spcAft>
                        <a:buFont typeface="+mj-lt"/>
                        <a:buAutoNum type="alphaLcParenR"/>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podpis oferenta lub źródło, z którego dokument pochodzi (ścieżka do strony www).</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spcAft>
                          <a:spcPts val="1000"/>
                        </a:spcAft>
                      </a:pPr>
                      <a:r>
                        <a:rPr lang="pl-PL" sz="11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 biznesplanu i ofert i/lub kosztorysu inwestorskiego potwierdzających/-ego przyjęty poziom cen dla danego zadania.</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budżet operacji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jest racjonalny</a:t>
                      </a:r>
                    </a:p>
                    <a:p>
                      <a:pPr>
                        <a:lnSpc>
                          <a:spcPct val="115000"/>
                        </a:lnSpc>
                        <a:spcAft>
                          <a:spcPts val="1000"/>
                        </a:spcAft>
                      </a:pPr>
                      <a:b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budżet operacji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jest racjonalny</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E820B888-2615-D63F-7157-A72E49D7A1CA}"/>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7</a:t>
            </a:r>
          </a:p>
        </p:txBody>
      </p:sp>
    </p:spTree>
    <p:extLst>
      <p:ext uri="{BB962C8B-B14F-4D97-AF65-F5344CB8AC3E}">
        <p14:creationId xmlns:p14="http://schemas.microsoft.com/office/powerpoint/2010/main" val="8827247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132C3-1289-1587-C2F0-C7DBC65CC9BF}"/>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FDCE661E-6CBB-403B-7858-3E61092FCA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540BCA7D-9869-D667-E8D7-EC4E0192C7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F5774303-41F5-984B-3CF8-8AEC689FF5F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F948EB4D-70CB-35B9-F295-AEAF212ED74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834D5ED4-5B4B-0D7A-CE27-FF398093891D}"/>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0425AFF0-1746-1E4B-A756-6D92A12D949E}"/>
              </a:ext>
            </a:extLst>
          </p:cNvPr>
          <p:cNvGraphicFramePr>
            <a:graphicFrameLocks noGrp="1"/>
          </p:cNvGraphicFramePr>
          <p:nvPr>
            <p:extLst>
              <p:ext uri="{D42A27DB-BD31-4B8C-83A1-F6EECF244321}">
                <p14:modId xmlns:p14="http://schemas.microsoft.com/office/powerpoint/2010/main" val="891863807"/>
              </p:ext>
            </p:extLst>
          </p:nvPr>
        </p:nvGraphicFramePr>
        <p:xfrm>
          <a:off x="401463" y="1950154"/>
          <a:ext cx="11318657" cy="4660442"/>
        </p:xfrm>
        <a:graphic>
          <a:graphicData uri="http://schemas.openxmlformats.org/drawingml/2006/table">
            <a:tbl>
              <a:tblPr firstRow="1" bandRow="1">
                <a:tableStyleId>{5C22544A-7EE6-4342-B048-85BDC9FD1C3A}</a:tableStyleId>
              </a:tblPr>
              <a:tblGrid>
                <a:gridCol w="2379946">
                  <a:extLst>
                    <a:ext uri="{9D8B030D-6E8A-4147-A177-3AD203B41FA5}">
                      <a16:colId xmlns:a16="http://schemas.microsoft.com/office/drawing/2014/main" val="3019797452"/>
                    </a:ext>
                  </a:extLst>
                </a:gridCol>
                <a:gridCol w="5865622">
                  <a:extLst>
                    <a:ext uri="{9D8B030D-6E8A-4147-A177-3AD203B41FA5}">
                      <a16:colId xmlns:a16="http://schemas.microsoft.com/office/drawing/2014/main" val="3629042118"/>
                    </a:ext>
                  </a:extLst>
                </a:gridCol>
                <a:gridCol w="3073089">
                  <a:extLst>
                    <a:ext uri="{9D8B030D-6E8A-4147-A177-3AD203B41FA5}">
                      <a16:colId xmlns:a16="http://schemas.microsoft.com/office/drawing/2014/main" val="441042412"/>
                    </a:ext>
                  </a:extLst>
                </a:gridCol>
              </a:tblGrid>
              <a:tr h="309356">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309922">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Profil planowanej działalności </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Wskazano zakresy działalności preferowane w Lokalnej Strategii Rozwoju jako kluczowe dla rozwoju i wykorzystania potencjału obszaru objętego LSR. Weryfikacja nastąpi w oparciu o informacje zawarte we wniosku o dofinansowanie. Wnioskodawca ma obowiązek określić we wniosku główne zakresy planowanej działalności, wraz ze wskazaniem kodów PKD 2007. </a:t>
                      </a:r>
                      <a:b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przypadku, jeśli ww. zakresy działalności nie wskazują jednoznacznie na przynależność do co najmniej jednej z punktowanych kategorii, zadaniem Wnioskodawcy jest w sposób przejrzysty i niebudzący wątpliwości uzasadnić, w jaki sposób planowana działalność wpisuje się w kategorie punktowane w ramach kryterium.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R="58420"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Aby otrzymać punkty konieczne jest wykazanie, że jedna z preferowanych kategorii będzie </a:t>
                      </a:r>
                      <a:r>
                        <a:rPr lang="pl-PL" sz="14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główną, dominującą działalnością Wnioskodawcy.</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 razie wątpliwości członkowie Rady dokonają oceny planowanych kosztów projektu odnoszących się bezpośrednio do preferowanych kategorii działalności. Aby otrzymać punkty w ramach kryterium planowane nakłady finansowe na jedną z preferowanych kategorii powinny stanowić co najmniej 50% kosztów kwalifikowalnych operacji.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–w ramach operacji planowana jest działalność turystyczna i około turystyczna.</a:t>
                      </a:r>
                    </a:p>
                    <a:p>
                      <a:pPr>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w ramach operacji planowana jest pozostała działalność usługowa/handel.</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90750A00-8C5A-A7F8-1882-0A0A463B1527}"/>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8</a:t>
            </a:r>
          </a:p>
        </p:txBody>
      </p:sp>
    </p:spTree>
    <p:extLst>
      <p:ext uri="{BB962C8B-B14F-4D97-AF65-F5344CB8AC3E}">
        <p14:creationId xmlns:p14="http://schemas.microsoft.com/office/powerpoint/2010/main" val="15682994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CC52F-8186-1A16-A29A-896BD70D6FED}"/>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D9A1A01-FA16-978A-8EA5-4847BB1C048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4D094AAD-88A3-DBD8-743C-1BF3962915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AFB9E04F-5545-692F-CCCE-D6048ABE058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F4C9C185-032D-07C2-A658-4F3EF8FF4F8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3B0E88A8-A8DB-B299-6160-3657B6F9CD5F}"/>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CFA08541-A5AB-993A-3F10-667C4B0C3034}"/>
              </a:ext>
            </a:extLst>
          </p:cNvPr>
          <p:cNvGraphicFramePr>
            <a:graphicFrameLocks noGrp="1"/>
          </p:cNvGraphicFramePr>
          <p:nvPr>
            <p:extLst>
              <p:ext uri="{D42A27DB-BD31-4B8C-83A1-F6EECF244321}">
                <p14:modId xmlns:p14="http://schemas.microsoft.com/office/powerpoint/2010/main" val="4154764765"/>
              </p:ext>
            </p:extLst>
          </p:nvPr>
        </p:nvGraphicFramePr>
        <p:xfrm>
          <a:off x="401463" y="1950154"/>
          <a:ext cx="11318657" cy="4123060"/>
        </p:xfrm>
        <a:graphic>
          <a:graphicData uri="http://schemas.openxmlformats.org/drawingml/2006/table">
            <a:tbl>
              <a:tblPr firstRow="1" bandRow="1">
                <a:tableStyleId>{5C22544A-7EE6-4342-B048-85BDC9FD1C3A}</a:tableStyleId>
              </a:tblPr>
              <a:tblGrid>
                <a:gridCol w="2379946">
                  <a:extLst>
                    <a:ext uri="{9D8B030D-6E8A-4147-A177-3AD203B41FA5}">
                      <a16:colId xmlns:a16="http://schemas.microsoft.com/office/drawing/2014/main" val="3019797452"/>
                    </a:ext>
                  </a:extLst>
                </a:gridCol>
                <a:gridCol w="5865622">
                  <a:extLst>
                    <a:ext uri="{9D8B030D-6E8A-4147-A177-3AD203B41FA5}">
                      <a16:colId xmlns:a16="http://schemas.microsoft.com/office/drawing/2014/main" val="3629042118"/>
                    </a:ext>
                  </a:extLst>
                </a:gridCol>
                <a:gridCol w="3073089">
                  <a:extLst>
                    <a:ext uri="{9D8B030D-6E8A-4147-A177-3AD203B41FA5}">
                      <a16:colId xmlns:a16="http://schemas.microsoft.com/office/drawing/2014/main" val="441042412"/>
                    </a:ext>
                  </a:extLst>
                </a:gridCol>
              </a:tblGrid>
              <a:tr h="288807">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77254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Wysokość dofinansowania*</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w których wnioskodawca ubiega się o wsparcie zakłada wkład własny w wysokości :</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 pkt – wnioskowana kwota dofinansowania przekracza bądź jest równa 50% maksymalnej kwoty dofinansowania.</a:t>
                      </a:r>
                    </a:p>
                    <a:p>
                      <a:pPr>
                        <a:lnSpc>
                          <a:spcPct val="115000"/>
                        </a:lnSpc>
                      </a:pPr>
                      <a:endParaRPr lang="pl-PL"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 pkt – wnioskowana kwota dofinansowania nie przekracza 50% maksymalnej kwoty dofinansowania</a:t>
                      </a:r>
                    </a:p>
                    <a:p>
                      <a:pPr>
                        <a:lnSpc>
                          <a:spcPct val="115000"/>
                        </a:lnSpc>
                      </a:pPr>
                      <a:endParaRPr lang="pl-PL"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D84278B3-8D4B-26A5-4117-A06AFD41B598}"/>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9</a:t>
            </a:r>
          </a:p>
        </p:txBody>
      </p:sp>
    </p:spTree>
    <p:extLst>
      <p:ext uri="{BB962C8B-B14F-4D97-AF65-F5344CB8AC3E}">
        <p14:creationId xmlns:p14="http://schemas.microsoft.com/office/powerpoint/2010/main" val="18348218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D8369-BBE8-DE7F-D648-725AC385B155}"/>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89D53D9B-9FB3-DEF5-D74D-4AAFE58513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81FD947A-4900-467A-CDFC-83C0948771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B1378CBE-BA54-9B21-C0D0-0F2B02EA3C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1565E27F-EC30-6AE8-D2F1-8DAEA59D2B2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65672B2B-7F46-2958-F801-E3F38C944170}"/>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317F1E36-4C6F-C929-3875-D233FA0BFAB8}"/>
              </a:ext>
            </a:extLst>
          </p:cNvPr>
          <p:cNvGraphicFramePr>
            <a:graphicFrameLocks noGrp="1"/>
          </p:cNvGraphicFramePr>
          <p:nvPr>
            <p:extLst>
              <p:ext uri="{D42A27DB-BD31-4B8C-83A1-F6EECF244321}">
                <p14:modId xmlns:p14="http://schemas.microsoft.com/office/powerpoint/2010/main" val="36626522"/>
              </p:ext>
            </p:extLst>
          </p:nvPr>
        </p:nvGraphicFramePr>
        <p:xfrm>
          <a:off x="307818" y="1950155"/>
          <a:ext cx="11378434" cy="4796141"/>
        </p:xfrm>
        <a:graphic>
          <a:graphicData uri="http://schemas.openxmlformats.org/drawingml/2006/table">
            <a:tbl>
              <a:tblPr firstRow="1" bandRow="1">
                <a:tableStyleId>{5C22544A-7EE6-4342-B048-85BDC9FD1C3A}</a:tableStyleId>
              </a:tblPr>
              <a:tblGrid>
                <a:gridCol w="2166631">
                  <a:extLst>
                    <a:ext uri="{9D8B030D-6E8A-4147-A177-3AD203B41FA5}">
                      <a16:colId xmlns:a16="http://schemas.microsoft.com/office/drawing/2014/main" val="3019797452"/>
                    </a:ext>
                  </a:extLst>
                </a:gridCol>
                <a:gridCol w="6044826">
                  <a:extLst>
                    <a:ext uri="{9D8B030D-6E8A-4147-A177-3AD203B41FA5}">
                      <a16:colId xmlns:a16="http://schemas.microsoft.com/office/drawing/2014/main" val="3629042118"/>
                    </a:ext>
                  </a:extLst>
                </a:gridCol>
                <a:gridCol w="3166977">
                  <a:extLst>
                    <a:ext uri="{9D8B030D-6E8A-4147-A177-3AD203B41FA5}">
                      <a16:colId xmlns:a16="http://schemas.microsoft.com/office/drawing/2014/main" val="441042412"/>
                    </a:ext>
                  </a:extLst>
                </a:gridCol>
              </a:tblGrid>
              <a:tr h="296855">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445621">
                <a:tc>
                  <a:txBody>
                    <a:bodyPr/>
                    <a:lstStyle/>
                    <a:p>
                      <a:pPr algn="ctr">
                        <a:lnSpc>
                          <a:spcPct val="115000"/>
                        </a:lnSpc>
                        <a:spcAft>
                          <a:spcPts val="1000"/>
                        </a:spcAft>
                      </a:pP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Wsparcie przygotowawcze LGD w ramach naboru</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endParaRPr lang="pl-PL"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pl-PL"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Wnioskodawca wskazuje we wniosku, że wziął udział osobiście bądź przez osobę reprezentującą podmiot w jednej lub obu formach wsparcia LGD w ramach naboru, w którym zostanie złożony wniosek. Weryfikacja nastąpi w oparciu o dokumentację LGD, tzn. listy obecności podpisywane przez uczestników na szkoleniach, karty udzielonego doradztwa utworzone w biurze LGD. Udzielone doradztwo dotyczy operacji, która podlega ocenie w ramach aktualnego naboru wniosków o przyznanie pomocy. Obowiązkiem Wnioskodawcy/osoby reprezentującej podmiot jest złożenie podpisu na odpowiednim dokumencie (liście obecności podczas szkolenia i/lub na karcie doradztwa), jako dowodu na skorzystanie ze wsparcia. W przypadku stwierdzenia, że wnioskodawca/osoba reprezentująca podmiot pomimo wskazania na uzyskanie wsparcia nie figuruje na liście obecności szkoleń i/lub na karcie doradztwa zrealizowanych w ramach naboru, w którym został złożony wniosek, punkty nie zostaną przyznane. </a:t>
                      </a:r>
                      <a:endParaRPr lang="pl-P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pl-PL"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jest uznane za spełnione, jeżeli konsultowany wniosek wraz z biznesplanem zostały w całości wypełnione przez Wnioskodawcę. Doradztwo może odbywać się przy wykorzystaniu nośników elektronicznych lub w formie papierowej.</a:t>
                      </a:r>
                      <a:endParaRPr lang="pl-PL"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nie zostanie uznane za spełnione w przypadku doradztwa udzielonego wyłącznie w rozmowie telefonicznej, podczas spotkania informacyjnego lub udziału w szkoleniu i/lub doradztwie w naborze innym niż nabór, w ramach którego został złożony wniosek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400" dirty="0">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10 pkt. – wnioskodawca wziął udział w szkoleniu i doradztwie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5 pkt. – wnioskodawca wziął udział w szkoleniu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5 pkt. – wnioskodawca korzystał z doradztwa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0 pkt. – wnioskodawca nie brał udziału w szkoleniu i doradztwie.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Max. do zdobycia w ramach kryterium 10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 do zdobycia w ramach kryterium 0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FEFE2DDE-B934-2956-A400-C2E7D3A19944}"/>
              </a:ext>
            </a:extLst>
          </p:cNvPr>
          <p:cNvSpPr txBox="1"/>
          <p:nvPr/>
        </p:nvSpPr>
        <p:spPr>
          <a:xfrm>
            <a:off x="645141" y="1484672"/>
            <a:ext cx="5689600" cy="369332"/>
          </a:xfrm>
          <a:prstGeom prst="rect">
            <a:avLst/>
          </a:prstGeom>
          <a:noFill/>
        </p:spPr>
        <p:txBody>
          <a:bodyPr wrap="square" rtlCol="0">
            <a:spAutoFit/>
          </a:bodyPr>
          <a:lstStyle/>
          <a:p>
            <a:r>
              <a:rPr lang="pl-PL" b="1" dirty="0"/>
              <a:t>Kryterium rankingowe nr 9</a:t>
            </a:r>
          </a:p>
        </p:txBody>
      </p:sp>
    </p:spTree>
    <p:extLst>
      <p:ext uri="{BB962C8B-B14F-4D97-AF65-F5344CB8AC3E}">
        <p14:creationId xmlns:p14="http://schemas.microsoft.com/office/powerpoint/2010/main" val="3713920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80292" y="304801"/>
            <a:ext cx="10855036" cy="579043"/>
          </a:xfrm>
          <a:noFill/>
        </p:spPr>
        <p:txBody>
          <a:bodyPr>
            <a:norm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Lokalna Grupa Działania ,,Podgrodzie Toruńskie”  </a:t>
            </a:r>
          </a:p>
        </p:txBody>
      </p:sp>
      <p:sp>
        <p:nvSpPr>
          <p:cNvPr id="3" name="pole tekstowe 2">
            <a:extLst>
              <a:ext uri="{FF2B5EF4-FFF2-40B4-BE49-F238E27FC236}">
                <a16:creationId xmlns:a16="http://schemas.microsoft.com/office/drawing/2014/main" id="{4759F771-6D24-C81E-6E97-0C70D0306770}"/>
              </a:ext>
            </a:extLst>
          </p:cNvPr>
          <p:cNvSpPr txBox="1"/>
          <p:nvPr/>
        </p:nvSpPr>
        <p:spPr>
          <a:xfrm>
            <a:off x="6917501" y="1567062"/>
            <a:ext cx="4521200" cy="4154984"/>
          </a:xfrm>
          <a:prstGeom prst="rect">
            <a:avLst/>
          </a:prstGeom>
          <a:noFill/>
        </p:spPr>
        <p:txBody>
          <a:bodyPr wrap="square" rtlCol="0">
            <a:spAutoFit/>
          </a:bodyPr>
          <a:lstStyle/>
          <a:p>
            <a:pPr algn="ctr"/>
            <a:r>
              <a:rPr lang="pl-PL" sz="2400" b="1" dirty="0">
                <a:latin typeface="Times New Roman" panose="02020603050405020304" pitchFamily="18" charset="0"/>
                <a:cs typeface="Times New Roman" panose="02020603050405020304" pitchFamily="18" charset="0"/>
              </a:rPr>
              <a:t>Lokalne grupy działania – pośrednictwo </a:t>
            </a:r>
            <a:br>
              <a:rPr lang="pl-PL" sz="2400" b="1" dirty="0">
                <a:latin typeface="Times New Roman" panose="02020603050405020304" pitchFamily="18" charset="0"/>
                <a:cs typeface="Times New Roman" panose="02020603050405020304" pitchFamily="18" charset="0"/>
              </a:rPr>
            </a:br>
            <a:r>
              <a:rPr lang="pl-PL" sz="2400" b="1" dirty="0">
                <a:latin typeface="Times New Roman" panose="02020603050405020304" pitchFamily="18" charset="0"/>
                <a:cs typeface="Times New Roman" panose="02020603050405020304" pitchFamily="18" charset="0"/>
              </a:rPr>
              <a:t>w wydatkowaniu części środków pomocowych UE</a:t>
            </a:r>
          </a:p>
          <a:p>
            <a:pPr algn="ctr"/>
            <a:endParaRPr lang="pl-PL" sz="2400" b="1" dirty="0">
              <a:latin typeface="Times New Roman" panose="02020603050405020304" pitchFamily="18" charset="0"/>
              <a:cs typeface="Times New Roman" panose="02020603050405020304" pitchFamily="18" charset="0"/>
            </a:endParaRPr>
          </a:p>
          <a:p>
            <a:pPr algn="ctr"/>
            <a:r>
              <a:rPr lang="pl-PL" sz="2400" b="1" dirty="0">
                <a:latin typeface="Times New Roman" panose="02020603050405020304" pitchFamily="18" charset="0"/>
                <a:cs typeface="Times New Roman" panose="02020603050405020304" pitchFamily="18" charset="0"/>
              </a:rPr>
              <a:t>Działalność od 2005 roku</a:t>
            </a:r>
          </a:p>
          <a:p>
            <a:pPr algn="ctr"/>
            <a:endParaRPr lang="pl-PL" sz="2400" b="1" dirty="0">
              <a:latin typeface="Times New Roman" panose="02020603050405020304" pitchFamily="18" charset="0"/>
              <a:cs typeface="Times New Roman" panose="02020603050405020304" pitchFamily="18" charset="0"/>
            </a:endParaRPr>
          </a:p>
          <a:p>
            <a:pPr algn="ctr"/>
            <a:r>
              <a:rPr lang="pl-PL" sz="2400" b="1" dirty="0">
                <a:latin typeface="Times New Roman" panose="02020603050405020304" pitchFamily="18" charset="0"/>
                <a:cs typeface="Times New Roman" panose="02020603050405020304" pitchFamily="18" charset="0"/>
              </a:rPr>
              <a:t>3 gminy: </a:t>
            </a:r>
          </a:p>
          <a:p>
            <a:pPr algn="ctr"/>
            <a:r>
              <a:rPr lang="pl-PL" sz="2400" b="1" dirty="0">
                <a:latin typeface="Times New Roman" panose="02020603050405020304" pitchFamily="18" charset="0"/>
                <a:cs typeface="Times New Roman" panose="02020603050405020304" pitchFamily="18" charset="0"/>
              </a:rPr>
              <a:t>Lubicz </a:t>
            </a:r>
          </a:p>
          <a:p>
            <a:pPr algn="ctr"/>
            <a:r>
              <a:rPr lang="pl-PL" sz="2400" b="1" dirty="0">
                <a:latin typeface="Times New Roman" panose="02020603050405020304" pitchFamily="18" charset="0"/>
                <a:cs typeface="Times New Roman" panose="02020603050405020304" pitchFamily="18" charset="0"/>
              </a:rPr>
              <a:t>Obrowo</a:t>
            </a:r>
          </a:p>
          <a:p>
            <a:pPr algn="ctr"/>
            <a:r>
              <a:rPr lang="pl-PL" sz="2400" b="1" dirty="0">
                <a:latin typeface="Times New Roman" panose="02020603050405020304" pitchFamily="18" charset="0"/>
                <a:cs typeface="Times New Roman" panose="02020603050405020304" pitchFamily="18" charset="0"/>
              </a:rPr>
              <a:t>Wielka Nieszawka</a:t>
            </a:r>
          </a:p>
        </p:txBody>
      </p:sp>
      <p:pic>
        <p:nvPicPr>
          <p:cNvPr id="6" name="Obraz 5">
            <a:extLst>
              <a:ext uri="{FF2B5EF4-FFF2-40B4-BE49-F238E27FC236}">
                <a16:creationId xmlns:a16="http://schemas.microsoft.com/office/drawing/2014/main" id="{EF27767F-FABC-E078-4C33-48726869B9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8348" y="1160662"/>
            <a:ext cx="4615274" cy="5392537"/>
          </a:xfrm>
          <a:prstGeom prst="rect">
            <a:avLst/>
          </a:prstGeom>
        </p:spPr>
      </p:pic>
    </p:spTree>
    <p:extLst>
      <p:ext uri="{BB962C8B-B14F-4D97-AF65-F5344CB8AC3E}">
        <p14:creationId xmlns:p14="http://schemas.microsoft.com/office/powerpoint/2010/main" val="38304912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D325D-2D53-127D-3BDC-F835B0160166}"/>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3908503-A55B-9CBC-142B-A072D26F6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2541FB08-9B8C-A98C-D402-F1A1527BD8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D74A262A-3B89-540E-510A-A4B49F7AE4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D56B0F00-559B-7444-3705-860B6575F5F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67A164D0-60C9-3A36-2C1C-2F0A402CD97A}"/>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1B252343-0207-F4ED-89F1-7532B6A9DD7D}"/>
              </a:ext>
            </a:extLst>
          </p:cNvPr>
          <p:cNvGraphicFramePr>
            <a:graphicFrameLocks noGrp="1"/>
          </p:cNvGraphicFramePr>
          <p:nvPr>
            <p:extLst>
              <p:ext uri="{D42A27DB-BD31-4B8C-83A1-F6EECF244321}">
                <p14:modId xmlns:p14="http://schemas.microsoft.com/office/powerpoint/2010/main" val="3977584949"/>
              </p:ext>
            </p:extLst>
          </p:nvPr>
        </p:nvGraphicFramePr>
        <p:xfrm>
          <a:off x="311316" y="3429000"/>
          <a:ext cx="11410170" cy="3330920"/>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742836">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2588084">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Rodzaj Wnioskodawcy</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Wnioskodawcą jest podmiot wykonujący działalność gospodarczą o statusie mikro lub małego przedsiębiorcy, który co najmniej od roku poprzedzającego dzień złożenia wniosku posiada miejsce wykonywania działalności gospodarczej oznaczone adresem wpisanym do Centralnej Ewidencji i Informacji o działalności Gospodarczej.</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1000"/>
                        </a:spcAft>
                      </a:pPr>
                      <a:r>
                        <a:rPr lang="pl-PL"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a:t>
                      </a:r>
                      <a:r>
                        <a:rPr lang="pl-PL" sz="1600" i="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CEiDG</a:t>
                      </a:r>
                      <a:r>
                        <a:rPr lang="pl-PL"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lub KRS (rejestr przedsiębiorców).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Kryterium obligatoryjne</a:t>
                      </a:r>
                    </a:p>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TAK/NIE</a:t>
                      </a:r>
                    </a:p>
                    <a:p>
                      <a:endPar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p>
                      <a:r>
                        <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Nie podlega uzupełnieniom</a:t>
                      </a:r>
                      <a:endParaRPr lang="pl-PL" sz="2000" b="0" i="0" u="none" strike="noStrike" kern="1200" baseline="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1B559294-72C6-715E-46D0-D9F41A117FE3}"/>
              </a:ext>
            </a:extLst>
          </p:cNvPr>
          <p:cNvSpPr txBox="1"/>
          <p:nvPr/>
        </p:nvSpPr>
        <p:spPr>
          <a:xfrm>
            <a:off x="1948094" y="1484672"/>
            <a:ext cx="7414765" cy="461665"/>
          </a:xfrm>
          <a:prstGeom prst="rect">
            <a:avLst/>
          </a:prstGeom>
          <a:noFill/>
        </p:spPr>
        <p:txBody>
          <a:bodyPr wrap="square" rtlCol="0">
            <a:spAutoFit/>
          </a:bodyPr>
          <a:lstStyle/>
          <a:p>
            <a:r>
              <a:rPr lang="pl-PL" sz="2400" b="1" dirty="0"/>
              <a:t>Kryteria Wyboru Operacji - Firmy Podgrodzia</a:t>
            </a:r>
          </a:p>
        </p:txBody>
      </p:sp>
      <p:sp>
        <p:nvSpPr>
          <p:cNvPr id="4" name="pole tekstowe 3">
            <a:extLst>
              <a:ext uri="{FF2B5EF4-FFF2-40B4-BE49-F238E27FC236}">
                <a16:creationId xmlns:a16="http://schemas.microsoft.com/office/drawing/2014/main" id="{9F3CFAC5-CEF2-ADBB-69E9-90818499F3FE}"/>
              </a:ext>
            </a:extLst>
          </p:cNvPr>
          <p:cNvSpPr txBox="1"/>
          <p:nvPr/>
        </p:nvSpPr>
        <p:spPr>
          <a:xfrm>
            <a:off x="5394577" y="1817236"/>
            <a:ext cx="6326909" cy="369332"/>
          </a:xfrm>
          <a:prstGeom prst="rect">
            <a:avLst/>
          </a:prstGeom>
          <a:noFill/>
        </p:spPr>
        <p:txBody>
          <a:bodyPr wrap="square" rtlCol="0">
            <a:spAutoFit/>
          </a:bodyPr>
          <a:lstStyle/>
          <a:p>
            <a:r>
              <a:rPr lang="pl-PL" dirty="0"/>
              <a:t>      </a:t>
            </a:r>
            <a:r>
              <a:rPr lang="pl-PL" sz="1400" dirty="0"/>
              <a:t>(Rozwój działalności gospodarczej)</a:t>
            </a:r>
            <a:endParaRPr lang="pl-PL" dirty="0"/>
          </a:p>
        </p:txBody>
      </p:sp>
      <p:sp>
        <p:nvSpPr>
          <p:cNvPr id="5" name="pole tekstowe 4">
            <a:extLst>
              <a:ext uri="{FF2B5EF4-FFF2-40B4-BE49-F238E27FC236}">
                <a16:creationId xmlns:a16="http://schemas.microsoft.com/office/drawing/2014/main" id="{4C524505-450C-B1AA-D591-A71D9CDB384A}"/>
              </a:ext>
            </a:extLst>
          </p:cNvPr>
          <p:cNvSpPr txBox="1"/>
          <p:nvPr/>
        </p:nvSpPr>
        <p:spPr>
          <a:xfrm>
            <a:off x="311316" y="3060583"/>
            <a:ext cx="5689600" cy="369332"/>
          </a:xfrm>
          <a:prstGeom prst="rect">
            <a:avLst/>
          </a:prstGeom>
          <a:noFill/>
        </p:spPr>
        <p:txBody>
          <a:bodyPr wrap="square" rtlCol="0">
            <a:spAutoFit/>
          </a:bodyPr>
          <a:lstStyle/>
          <a:p>
            <a:r>
              <a:rPr lang="pl-PL" b="1" dirty="0"/>
              <a:t>Kryterium dostępowe</a:t>
            </a:r>
          </a:p>
        </p:txBody>
      </p:sp>
      <p:sp>
        <p:nvSpPr>
          <p:cNvPr id="7" name="pole tekstowe 6">
            <a:extLst>
              <a:ext uri="{FF2B5EF4-FFF2-40B4-BE49-F238E27FC236}">
                <a16:creationId xmlns:a16="http://schemas.microsoft.com/office/drawing/2014/main" id="{B11A6E22-1930-382A-BEEB-F9893EFE009A}"/>
              </a:ext>
            </a:extLst>
          </p:cNvPr>
          <p:cNvSpPr txBox="1"/>
          <p:nvPr/>
        </p:nvSpPr>
        <p:spPr>
          <a:xfrm>
            <a:off x="1457549" y="2300410"/>
            <a:ext cx="8395854" cy="646331"/>
          </a:xfrm>
          <a:prstGeom prst="rect">
            <a:avLst/>
          </a:prstGeom>
          <a:noFill/>
        </p:spPr>
        <p:txBody>
          <a:bodyPr wrap="square">
            <a:spAutoFit/>
          </a:bodyPr>
          <a:lstStyle/>
          <a:p>
            <a:pPr algn="ctr"/>
            <a:r>
              <a:rPr lang="pl-PL" sz="1800" dirty="0"/>
              <a:t>Maksymalna ilość punktów do zdobycia -100 </a:t>
            </a:r>
            <a:br>
              <a:rPr lang="pl-PL" sz="1800" dirty="0"/>
            </a:br>
            <a:r>
              <a:rPr lang="pl-PL" sz="1800" dirty="0"/>
              <a:t>Minimalna ilość punktów niezbędna do wyboru danej operacji  - 60</a:t>
            </a:r>
          </a:p>
        </p:txBody>
      </p:sp>
    </p:spTree>
    <p:extLst>
      <p:ext uri="{BB962C8B-B14F-4D97-AF65-F5344CB8AC3E}">
        <p14:creationId xmlns:p14="http://schemas.microsoft.com/office/powerpoint/2010/main" val="20263741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312F0-621E-58E7-9516-2ADA89C8A00D}"/>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CB998C83-6BA4-20C6-A1EF-3A036B7110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FA80172E-47D0-FFF6-24F7-088210FCD8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4A12ED56-8C9E-E3EE-82B6-46862762A7E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2B63B433-B23D-0E4F-6775-5CDB37FAA2B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7D62953A-95B4-7B43-AC13-7D33CDF4FB45}"/>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3358A05D-3242-3984-54B0-9904444AB325}"/>
              </a:ext>
            </a:extLst>
          </p:cNvPr>
          <p:cNvGraphicFramePr>
            <a:graphicFrameLocks noGrp="1"/>
          </p:cNvGraphicFramePr>
          <p:nvPr/>
        </p:nvGraphicFramePr>
        <p:xfrm>
          <a:off x="390915" y="2072066"/>
          <a:ext cx="11410170" cy="4698189"/>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Zasada DNSH</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czyń </a:t>
                      </a:r>
                      <a:b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poważnej szkody”</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0000"/>
                        </a:lnSpc>
                        <a:spcAft>
                          <a:spcPts val="600"/>
                        </a:spcAft>
                      </a:pP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przewidujące </a:t>
                      </a:r>
                      <a:r>
                        <a:rPr lang="pl-PL"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zastosowanie rozwiązań służących racjonalnemu gospodarowaniu zasobami lub ograniczeniu presji na środowisko</a:t>
                      </a: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6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w sytuacji, gdy wnioskodawca wykazał we wniosku o wsparcie, w związku z realizowaną operacją i przyjętymi kosztami kwalifikowalnymi, zastosowanie materiału/-ów lub/i wykorzystywanie urządzenia/-ń i/lub technologii na etapie realizacji projektu i/lub wytwarzania produktu i/lub świadczenia usługi, wpływających na racjonalne gospodarowanie zasobami i/lub ograniczające presję na środowisko.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10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gdy wnioskodawca przewidział we wniosku o wsparcie:</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nasadzenia – drzewa lub krzewy (min. 5 szt.)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08585" algn="l"/>
                        </a:tabLst>
                      </a:pP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błękitnozieloną</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infrastrukturę np.: ogrody deszczowe, zielone przystanki, dachy, fasady i ściany, nawierzchnie przepuszczalne, podłoża strukturalne, itp.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OZE (poza instalacjami mobilnymi)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rozwiązania </a:t>
                      </a: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wodooszczędne</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6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inne uzasadnione rozwiązania służące racjonalnemu gospodarowaniu zasobami.</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0000"/>
                        </a:lnSpc>
                        <a:spcAft>
                          <a:spcPts val="1000"/>
                        </a:spcAft>
                      </a:pPr>
                      <a:r>
                        <a:rPr lang="pl-PL" sz="12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 w tym zestawienia rzeczowo-finansowego.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przewiduje zastosowania takich rozwiązań</a:t>
                      </a:r>
                    </a:p>
                    <a:p>
                      <a:pPr>
                        <a:lnSpc>
                          <a:spcPct val="100000"/>
                        </a:lnSpc>
                        <a:spcAft>
                          <a:spcPts val="1000"/>
                        </a:spcAft>
                      </a:pP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A5BFF81A-E77E-976B-C459-37E5184DC37A}"/>
              </a:ext>
            </a:extLst>
          </p:cNvPr>
          <p:cNvSpPr txBox="1"/>
          <p:nvPr/>
        </p:nvSpPr>
        <p:spPr>
          <a:xfrm>
            <a:off x="628074" y="1593703"/>
            <a:ext cx="5689600" cy="369332"/>
          </a:xfrm>
          <a:prstGeom prst="rect">
            <a:avLst/>
          </a:prstGeom>
          <a:noFill/>
        </p:spPr>
        <p:txBody>
          <a:bodyPr wrap="square" rtlCol="0">
            <a:spAutoFit/>
          </a:bodyPr>
          <a:lstStyle/>
          <a:p>
            <a:r>
              <a:rPr lang="pl-PL" b="1" dirty="0"/>
              <a:t>Kryterium rankingowe nr 1</a:t>
            </a:r>
          </a:p>
        </p:txBody>
      </p:sp>
    </p:spTree>
    <p:extLst>
      <p:ext uri="{BB962C8B-B14F-4D97-AF65-F5344CB8AC3E}">
        <p14:creationId xmlns:p14="http://schemas.microsoft.com/office/powerpoint/2010/main" val="701547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F9E0A-512E-6E7E-6F90-120AB69C307C}"/>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2F00CD69-0F90-9A61-3199-51AE2AFB77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78121149-6496-6665-1CB0-9EE1272D4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849689D2-2030-3B99-0A38-9CF9F3107F4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931687E4-68E5-2D88-B46F-C71E496AE4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0A75389C-5999-CC45-33E7-D6FC162D1BA3}"/>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28EB6E29-DF11-8A2B-2CFF-2002B9A54021}"/>
              </a:ext>
            </a:extLst>
          </p:cNvPr>
          <p:cNvGraphicFramePr>
            <a:graphicFrameLocks noGrp="1"/>
          </p:cNvGraphicFramePr>
          <p:nvPr/>
        </p:nvGraphicFramePr>
        <p:xfrm>
          <a:off x="390914" y="2235298"/>
          <a:ext cx="11588648" cy="3500484"/>
        </p:xfrm>
        <a:graphic>
          <a:graphicData uri="http://schemas.openxmlformats.org/drawingml/2006/table">
            <a:tbl>
              <a:tblPr firstRow="1" bandRow="1">
                <a:tableStyleId>{5C22544A-7EE6-4342-B048-85BDC9FD1C3A}</a:tableStyleId>
              </a:tblPr>
              <a:tblGrid>
                <a:gridCol w="2436717">
                  <a:extLst>
                    <a:ext uri="{9D8B030D-6E8A-4147-A177-3AD203B41FA5}">
                      <a16:colId xmlns:a16="http://schemas.microsoft.com/office/drawing/2014/main" val="3019797452"/>
                    </a:ext>
                  </a:extLst>
                </a:gridCol>
                <a:gridCol w="600553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37067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29805">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Innowacyjność</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o charakterze innowacyjnym – kryterium subiektywne.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Definicja: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Innowacyjność należy rozumieć jako zmianę mającą na celu wdrożenie nowego na obszarze objętym LSR lub znacząco udoskonalonego produktu, usługi, procesu, organizacji, lub nowego sposobu wykorzystania, lub zmobilizowania istniejących lokalnych zasobów przyrodniczych, historycznych, kulturowych czy społecznych w kontekście lokalnym, dotychczas nie znanych/stosowanych na obszarze LSR.</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ma innowacyjnego charakteru</a:t>
                      </a:r>
                    </a:p>
                    <a:p>
                      <a:pPr>
                        <a:lnSpc>
                          <a:spcPct val="115000"/>
                        </a:lnSpc>
                        <a:spcAft>
                          <a:spcPts val="1000"/>
                        </a:spcAft>
                      </a:pPr>
                      <a:b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 innowacyjny charakter</a:t>
                      </a:r>
                    </a:p>
                    <a:p>
                      <a:pPr>
                        <a:lnSpc>
                          <a:spcPct val="115000"/>
                        </a:lnSpc>
                        <a:spcAft>
                          <a:spcPts val="1000"/>
                        </a:spcAft>
                      </a:pPr>
                      <a:r>
                        <a:rPr lang="pl-PL" sz="1600" b="1" u="non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SUBIEKTYWNE</a:t>
                      </a:r>
                      <a:endParaRPr lang="pl-PL" sz="1600" b="1" u="none"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2514E54E-C2DC-4911-2F28-5EF3706480C3}"/>
              </a:ext>
            </a:extLst>
          </p:cNvPr>
          <p:cNvSpPr txBox="1"/>
          <p:nvPr/>
        </p:nvSpPr>
        <p:spPr>
          <a:xfrm>
            <a:off x="617981" y="1700646"/>
            <a:ext cx="5689600" cy="369332"/>
          </a:xfrm>
          <a:prstGeom prst="rect">
            <a:avLst/>
          </a:prstGeom>
          <a:noFill/>
        </p:spPr>
        <p:txBody>
          <a:bodyPr wrap="square" rtlCol="0">
            <a:spAutoFit/>
          </a:bodyPr>
          <a:lstStyle/>
          <a:p>
            <a:r>
              <a:rPr lang="pl-PL" b="1" dirty="0"/>
              <a:t>Kryterium rankingowe nr 2</a:t>
            </a:r>
          </a:p>
        </p:txBody>
      </p:sp>
    </p:spTree>
    <p:extLst>
      <p:ext uri="{BB962C8B-B14F-4D97-AF65-F5344CB8AC3E}">
        <p14:creationId xmlns:p14="http://schemas.microsoft.com/office/powerpoint/2010/main" val="14361970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951D0-4195-7F9F-F06F-F6F883DC4D38}"/>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C950CF7-E3C3-3DE1-A60B-54218E9883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43556DB1-0ABF-DF28-CCEC-3747A9F7E8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A880C2EC-D7D1-8EB9-711A-A885E67E9A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259D4C4A-EC6A-04E4-6183-368BBDE5214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3C52372D-4EB5-8FAD-15F8-97CCF2CDE26A}"/>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C8516562-BBFF-A094-7F98-F5F62E9732DA}"/>
              </a:ext>
            </a:extLst>
          </p:cNvPr>
          <p:cNvGraphicFramePr>
            <a:graphicFrameLocks noGrp="1"/>
          </p:cNvGraphicFramePr>
          <p:nvPr>
            <p:extLst>
              <p:ext uri="{D42A27DB-BD31-4B8C-83A1-F6EECF244321}">
                <p14:modId xmlns:p14="http://schemas.microsoft.com/office/powerpoint/2010/main" val="1733113451"/>
              </p:ext>
            </p:extLst>
          </p:nvPr>
        </p:nvGraphicFramePr>
        <p:xfrm>
          <a:off x="410369" y="1859985"/>
          <a:ext cx="11588648" cy="4803462"/>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601214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445187">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358275">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Profil planowanej działalności</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Wskazano zakresy działalności preferowane w Lokalnej Strategii Rozwoju jako kluczowe dla rozwoju i wykorzystania potencjału obszaru objętego LSR. Weryfikacja nastąpi w oparciu o informacje zawarte we wniosku o dofinansowanie. Wnioskodawca ma obowiązek określić we wniosku główne zakresy planowanej działalności, wraz ze wskazaniem kodów PKD 2007. </a:t>
                      </a:r>
                      <a:b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przypadku, jeśli ww. zakresy działalności nie wskazują jednoznacznie na przynależność do co najmniej jednej z punktowanych kategorii, zadaniem Wnioskodawcy jest w sposób przejrzysty i niebudzący wątpliwości uzasadnić, w jaki sposób planowana działalność wpisuje się w kategorie punktowane w ramach kryterium.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R="58420"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Aby otrzymać punkty konieczne jest wykazanie, że jedna z preferowanych kategorii będzie </a:t>
                      </a:r>
                      <a:r>
                        <a:rPr lang="pl-PL" sz="14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główną, dominującą działalnością Wnioskodawcy.</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 razie wątpliwości członkowie Rady dokonają oceny planowanych kosztów projektu odnoszących się bezpośrednio do preferowanych kategorii działalności. Aby otrzymać punkty w ramach kryterium planowane nakłady finansowe na jedną z preferowanych kategorii powinny stanowić co najmniej 50% kosztów kwalifikowalnych operacji.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–w ramach operacji planowana jest działalność turystyczna i około turystyczna.</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w ramach operacji planowany jest rozwój komercyjnej oferty rekreacyjnej i prozdrowotnej.</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w ramach operacji planowana jest działalność usługowa/handel.</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6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C52B38B7-A3C8-EA25-688A-81006B1906CA}"/>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3</a:t>
            </a:r>
          </a:p>
        </p:txBody>
      </p:sp>
    </p:spTree>
    <p:extLst>
      <p:ext uri="{BB962C8B-B14F-4D97-AF65-F5344CB8AC3E}">
        <p14:creationId xmlns:p14="http://schemas.microsoft.com/office/powerpoint/2010/main" val="2469487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58563-F8CB-332A-B6E8-A85262952E3E}"/>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219AEADC-6673-C3F9-AEFC-0EF4285791E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9CCAAB03-3050-C14A-07C6-4498778667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1120610E-204D-6DF8-4105-FFD1C6F271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2F00B0B4-18F9-198A-3B9E-4FA8BFA04D6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B179CC74-9A19-55CA-DE47-2EBF371ED567}"/>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92431C01-B870-648B-077E-60D5AB5D0DE0}"/>
              </a:ext>
            </a:extLst>
          </p:cNvPr>
          <p:cNvGraphicFramePr>
            <a:graphicFrameLocks noGrp="1"/>
          </p:cNvGraphicFramePr>
          <p:nvPr>
            <p:extLst>
              <p:ext uri="{D42A27DB-BD31-4B8C-83A1-F6EECF244321}">
                <p14:modId xmlns:p14="http://schemas.microsoft.com/office/powerpoint/2010/main" val="1667650946"/>
              </p:ext>
            </p:extLst>
          </p:nvPr>
        </p:nvGraphicFramePr>
        <p:xfrm>
          <a:off x="371458" y="2151814"/>
          <a:ext cx="11588648" cy="3532818"/>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6012148">
                  <a:extLst>
                    <a:ext uri="{9D8B030D-6E8A-4147-A177-3AD203B41FA5}">
                      <a16:colId xmlns:a16="http://schemas.microsoft.com/office/drawing/2014/main" val="3629042118"/>
                    </a:ext>
                  </a:extLst>
                </a:gridCol>
                <a:gridCol w="3146393">
                  <a:extLst>
                    <a:ext uri="{9D8B030D-6E8A-4147-A177-3AD203B41FA5}">
                      <a16:colId xmlns:a16="http://schemas.microsoft.com/office/drawing/2014/main" val="441042412"/>
                    </a:ext>
                  </a:extLst>
                </a:gridCol>
              </a:tblGrid>
              <a:tr h="32506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82298">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Wysokość dofinansowania*</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6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w których wnioskodawca ubiega się o wsparcie w wysokości nie większej niż 50% maksymalnej kwoty dofinansowania.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a:t>
                      </a:r>
                      <a:r>
                        <a:rPr lang="pl-PL" sz="1600" i="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 </a:t>
                      </a:r>
                      <a:r>
                        <a:rPr lang="pl-PL"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oraz biznesplanu.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a:lnSpc>
                          <a:spcPct val="115000"/>
                        </a:lnSpc>
                        <a:spcAft>
                          <a:spcPts val="600"/>
                        </a:spcAft>
                      </a:pPr>
                      <a:endPar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600"/>
                        </a:spcAft>
                      </a:pPr>
                      <a:endPar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wnioskowana kwota dofinansowania przekracza bądź</a:t>
                      </a:r>
                      <a:r>
                        <a:rPr lang="pl-PL" sz="1600" baseline="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jest równa</a:t>
                      </a: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50% maksymalnej kwoty dofinansowania.</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 wnioskowana kwota dofinansowania nie przekracza 50% maksymalnej kwoty dofinansowania</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F0A233BF-62D3-53AF-D66E-0C93608F9467}"/>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4</a:t>
            </a:r>
          </a:p>
        </p:txBody>
      </p:sp>
    </p:spTree>
    <p:extLst>
      <p:ext uri="{BB962C8B-B14F-4D97-AF65-F5344CB8AC3E}">
        <p14:creationId xmlns:p14="http://schemas.microsoft.com/office/powerpoint/2010/main" val="34605128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E8BCF-6DB2-92C2-3406-0DADE267FDA2}"/>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8F81D71A-2557-0944-E870-5540AC91BC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7EABA725-0AC1-56DB-877F-65353F4878A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1AEE6562-1865-B083-762B-1E5A330135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C7CC8FBE-96CF-8F37-C399-1E39BDA39A5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03FED42C-D833-C459-EDE9-6A5E2514F1EE}"/>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8FABC53A-92B8-A67F-8FCB-712CEA63C4D7}"/>
              </a:ext>
            </a:extLst>
          </p:cNvPr>
          <p:cNvGraphicFramePr>
            <a:graphicFrameLocks noGrp="1"/>
          </p:cNvGraphicFramePr>
          <p:nvPr>
            <p:extLst>
              <p:ext uri="{D42A27DB-BD31-4B8C-83A1-F6EECF244321}">
                <p14:modId xmlns:p14="http://schemas.microsoft.com/office/powerpoint/2010/main" val="3520528464"/>
              </p:ext>
            </p:extLst>
          </p:nvPr>
        </p:nvGraphicFramePr>
        <p:xfrm>
          <a:off x="420096" y="1859985"/>
          <a:ext cx="11588648" cy="4950206"/>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5282120">
                  <a:extLst>
                    <a:ext uri="{9D8B030D-6E8A-4147-A177-3AD203B41FA5}">
                      <a16:colId xmlns:a16="http://schemas.microsoft.com/office/drawing/2014/main" val="3629042118"/>
                    </a:ext>
                  </a:extLst>
                </a:gridCol>
                <a:gridCol w="3876421">
                  <a:extLst>
                    <a:ext uri="{9D8B030D-6E8A-4147-A177-3AD203B41FA5}">
                      <a16:colId xmlns:a16="http://schemas.microsoft.com/office/drawing/2014/main" val="441042412"/>
                    </a:ext>
                  </a:extLst>
                </a:gridCol>
              </a:tblGrid>
              <a:tr h="32506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82298">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Funkcjonowanie firmy na rynku</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endPar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premiuje podmioty mające doświadczenie w prowadzeniu działalności gospodarczej, które mają już ugruntowaną pozycję na rynku, które wykazały się stabilnością i rokują na przyszłość. Wsparcie dla firm z doświadczeniem w prowadzeniu działalności gospodarczej zwiększa szanse na osiągnięcie celów LSR oraz wskaźników produktu i rezultatu. Kryterium będzie weryfikowane w oparciu o ogólnodostępne informacje pochodzące z baz administrowanych przez podmioty administracji publicznej, tj. CEIDG (</a:t>
                      </a: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Centralna Ewidencja i Informacja o Działalności Gospodarczej</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KRS </a:t>
                      </a: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(Krajowego Rejestru Sądowego)-</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rejestr przedsiębiorców.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 okresu prowadzenia działalności nie wlicza się okresów zawieszenia wykonywania działalności.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 pkt. – podmiot prowadzi pozarolniczą działalność gospodarczą powyżej 5 lat (data wpisu do rejestru działalności gospodarczej lub rejestru KRS, licząc na dzień złożenia wniosku).</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 pkt. – podmiot prowadzi pozarolniczą działalność gospodarczą powyżej 2 do 5 lat włącznie (data wpisu do rejestru działalności gospodarczej lub rejestru KRS, licząc na dzień złożenia wniosku).</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podmiot prowadzi pozarolniczą działalność gospodarczą od 1,5 roku (548 dni) do 2 lat włącznie (data wpisu do rejestru działalności gospodarczej lub rejestru KRS, licząc na dzień złożenia wniosku).</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podmiot prowadzi pozarolniczą działalność gospodarczą min. 365 dni do max. 547 dni włącznie (data wpisu do rejestru działalności gospodarczej lub rejestru KRS, licząc na dzień złożenia wniosku).</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Max. do zdobycia w ramach kryterium 15 punktów.</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 do zdobycia w ramach kryterium 0 punktów.</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74358A34-A0CF-BE35-27F2-BE9ECE16BD18}"/>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5</a:t>
            </a:r>
          </a:p>
        </p:txBody>
      </p:sp>
    </p:spTree>
    <p:extLst>
      <p:ext uri="{BB962C8B-B14F-4D97-AF65-F5344CB8AC3E}">
        <p14:creationId xmlns:p14="http://schemas.microsoft.com/office/powerpoint/2010/main" val="36232187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1C2F8-89A1-54C2-C1D3-6E3301D34C32}"/>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5C85607E-053C-9A62-5C4B-AB183E98880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733B477D-DD7D-D23B-566A-F4322DA08D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1DCA9BF2-E686-3E7C-832C-CCBF032AC9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6D1F7969-7B52-823D-1F45-62B547A8D0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3E26155F-0FBE-480C-446A-81C2B3057585}"/>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34AA4D33-68EF-1A50-2242-EA2B87B82027}"/>
              </a:ext>
            </a:extLst>
          </p:cNvPr>
          <p:cNvGraphicFramePr>
            <a:graphicFrameLocks noGrp="1"/>
          </p:cNvGraphicFramePr>
          <p:nvPr>
            <p:extLst>
              <p:ext uri="{D42A27DB-BD31-4B8C-83A1-F6EECF244321}">
                <p14:modId xmlns:p14="http://schemas.microsoft.com/office/powerpoint/2010/main" val="2632673480"/>
              </p:ext>
            </p:extLst>
          </p:nvPr>
        </p:nvGraphicFramePr>
        <p:xfrm>
          <a:off x="420096" y="1859985"/>
          <a:ext cx="11588648" cy="4227259"/>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5282120">
                  <a:extLst>
                    <a:ext uri="{9D8B030D-6E8A-4147-A177-3AD203B41FA5}">
                      <a16:colId xmlns:a16="http://schemas.microsoft.com/office/drawing/2014/main" val="3629042118"/>
                    </a:ext>
                  </a:extLst>
                </a:gridCol>
                <a:gridCol w="3876421">
                  <a:extLst>
                    <a:ext uri="{9D8B030D-6E8A-4147-A177-3AD203B41FA5}">
                      <a16:colId xmlns:a16="http://schemas.microsoft.com/office/drawing/2014/main" val="441042412"/>
                    </a:ext>
                  </a:extLst>
                </a:gridCol>
              </a:tblGrid>
              <a:tr h="32506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82298">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Wnioskodawca posiada siedzibę na obszarze LGD lub dodatkowe miejsce prowadzenia działalności gospodarczej zgłoszone co najmniej 24 miesiące przed dniem złożenia wniosku**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wpisu do CEIDG lub KRS.</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 siedziba/dodatkowe miejsce prowadzenia działalności znajduje się na obszarze LGD co najmniej 24 miesiące przed dniem złożenia wniosku.</a:t>
                      </a:r>
                    </a:p>
                    <a:p>
                      <a:pPr>
                        <a:lnSpc>
                          <a:spcPct val="150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siedziba/dodatkowe miejsce prowadzenia działalności znajduje się na obszarze LGD mniej niż 24 miesiące przed dniem złożenia wniosku.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150DE291-BBB1-0B91-A5AB-8486711BAB26}"/>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6</a:t>
            </a:r>
          </a:p>
        </p:txBody>
      </p:sp>
    </p:spTree>
    <p:extLst>
      <p:ext uri="{BB962C8B-B14F-4D97-AF65-F5344CB8AC3E}">
        <p14:creationId xmlns:p14="http://schemas.microsoft.com/office/powerpoint/2010/main" val="36276286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42F76-DF0C-9082-2F16-79DDFA757855}"/>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C9C7C37-97FD-D630-F3C6-211966E4C9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BFBF655C-BC7E-86F7-373A-4D5BA8CA1E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7730A3B4-7B36-A436-40A1-21A4AFEFDC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6CF1F946-CD68-C1C4-23DD-1A7D323D0D9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A65D20A9-3C06-D991-AA84-FDEFA1B89DD8}"/>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5093AE1A-A1C6-3BA0-C740-7CB362E0F7DD}"/>
              </a:ext>
            </a:extLst>
          </p:cNvPr>
          <p:cNvGraphicFramePr>
            <a:graphicFrameLocks noGrp="1"/>
          </p:cNvGraphicFramePr>
          <p:nvPr>
            <p:extLst>
              <p:ext uri="{D42A27DB-BD31-4B8C-83A1-F6EECF244321}">
                <p14:modId xmlns:p14="http://schemas.microsoft.com/office/powerpoint/2010/main" val="1995245146"/>
              </p:ext>
            </p:extLst>
          </p:nvPr>
        </p:nvGraphicFramePr>
        <p:xfrm>
          <a:off x="420096" y="1859985"/>
          <a:ext cx="11588648" cy="4073652"/>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5282120">
                  <a:extLst>
                    <a:ext uri="{9D8B030D-6E8A-4147-A177-3AD203B41FA5}">
                      <a16:colId xmlns:a16="http://schemas.microsoft.com/office/drawing/2014/main" val="3629042118"/>
                    </a:ext>
                  </a:extLst>
                </a:gridCol>
                <a:gridCol w="3876421">
                  <a:extLst>
                    <a:ext uri="{9D8B030D-6E8A-4147-A177-3AD203B41FA5}">
                      <a16:colId xmlns:a16="http://schemas.microsoft.com/office/drawing/2014/main" val="441042412"/>
                    </a:ext>
                  </a:extLst>
                </a:gridCol>
              </a:tblGrid>
              <a:tr h="32506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82298">
                <a:tc>
                  <a:txBody>
                    <a:bodyPr/>
                    <a:lstStyle/>
                    <a:p>
                      <a:pPr algn="ctr">
                        <a:lnSpc>
                          <a:spcPct val="115000"/>
                        </a:lnSpc>
                        <a:spcAft>
                          <a:spcPts val="1000"/>
                        </a:spcAft>
                      </a:pPr>
                      <a:r>
                        <a:rPr lang="pl-PL"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Promocja projektu </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6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Preferuje się Wnioskodawców, którzy zobowiązują się do promocji projektu w przypadku pozyskania wsparcia za pośrednictwem Lokalnej Grupy Działania „Podgrodzie Toruńskie”. Wnioskodawca podczas redagowania informacji będzie zobligowany do zastosowania logotypów i zapisów określonych w wytycznych z zakresu promocji projektów realizowanych ze środków PROW 2021-2027 oraz logotypu LGD.</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Wnioskodawca deklaruje wykorzystanie w okresie do złożenia wniosku o płatność następujących form promocji: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artykułu w prasie;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artykułu na stronie www lub;</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5 artykułów w mediach społecznościowych.</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Kryterium weryfikowane na podstawie oświadczenia Wnioskodawcy.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Wnioskodawca nie deklaruje promocji projektu</a:t>
                      </a:r>
                    </a:p>
                    <a:p>
                      <a:pPr>
                        <a:lnSpc>
                          <a:spcPct val="115000"/>
                        </a:lnSpc>
                        <a:spcAft>
                          <a:spcPts val="1000"/>
                        </a:spcAft>
                      </a:pP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Wnioskodawca deklaruje promocję projektu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4590A7A7-E1BD-E342-3C41-C613285D5868}"/>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7</a:t>
            </a:r>
          </a:p>
        </p:txBody>
      </p:sp>
    </p:spTree>
    <p:extLst>
      <p:ext uri="{BB962C8B-B14F-4D97-AF65-F5344CB8AC3E}">
        <p14:creationId xmlns:p14="http://schemas.microsoft.com/office/powerpoint/2010/main" val="34772674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A3049-9357-BAAC-7659-9799633B62C6}"/>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27A005A0-8379-344A-1376-37E0E762D3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A4D0A9D7-C68B-FF7D-A11D-1D00B23B022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73C10C62-049A-F9A8-AA93-C14C686A77F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F12785CD-F737-F8C4-A471-5877A6A8209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9346B952-FBE0-5973-7584-B71B55E8BDD6}"/>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F8C459E4-1E81-FBE9-5967-00487DDC0ECF}"/>
              </a:ext>
            </a:extLst>
          </p:cNvPr>
          <p:cNvGraphicFramePr>
            <a:graphicFrameLocks noGrp="1"/>
          </p:cNvGraphicFramePr>
          <p:nvPr>
            <p:extLst>
              <p:ext uri="{D42A27DB-BD31-4B8C-83A1-F6EECF244321}">
                <p14:modId xmlns:p14="http://schemas.microsoft.com/office/powerpoint/2010/main" val="2860526135"/>
              </p:ext>
            </p:extLst>
          </p:nvPr>
        </p:nvGraphicFramePr>
        <p:xfrm>
          <a:off x="420096" y="1859985"/>
          <a:ext cx="11588648" cy="4770882"/>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5282120">
                  <a:extLst>
                    <a:ext uri="{9D8B030D-6E8A-4147-A177-3AD203B41FA5}">
                      <a16:colId xmlns:a16="http://schemas.microsoft.com/office/drawing/2014/main" val="3629042118"/>
                    </a:ext>
                  </a:extLst>
                </a:gridCol>
                <a:gridCol w="3876421">
                  <a:extLst>
                    <a:ext uri="{9D8B030D-6E8A-4147-A177-3AD203B41FA5}">
                      <a16:colId xmlns:a16="http://schemas.microsoft.com/office/drawing/2014/main" val="441042412"/>
                    </a:ext>
                  </a:extLst>
                </a:gridCol>
              </a:tblGrid>
              <a:tr h="32506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182298">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Wsparcie osób w niekorzystnej sytuacji***</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Preferencja udzielania dofinansowania na rozwój działalności gospodarczej dla osób chcących zatrudnić osobę z grup zdefiniowanych w LSR, jako osoby w niekorzystnej sytuacji w kontekście dostępu do rynku pracy.:</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arenR"/>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osoby młode lub/i;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arenR"/>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osoby niepełnosprawne lub/i;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mj-lt"/>
                        <a:buAutoNum type="arabicParenR"/>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kobiety.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Definicje:</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1200"/>
                        </a:spcBef>
                        <a:spcAft>
                          <a:spcPts val="600"/>
                        </a:spcAft>
                      </a:pPr>
                      <a:r>
                        <a:rPr lang="pl-PL" sz="11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Osoba młoda- do 25 r.ż.</a:t>
                      </a:r>
                      <a:endParaRPr lang="pl-PL" sz="11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Osoba niepełnosprawna- zgodnie z ustawą z dnia 27 sierpnia 1997 r. o rehabilitacji zawodowej i społecznej oraz zatrudnianiu osób niepełnosprawnych (Dz.U. z 2020  r. poz. 426  z późn.zm.) a także osoby z zaburzeniami psychicznymi, o których mowa w ustawie z dnia 19 sierpnia 1994 r. o ochronie zdrowia psychicznego (Dz.U. z 2020 r. poz. 685 ).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Zatrudnione osoby są zameldowane na obszarze LSR.</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biznesplanu i oświadczenia wnioskodawcy o zobowiązaniu się do zatrudnienia osoby w niekorzystnej sytuacji.</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Przynależność do więcej niż jednej grup nie wpływa na liczbę punktów w ramach kryterium.</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pPr>
                      <a:endParaRPr lang="pl-P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pl-P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 pkt -  brak zatrudnienia/ zatrudnienie osób,  które nie znajdują się w niekorzystnej sytuacji zgodnie z definicją LGD</a:t>
                      </a:r>
                    </a:p>
                    <a:p>
                      <a:pPr algn="just">
                        <a:lnSpc>
                          <a:spcPct val="115000"/>
                        </a:lnSpc>
                      </a:pP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 pkt -  zatrudnienie osób,  które  znajdują się w niekorzystnej sytuacji zgodnie z definicją LGD</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8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7766DD88-F6CC-FA38-15C9-9B3B3CC981BF}"/>
              </a:ext>
            </a:extLst>
          </p:cNvPr>
          <p:cNvSpPr txBox="1"/>
          <p:nvPr/>
        </p:nvSpPr>
        <p:spPr>
          <a:xfrm>
            <a:off x="654927" y="1490653"/>
            <a:ext cx="5689600" cy="369332"/>
          </a:xfrm>
          <a:prstGeom prst="rect">
            <a:avLst/>
          </a:prstGeom>
          <a:noFill/>
        </p:spPr>
        <p:txBody>
          <a:bodyPr wrap="square" rtlCol="0">
            <a:spAutoFit/>
          </a:bodyPr>
          <a:lstStyle/>
          <a:p>
            <a:r>
              <a:rPr lang="pl-PL" b="1" dirty="0"/>
              <a:t>Kryterium rankingowe nr 8</a:t>
            </a:r>
          </a:p>
        </p:txBody>
      </p:sp>
    </p:spTree>
    <p:extLst>
      <p:ext uri="{BB962C8B-B14F-4D97-AF65-F5344CB8AC3E}">
        <p14:creationId xmlns:p14="http://schemas.microsoft.com/office/powerpoint/2010/main" val="597624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F11F4-FE5A-9BC9-F8BD-6C0796C39E40}"/>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3B604E1-5BDB-08BE-5553-DC36484B9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2AFEF0F4-12B1-AA2B-7BA3-EEC236BF3B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F81ED028-4579-B4A9-6F4F-E5E7781C5DF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4626CC4D-14A4-43FB-B0B3-FC9E2AC429F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A579C3D9-5077-0F8B-6F90-6838C3B603C6}"/>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E06C6355-4061-DDFC-9DBD-3CB0176B3C24}"/>
              </a:ext>
            </a:extLst>
          </p:cNvPr>
          <p:cNvGraphicFramePr>
            <a:graphicFrameLocks noGrp="1"/>
          </p:cNvGraphicFramePr>
          <p:nvPr>
            <p:extLst>
              <p:ext uri="{D42A27DB-BD31-4B8C-83A1-F6EECF244321}">
                <p14:modId xmlns:p14="http://schemas.microsoft.com/office/powerpoint/2010/main" val="725233953"/>
              </p:ext>
            </p:extLst>
          </p:nvPr>
        </p:nvGraphicFramePr>
        <p:xfrm>
          <a:off x="420096" y="1814676"/>
          <a:ext cx="11588648" cy="4836428"/>
        </p:xfrm>
        <a:graphic>
          <a:graphicData uri="http://schemas.openxmlformats.org/drawingml/2006/table">
            <a:tbl>
              <a:tblPr firstRow="1" bandRow="1">
                <a:tableStyleId>{5C22544A-7EE6-4342-B048-85BDC9FD1C3A}</a:tableStyleId>
              </a:tblPr>
              <a:tblGrid>
                <a:gridCol w="2430107">
                  <a:extLst>
                    <a:ext uri="{9D8B030D-6E8A-4147-A177-3AD203B41FA5}">
                      <a16:colId xmlns:a16="http://schemas.microsoft.com/office/drawing/2014/main" val="3019797452"/>
                    </a:ext>
                  </a:extLst>
                </a:gridCol>
                <a:gridCol w="5771283">
                  <a:extLst>
                    <a:ext uri="{9D8B030D-6E8A-4147-A177-3AD203B41FA5}">
                      <a16:colId xmlns:a16="http://schemas.microsoft.com/office/drawing/2014/main" val="3629042118"/>
                    </a:ext>
                  </a:extLst>
                </a:gridCol>
                <a:gridCol w="3387258">
                  <a:extLst>
                    <a:ext uri="{9D8B030D-6E8A-4147-A177-3AD203B41FA5}">
                      <a16:colId xmlns:a16="http://schemas.microsoft.com/office/drawing/2014/main" val="441042412"/>
                    </a:ext>
                  </a:extLst>
                </a:gridCol>
              </a:tblGrid>
              <a:tr h="316162">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485908">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Wsparcie przygotowawcze LGD </a:t>
                      </a:r>
                      <a:b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ramach naboru</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pl-PL"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Wnioskodawca wskazuje we wniosku, że wziął udział osobiście bądź przez osobę reprezentującą podmiot w jednej lub obu formach wsparcia LGD w ramach naboru, w którym zostanie złożony wniosek. Weryfikacja nastąpi w oparciu o dokumentację LGD, tzn. listy obecności podpisywane przez uczestników na szkoleniach, karty udzielonego doradztwa utworzone w biurze LGD. Udzielone doradztwo dotyczy operacji, która podlega ocenie w ramach aktualnego naboru wniosków o przyznanie pomocy. Obowiązkiem Wnioskodawcy/osoby reprezentującej podmiot jest złożenie podpisu na odpowiednim dokumencie (liście obecności podczas szkolenia i/lub na karcie doradztwa), jako dowodu na skorzystanie ze wsparcia. W przypadku stwierdzenia, że wnioskodawca/osoba reprezentująca podmiot pomimo wskazania na uzyskanie wsparcia nie figuruje na liście obecności szkoleń i/lub na karcie doradztwa zrealizowanych w ramach naboru, w którym został złożony wniosek, punkty nie zostaną przyznane. </a:t>
                      </a:r>
                      <a:endPar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pl-PL"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600"/>
                        </a:spcAft>
                      </a:pPr>
                      <a:r>
                        <a:rPr lang="pl-PL" sz="1200" dirty="0">
                          <a:effectLst/>
                          <a:latin typeface="Calibri" panose="020F0502020204030204" pitchFamily="34" charset="0"/>
                          <a:ea typeface="Times New Roman" panose="02020603050405020304" pitchFamily="18" charset="0"/>
                          <a:cs typeface="Calibri" panose="020F0502020204030204" pitchFamily="34" charset="0"/>
                        </a:rPr>
                        <a:t>Kryterium jest uznane za spełnione, jeżeli konsultowany wniosek wraz z biznesplanem zostały w całości wypełnione przez Wnioskodawcę. Doradztwo może odbywać się przy wykorzystaniu nośników elektronicznych lub w formie papierowej.</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200" dirty="0">
                          <a:effectLst/>
                          <a:latin typeface="Calibri" panose="020F0502020204030204" pitchFamily="34" charset="0"/>
                          <a:ea typeface="Times New Roman" panose="02020603050405020304" pitchFamily="18" charset="0"/>
                          <a:cs typeface="Calibri" panose="020F0502020204030204" pitchFamily="34" charset="0"/>
                        </a:rPr>
                        <a:t>Kryterium nie zostanie uznane za spełnione w przypadku doradztwa udzielonego wyłącznie w rozmowie telefonicznej, podczas spotkania informacyjnego lub udziału w szkoleniu i/lub doradztwie w naborze innym niż nabór, w ramach którego został złożony wniosek .</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10 pkt. – wnioskodawca wziął udział w szkoleniu i doradztwie</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5 pkt. – wnioskodawca wziął udział w szkoleniu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5 pkt. – wnioskodawca korzystał z doradztwa</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0 pkt. – wnioskodawca nie brał udziału w szkoleniu i doradztwie.</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Max. do zdobycia w ramach kryterium 10 punktów.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 do zdobycia w ramach kryterium 0 punktów.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6115CA9F-08F4-6C89-EFD0-D3591D51CB7A}"/>
              </a:ext>
            </a:extLst>
          </p:cNvPr>
          <p:cNvSpPr txBox="1"/>
          <p:nvPr/>
        </p:nvSpPr>
        <p:spPr>
          <a:xfrm>
            <a:off x="654927" y="1445344"/>
            <a:ext cx="5689600" cy="369332"/>
          </a:xfrm>
          <a:prstGeom prst="rect">
            <a:avLst/>
          </a:prstGeom>
          <a:noFill/>
        </p:spPr>
        <p:txBody>
          <a:bodyPr wrap="square" rtlCol="0">
            <a:spAutoFit/>
          </a:bodyPr>
          <a:lstStyle/>
          <a:p>
            <a:r>
              <a:rPr lang="pl-PL" b="1" dirty="0"/>
              <a:t>Kryterium rankingowe nr 9</a:t>
            </a:r>
          </a:p>
        </p:txBody>
      </p:sp>
    </p:spTree>
    <p:extLst>
      <p:ext uri="{BB962C8B-B14F-4D97-AF65-F5344CB8AC3E}">
        <p14:creationId xmlns:p14="http://schemas.microsoft.com/office/powerpoint/2010/main" val="16454438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a:extLst>
              <a:ext uri="{FF2B5EF4-FFF2-40B4-BE49-F238E27FC236}">
                <a16:creationId xmlns:a16="http://schemas.microsoft.com/office/drawing/2014/main" id="{B5D9114A-ADF6-C53D-E211-B22BEA222171}"/>
              </a:ext>
            </a:extLst>
          </p:cNvPr>
          <p:cNvSpPr txBox="1"/>
          <p:nvPr/>
        </p:nvSpPr>
        <p:spPr>
          <a:xfrm>
            <a:off x="1293380" y="451537"/>
            <a:ext cx="9605240" cy="523220"/>
          </a:xfrm>
          <a:prstGeom prst="rect">
            <a:avLst/>
          </a:prstGeom>
          <a:noFill/>
        </p:spPr>
        <p:txBody>
          <a:bodyPr wrap="square" rtlCol="0">
            <a:spAutoFit/>
          </a:bodyPr>
          <a:lstStyle/>
          <a:p>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Plan komunikacji z lokalną społecznością</a:t>
            </a:r>
            <a:endParaRPr lang="pl-PL" sz="3200" i="1" dirty="0">
              <a:latin typeface="Times New Roman" panose="02020603050405020304" pitchFamily="18" charset="0"/>
              <a:cs typeface="Times New Roman" panose="02020603050405020304" pitchFamily="18" charset="0"/>
            </a:endParaRPr>
          </a:p>
        </p:txBody>
      </p:sp>
      <p:sp>
        <p:nvSpPr>
          <p:cNvPr id="3" name="pole tekstowe 2">
            <a:extLst>
              <a:ext uri="{FF2B5EF4-FFF2-40B4-BE49-F238E27FC236}">
                <a16:creationId xmlns:a16="http://schemas.microsoft.com/office/drawing/2014/main" id="{B6EB3DCA-F4D2-65D2-7D54-A088C085B573}"/>
              </a:ext>
            </a:extLst>
          </p:cNvPr>
          <p:cNvSpPr txBox="1"/>
          <p:nvPr/>
        </p:nvSpPr>
        <p:spPr>
          <a:xfrm>
            <a:off x="205509" y="1422484"/>
            <a:ext cx="6100618" cy="206210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8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Informacja i promocja LSR / LGD</a:t>
            </a:r>
          </a:p>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Strona internetowa, </a:t>
            </a:r>
          </a:p>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media społecznościowe, </a:t>
            </a:r>
          </a:p>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baza mailowa, </a:t>
            </a:r>
          </a:p>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newsletter, punkt informacyjny, </a:t>
            </a:r>
          </a:p>
          <a:p>
            <a:pPr marL="0" marR="0" lvl="0" indent="0" algn="ctr" defTabSz="457200" rtl="0" eaLnBrk="1" fontAlgn="auto" latinLnBrk="0" hangingPunct="1">
              <a:lnSpc>
                <a:spcPct val="100000"/>
              </a:lnSpc>
              <a:spcBef>
                <a:spcPts val="0"/>
              </a:spcBef>
              <a:spcAft>
                <a:spcPts val="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kampanie promocyjne</a:t>
            </a:r>
          </a:p>
        </p:txBody>
      </p:sp>
      <p:sp>
        <p:nvSpPr>
          <p:cNvPr id="5" name="pole tekstowe 4">
            <a:extLst>
              <a:ext uri="{FF2B5EF4-FFF2-40B4-BE49-F238E27FC236}">
                <a16:creationId xmlns:a16="http://schemas.microsoft.com/office/drawing/2014/main" id="{AAAA216A-D377-6CE4-FECA-7962E118FA31}"/>
              </a:ext>
            </a:extLst>
          </p:cNvPr>
          <p:cNvSpPr txBox="1"/>
          <p:nvPr/>
        </p:nvSpPr>
        <p:spPr>
          <a:xfrm>
            <a:off x="6096000" y="1421034"/>
            <a:ext cx="6100618" cy="1277273"/>
          </a:xfrm>
          <a:prstGeom prst="rect">
            <a:avLst/>
          </a:prstGeom>
          <a:noFill/>
        </p:spPr>
        <p:txBody>
          <a:bodyPr wrap="square">
            <a:spAutoFit/>
          </a:bodyPr>
          <a:lstStyle/>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8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Bezpłatne doradztwo LGD</a:t>
            </a:r>
          </a:p>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Udzielanie pomocy w wypełnianiu wniosków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 przyznanie pomocy / grantu</a:t>
            </a:r>
          </a:p>
        </p:txBody>
      </p:sp>
      <p:sp>
        <p:nvSpPr>
          <p:cNvPr id="9" name="pole tekstowe 8">
            <a:extLst>
              <a:ext uri="{FF2B5EF4-FFF2-40B4-BE49-F238E27FC236}">
                <a16:creationId xmlns:a16="http://schemas.microsoft.com/office/drawing/2014/main" id="{1919A31B-C43B-35D3-4FE2-DBBE8B6DF640}"/>
              </a:ext>
            </a:extLst>
          </p:cNvPr>
          <p:cNvSpPr txBox="1"/>
          <p:nvPr/>
        </p:nvSpPr>
        <p:spPr>
          <a:xfrm>
            <a:off x="205509" y="3990417"/>
            <a:ext cx="6100618" cy="1277273"/>
          </a:xfrm>
          <a:prstGeom prst="rect">
            <a:avLst/>
          </a:prstGeom>
          <a:noFill/>
        </p:spPr>
        <p:txBody>
          <a:bodyPr wrap="square">
            <a:spAutoFit/>
          </a:bodyPr>
          <a:lstStyle/>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8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Szkolenia i spotkania </a:t>
            </a:r>
          </a:p>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Spotkania informacyjno-konsultacyjne w każdej gminie, organizowanie szkoleń dotyczących naborów wniosków </a:t>
            </a:r>
          </a:p>
        </p:txBody>
      </p:sp>
      <p:sp>
        <p:nvSpPr>
          <p:cNvPr id="11" name="pole tekstowe 10">
            <a:extLst>
              <a:ext uri="{FF2B5EF4-FFF2-40B4-BE49-F238E27FC236}">
                <a16:creationId xmlns:a16="http://schemas.microsoft.com/office/drawing/2014/main" id="{FCF44A79-9212-A29A-1520-5276D53AF496}"/>
              </a:ext>
            </a:extLst>
          </p:cNvPr>
          <p:cNvSpPr txBox="1"/>
          <p:nvPr/>
        </p:nvSpPr>
        <p:spPr>
          <a:xfrm>
            <a:off x="6654801" y="3990417"/>
            <a:ext cx="5537199" cy="1892826"/>
          </a:xfrm>
          <a:prstGeom prst="rect">
            <a:avLst/>
          </a:prstGeom>
          <a:noFill/>
        </p:spPr>
        <p:txBody>
          <a:bodyPr wrap="square">
            <a:spAutoFit/>
          </a:bodyPr>
          <a:lstStyle/>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8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Animacja </a:t>
            </a:r>
            <a:endParaRPr kumimoji="0" lang="pl-PL" sz="28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endParaRPr>
          </a:p>
          <a:p>
            <a:pPr marL="0" marR="0" lvl="0" indent="0" algn="ctr"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Organizacja zróżnicowanych form działań </a:t>
            </a:r>
            <a:br>
              <a:rPr lang="pl-PL" sz="2000" dirty="0">
                <a:solidFill>
                  <a:srgbClr val="3D3D3D"/>
                </a:solidFill>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animacyjnych i/lub sieciujących zmierzających </a:t>
            </a:r>
            <a:b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do pobudzenia aktywności i  współpracy osób, </a:t>
            </a:r>
            <a:b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grup i instytucji na obszarze LSR</a:t>
            </a:r>
          </a:p>
        </p:txBody>
      </p:sp>
    </p:spTree>
    <p:extLst>
      <p:ext uri="{BB962C8B-B14F-4D97-AF65-F5344CB8AC3E}">
        <p14:creationId xmlns:p14="http://schemas.microsoft.com/office/powerpoint/2010/main" val="26641363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676AE-6BFA-25A0-76C3-AD8CBEB1E813}"/>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7BC4EB0B-07F9-70B7-CF3E-FCFAF63565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1B26BC0C-C17E-4663-AE78-4EC10DD48B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24D33C28-CA2B-7D05-74C5-43BD874AF27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5A4E35C9-C2F9-497E-4ED4-B32226EDC22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D6296DDF-473A-FABB-4058-E8994025430D}"/>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21008711-CA97-4D2F-D0D4-AF6F9892E608}"/>
              </a:ext>
            </a:extLst>
          </p:cNvPr>
          <p:cNvGraphicFramePr>
            <a:graphicFrameLocks noGrp="1"/>
          </p:cNvGraphicFramePr>
          <p:nvPr>
            <p:extLst>
              <p:ext uri="{D42A27DB-BD31-4B8C-83A1-F6EECF244321}">
                <p14:modId xmlns:p14="http://schemas.microsoft.com/office/powerpoint/2010/main" val="2906303307"/>
              </p:ext>
            </p:extLst>
          </p:nvPr>
        </p:nvGraphicFramePr>
        <p:xfrm>
          <a:off x="317024" y="3050106"/>
          <a:ext cx="11410170" cy="3506300"/>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8965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1227483">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Charakter operacji</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Operacja ukierunkowana jest na rozwój bazy turystycznej i rekreacyjnej i ma charakter niekomercyjny.</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Kryterium obligatoryjne</a:t>
                      </a:r>
                    </a:p>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TAK/NIE</a:t>
                      </a:r>
                    </a:p>
                    <a:p>
                      <a:endPar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p>
                      <a:r>
                        <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Nie podlega uzupełnieniom</a:t>
                      </a:r>
                      <a:endParaRPr lang="pl-PL" sz="2000" b="0" i="0" u="none" strike="noStrike" kern="1200" baseline="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27490315"/>
                  </a:ext>
                </a:extLst>
              </a:tr>
              <a:tr h="1706001">
                <a:tc>
                  <a:txBody>
                    <a:bodyPr/>
                    <a:lstStyle/>
                    <a:p>
                      <a:pPr algn="ctr">
                        <a:lnSpc>
                          <a:spcPct val="115000"/>
                        </a:lnSpc>
                        <a:spcAft>
                          <a:spcPts val="1000"/>
                        </a:spcAft>
                      </a:pPr>
                      <a:r>
                        <a:rPr lang="pl-PL"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Rodzaj Wnioskodawcy</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Wnioskodawcą jest jednostka sektora finansów publicznych.</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Kryterium obligatoryjne</a:t>
                      </a:r>
                    </a:p>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TAK/NIE</a:t>
                      </a:r>
                    </a:p>
                    <a:p>
                      <a:endPar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p>
                      <a:r>
                        <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Nie podlega uzupełnieniom</a:t>
                      </a:r>
                      <a:endParaRPr lang="pl-PL" sz="2000" b="0" i="0" u="none" strike="noStrike" kern="1200" baseline="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endParaRPr lang="pl-PL" sz="2000" b="0" i="0" u="none" strike="noStrike" kern="1200" baseline="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607343590"/>
                  </a:ext>
                </a:extLst>
              </a:tr>
            </a:tbl>
          </a:graphicData>
        </a:graphic>
      </p:graphicFrame>
      <p:sp>
        <p:nvSpPr>
          <p:cNvPr id="2" name="pole tekstowe 1">
            <a:extLst>
              <a:ext uri="{FF2B5EF4-FFF2-40B4-BE49-F238E27FC236}">
                <a16:creationId xmlns:a16="http://schemas.microsoft.com/office/drawing/2014/main" id="{FD481783-DB00-5660-FBD3-F6D2E50175F2}"/>
              </a:ext>
            </a:extLst>
          </p:cNvPr>
          <p:cNvSpPr txBox="1"/>
          <p:nvPr/>
        </p:nvSpPr>
        <p:spPr>
          <a:xfrm>
            <a:off x="1948094" y="1484672"/>
            <a:ext cx="7968791" cy="461665"/>
          </a:xfrm>
          <a:prstGeom prst="rect">
            <a:avLst/>
          </a:prstGeom>
          <a:noFill/>
        </p:spPr>
        <p:txBody>
          <a:bodyPr wrap="square" rtlCol="0">
            <a:spAutoFit/>
          </a:bodyPr>
          <a:lstStyle/>
          <a:p>
            <a:r>
              <a:rPr lang="pl-PL" sz="2400" b="1" dirty="0"/>
              <a:t>Kryteria Wyboru Operacji - Infrastruktura Podgrodzia</a:t>
            </a:r>
          </a:p>
        </p:txBody>
      </p:sp>
      <p:sp>
        <p:nvSpPr>
          <p:cNvPr id="4" name="pole tekstowe 3">
            <a:extLst>
              <a:ext uri="{FF2B5EF4-FFF2-40B4-BE49-F238E27FC236}">
                <a16:creationId xmlns:a16="http://schemas.microsoft.com/office/drawing/2014/main" id="{0EB92A76-3CE2-F84D-12A8-BF21A694E45C}"/>
              </a:ext>
            </a:extLst>
          </p:cNvPr>
          <p:cNvSpPr txBox="1"/>
          <p:nvPr/>
        </p:nvSpPr>
        <p:spPr>
          <a:xfrm>
            <a:off x="5384800" y="1849778"/>
            <a:ext cx="6326909" cy="369332"/>
          </a:xfrm>
          <a:prstGeom prst="rect">
            <a:avLst/>
          </a:prstGeom>
          <a:noFill/>
        </p:spPr>
        <p:txBody>
          <a:bodyPr wrap="square" rtlCol="0">
            <a:spAutoFit/>
          </a:bodyPr>
          <a:lstStyle/>
          <a:p>
            <a:r>
              <a:rPr lang="pl-PL" dirty="0"/>
              <a:t>      </a:t>
            </a:r>
          </a:p>
        </p:txBody>
      </p:sp>
      <p:sp>
        <p:nvSpPr>
          <p:cNvPr id="5" name="pole tekstowe 4">
            <a:extLst>
              <a:ext uri="{FF2B5EF4-FFF2-40B4-BE49-F238E27FC236}">
                <a16:creationId xmlns:a16="http://schemas.microsoft.com/office/drawing/2014/main" id="{98109444-5DFA-FF10-B0BC-628F02A7D9E7}"/>
              </a:ext>
            </a:extLst>
          </p:cNvPr>
          <p:cNvSpPr txBox="1"/>
          <p:nvPr/>
        </p:nvSpPr>
        <p:spPr>
          <a:xfrm>
            <a:off x="355975" y="2627671"/>
            <a:ext cx="5689600" cy="369332"/>
          </a:xfrm>
          <a:prstGeom prst="rect">
            <a:avLst/>
          </a:prstGeom>
          <a:noFill/>
        </p:spPr>
        <p:txBody>
          <a:bodyPr wrap="square" rtlCol="0">
            <a:spAutoFit/>
          </a:bodyPr>
          <a:lstStyle/>
          <a:p>
            <a:r>
              <a:rPr lang="pl-PL" b="1" dirty="0"/>
              <a:t>Kryterium dostępowe</a:t>
            </a:r>
          </a:p>
        </p:txBody>
      </p:sp>
      <p:sp>
        <p:nvSpPr>
          <p:cNvPr id="6" name="pole tekstowe 5">
            <a:extLst>
              <a:ext uri="{FF2B5EF4-FFF2-40B4-BE49-F238E27FC236}">
                <a16:creationId xmlns:a16="http://schemas.microsoft.com/office/drawing/2014/main" id="{E3AE4C45-BDC0-E889-7403-F351ED1992DB}"/>
              </a:ext>
            </a:extLst>
          </p:cNvPr>
          <p:cNvSpPr txBox="1"/>
          <p:nvPr/>
        </p:nvSpPr>
        <p:spPr>
          <a:xfrm>
            <a:off x="1389413" y="1946337"/>
            <a:ext cx="9001495" cy="584775"/>
          </a:xfrm>
          <a:prstGeom prst="rect">
            <a:avLst/>
          </a:prstGeom>
          <a:noFill/>
        </p:spPr>
        <p:txBody>
          <a:bodyPr wrap="square" rtlCol="0">
            <a:spAutoFit/>
          </a:bodyPr>
          <a:lstStyle/>
          <a:p>
            <a:pPr algn="ctr"/>
            <a:r>
              <a:rPr lang="pl-PL" sz="1600" dirty="0"/>
              <a:t>Maksymalna ilość punktów do zdobycia -100 </a:t>
            </a:r>
            <a:br>
              <a:rPr lang="pl-PL" sz="1600" dirty="0"/>
            </a:br>
            <a:r>
              <a:rPr lang="pl-PL" sz="1600" dirty="0"/>
              <a:t>Minimalna ilość punktów niezbędna do wyboru danej operacji  - 60</a:t>
            </a:r>
          </a:p>
        </p:txBody>
      </p:sp>
    </p:spTree>
    <p:extLst>
      <p:ext uri="{BB962C8B-B14F-4D97-AF65-F5344CB8AC3E}">
        <p14:creationId xmlns:p14="http://schemas.microsoft.com/office/powerpoint/2010/main" val="8537584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995FE-10B1-95D8-0ADD-AD40F11FDDB7}"/>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025DBFB0-C92C-A9EF-EE6D-72E956776AC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38B589A3-8678-3D47-5488-9B70CE71194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128B0370-441F-8E0D-CBE4-31F925343AE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283777F5-1B3D-2A8E-2D47-56932607488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2EBC33B2-A4AC-84F2-0CE1-70C813CA96B7}"/>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46F90C37-356C-56A7-B7A7-AFCA0796C004}"/>
              </a:ext>
            </a:extLst>
          </p:cNvPr>
          <p:cNvGraphicFramePr>
            <a:graphicFrameLocks noGrp="1"/>
          </p:cNvGraphicFramePr>
          <p:nvPr>
            <p:extLst>
              <p:ext uri="{D42A27DB-BD31-4B8C-83A1-F6EECF244321}">
                <p14:modId xmlns:p14="http://schemas.microsoft.com/office/powerpoint/2010/main" val="502681937"/>
              </p:ext>
            </p:extLst>
          </p:nvPr>
        </p:nvGraphicFramePr>
        <p:xfrm>
          <a:off x="390915" y="2072066"/>
          <a:ext cx="11410170" cy="4698189"/>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Zasada DNSH</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czyń </a:t>
                      </a:r>
                      <a:b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poważnej szkody”</a:t>
                      </a:r>
                      <a:endParaRPr lang="pl-PL"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0000"/>
                        </a:lnSpc>
                        <a:spcAft>
                          <a:spcPts val="600"/>
                        </a:spcAft>
                      </a:pP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przewidujące </a:t>
                      </a:r>
                      <a:r>
                        <a:rPr lang="pl-PL" sz="1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zastosowanie rozwiązań służących racjonalnemu gospodarowaniu zasobami lub ograniczeniu presji na środowisko</a:t>
                      </a:r>
                      <a:r>
                        <a:rPr lang="pl-PL"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6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w sytuacji, gdy wnioskodawca wykazał we wniosku o wsparcie, w związku z realizowaną operacją i przyjętymi kosztami kwalifikowalnymi, zastosowanie materiału/-ów lub/i wykorzystywanie urządzenia/-ń i/lub technologii na etapie realizacji projektu i/lub wytwarzania produktu i/lub świadczenia usługi, wpływających na racjonalne gospodarowanie zasobami i/lub ograniczające presję na środowisko.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spcAft>
                          <a:spcPts val="1000"/>
                        </a:spcAf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gdy wnioskodawca przewidział we wniosku o wsparcie:</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nasadzenia – drzewa lub krzewy (min. 5 szt.)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08585" algn="l"/>
                        </a:tabLst>
                      </a:pP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błękitnozieloną</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infrastrukturę np.: ogrody deszczowe, zielone przystanki, dachy, fasady i ściany, nawierzchnie przepuszczalne, podłoża strukturalne, itp.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OZE (poza instalacjami mobilnymi)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rozwiązania </a:t>
                      </a:r>
                      <a:r>
                        <a:rPr lang="pl-PL" sz="1200" spc="3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wodooszczędne</a:t>
                      </a: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lub;</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0000"/>
                        </a:lnSpc>
                        <a:spcAft>
                          <a:spcPts val="600"/>
                        </a:spcAft>
                        <a:buFont typeface="+mj-lt"/>
                        <a:buAutoNum type="arabicParenR"/>
                        <a:tabLst>
                          <a:tab pos="110490" algn="l"/>
                          <a:tab pos="200025" algn="l"/>
                        </a:tabLst>
                      </a:pPr>
                      <a:r>
                        <a:rPr lang="pl-PL" sz="12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inne uzasadnione rozwiązania służące racjonalnemu gospodarowaniu zasobami.</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0000"/>
                        </a:lnSpc>
                        <a:spcAft>
                          <a:spcPts val="1000"/>
                        </a:spcAft>
                      </a:pPr>
                      <a:r>
                        <a:rPr lang="pl-PL" sz="12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 w tym zestawienia rzeczowo-finansowego.</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0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przewiduje zastosowania takich rozwiązań</a:t>
                      </a:r>
                    </a:p>
                    <a:p>
                      <a:pPr>
                        <a:lnSpc>
                          <a:spcPct val="100000"/>
                        </a:lnSpc>
                        <a:spcAft>
                          <a:spcPts val="1000"/>
                        </a:spcAft>
                      </a:pP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operacja </a:t>
                      </a:r>
                      <a: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DBCFFABE-3D31-767A-0CC4-622C3A14A526}"/>
              </a:ext>
            </a:extLst>
          </p:cNvPr>
          <p:cNvSpPr txBox="1"/>
          <p:nvPr/>
        </p:nvSpPr>
        <p:spPr>
          <a:xfrm>
            <a:off x="628074" y="1593703"/>
            <a:ext cx="5689600" cy="369332"/>
          </a:xfrm>
          <a:prstGeom prst="rect">
            <a:avLst/>
          </a:prstGeom>
          <a:noFill/>
        </p:spPr>
        <p:txBody>
          <a:bodyPr wrap="square" rtlCol="0">
            <a:spAutoFit/>
          </a:bodyPr>
          <a:lstStyle/>
          <a:p>
            <a:r>
              <a:rPr lang="pl-PL" b="1" dirty="0"/>
              <a:t>Kryterium rankingowe nr 1</a:t>
            </a:r>
          </a:p>
        </p:txBody>
      </p:sp>
    </p:spTree>
    <p:extLst>
      <p:ext uri="{BB962C8B-B14F-4D97-AF65-F5344CB8AC3E}">
        <p14:creationId xmlns:p14="http://schemas.microsoft.com/office/powerpoint/2010/main" val="28043101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C428D-3657-2002-F465-D3ECB5EFC277}"/>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B6CA242C-E2EF-3EA9-C101-40B379DE60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ECD21B2E-2E47-7E60-306F-D186CAC6DD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A5005340-2873-74E4-1A45-BDDC54B029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05738ACE-0B30-3B59-CE9E-08F055C37B4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5B2D3B34-7775-5D02-85D2-B0893DE121C5}"/>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D39249A1-590E-452D-F1B7-89560F239A49}"/>
              </a:ext>
            </a:extLst>
          </p:cNvPr>
          <p:cNvGraphicFramePr>
            <a:graphicFrameLocks noGrp="1"/>
          </p:cNvGraphicFramePr>
          <p:nvPr>
            <p:extLst>
              <p:ext uri="{D42A27DB-BD31-4B8C-83A1-F6EECF244321}">
                <p14:modId xmlns:p14="http://schemas.microsoft.com/office/powerpoint/2010/main" val="3901665988"/>
              </p:ext>
            </p:extLst>
          </p:nvPr>
        </p:nvGraphicFramePr>
        <p:xfrm>
          <a:off x="390915" y="2072066"/>
          <a:ext cx="11410170" cy="4698189"/>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Zintegrowanie</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457200" indent="-457200">
                        <a:lnSpc>
                          <a:spcPct val="115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zapewniające zintegrowanie zasobów lokalnych.</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600"/>
                        </a:spcAft>
                      </a:pPr>
                      <a:r>
                        <a:rPr lang="pl-PL" sz="14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uznaje się za spełnione, gdy wnioskodawca przewidział we wniosku o wsparcie z</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integrowanie zasobów, tj. zakłada jednoczesne wykorzystanie różnych zasobów lokalnych.</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1000"/>
                        </a:lnSpc>
                        <a:spcAft>
                          <a:spcPts val="6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Zasoby lokalne rozumiane są jako wszelkie elementy materialne i niematerialne, które mogą być wykorzystane do rozwoju danego obszaru. Mogą mieć charakter kulturowy/historyczny; przyrodniczy a także społeczny np. tradycja, obrzędy, postaci czy wydarzenia historyczne, zespoły regionalne, walory krajobrazu, cenne przyrodniczo obszary, ludzie, organizacje pozarządowe, miejsca rekreacji, szkoły, przedszkola, ośrodki kultury </a:t>
                      </a:r>
                      <a:r>
                        <a:rPr lang="pl-PL" sz="1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itp</a:t>
                      </a: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wniosku o przyznanie pomocy.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 operacja nie zapewnia zintegrowania zasobów </a:t>
                      </a:r>
                    </a:p>
                    <a:p>
                      <a:pPr>
                        <a:lnSpc>
                          <a:spcPct val="115000"/>
                        </a:lnSpc>
                        <a:spcAft>
                          <a:spcPts val="1000"/>
                        </a:spcAft>
                      </a:pPr>
                      <a:br>
                        <a:rPr lang="pl-PL"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pkt – operacja zakłada wykorzystanie różnych zasobów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45253979-A5D9-BC51-BF56-4827A65B0F7B}"/>
              </a:ext>
            </a:extLst>
          </p:cNvPr>
          <p:cNvSpPr txBox="1"/>
          <p:nvPr/>
        </p:nvSpPr>
        <p:spPr>
          <a:xfrm>
            <a:off x="628074" y="1593703"/>
            <a:ext cx="5689600" cy="369332"/>
          </a:xfrm>
          <a:prstGeom prst="rect">
            <a:avLst/>
          </a:prstGeom>
          <a:noFill/>
        </p:spPr>
        <p:txBody>
          <a:bodyPr wrap="square" rtlCol="0">
            <a:spAutoFit/>
          </a:bodyPr>
          <a:lstStyle/>
          <a:p>
            <a:r>
              <a:rPr lang="pl-PL" b="1" dirty="0"/>
              <a:t>Kryterium rankingowe nr 2</a:t>
            </a:r>
          </a:p>
        </p:txBody>
      </p:sp>
    </p:spTree>
    <p:extLst>
      <p:ext uri="{BB962C8B-B14F-4D97-AF65-F5344CB8AC3E}">
        <p14:creationId xmlns:p14="http://schemas.microsoft.com/office/powerpoint/2010/main" val="1626341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CB1A3-7DB6-626C-1991-093F6BC1803A}"/>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B5184524-72F3-DAA8-92BC-55FC917E16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8F63D5D3-27D2-7253-523C-B73A3E0AB1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8E04794B-0009-887B-84CE-59C36E08793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50403F31-7A1D-D0DE-4E46-43C15CF7B3B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48D1AD33-AD20-62C1-94C1-A1A9AFCCC205}"/>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34EA822E-86E9-AB4A-C99C-CD622050235E}"/>
              </a:ext>
            </a:extLst>
          </p:cNvPr>
          <p:cNvGraphicFramePr>
            <a:graphicFrameLocks noGrp="1"/>
          </p:cNvGraphicFramePr>
          <p:nvPr>
            <p:extLst>
              <p:ext uri="{D42A27DB-BD31-4B8C-83A1-F6EECF244321}">
                <p14:modId xmlns:p14="http://schemas.microsoft.com/office/powerpoint/2010/main" val="4041853202"/>
              </p:ext>
            </p:extLst>
          </p:nvPr>
        </p:nvGraphicFramePr>
        <p:xfrm>
          <a:off x="390915" y="2072066"/>
          <a:ext cx="11410170" cy="4698189"/>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18749">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279440">
                <a:tc>
                  <a:txBody>
                    <a:bodyPr/>
                    <a:lstStyle/>
                    <a:p>
                      <a:pPr marL="153035" algn="ctr">
                        <a:lnSpc>
                          <a:spcPct val="150000"/>
                        </a:lnSpc>
                        <a:spcAft>
                          <a:spcPts val="800"/>
                        </a:spcAft>
                      </a:pPr>
                      <a:r>
                        <a:rPr lang="pl-PL"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Doświadczenie Wnioskodawcy*</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100" b="1"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endPar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Przez doświadczenie w realizacji projektów należy rozumieć realizację projektów w </a:t>
                      </a:r>
                      <a:r>
                        <a:rPr lang="pl-PL"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ramach</a:t>
                      </a:r>
                      <a:r>
                        <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osi 4 Leader </a:t>
                      </a:r>
                      <a:r>
                        <a:rPr lang="pl-PL" sz="14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PROW 2014–2020</a:t>
                      </a:r>
                      <a:r>
                        <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 które Wnioskodawca ubiegał się dobrowolnie i które wymagały złożenia wniosku o przyznanie pomocy i rozliczenia z pozyskanego wsparcia.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Doświadczenie wnioskodawcy w zakresie realizacji projektów gwarantuje skuteczną realizację operacji, a w związku z tym celów LSR. Projekty dofinansowane ze środków zewnętrznych wymagają szczególnego doświadczenia w zakresie realizacji, monitoringu, sprawozdawczości i rozliczania operacji.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 weryfikowane na podstawie wniosku o przyznanie pomocy, karty opisu operacji i załączonej dokumentacji w postaci kserokopii pisma z ZW informującego Beneficjenta o przekazaniu zlecenia płatności do Agencji Restrukturyzacji i Modernizacji Rolnictwa.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 pkt. – Wnioskodawca zrealizował co najmniej 2 projekty</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 pkt - Wnioskodawca zrealizował 1 projekt</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 pkt. – Wnioskodawca nie posiada doświadczenia w realizacji projektów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0D0E6F28-F54A-3BB7-5F5F-FC073BCC121B}"/>
              </a:ext>
            </a:extLst>
          </p:cNvPr>
          <p:cNvSpPr txBox="1"/>
          <p:nvPr/>
        </p:nvSpPr>
        <p:spPr>
          <a:xfrm>
            <a:off x="628074" y="1593703"/>
            <a:ext cx="5689600" cy="369332"/>
          </a:xfrm>
          <a:prstGeom prst="rect">
            <a:avLst/>
          </a:prstGeom>
          <a:noFill/>
        </p:spPr>
        <p:txBody>
          <a:bodyPr wrap="square" rtlCol="0">
            <a:spAutoFit/>
          </a:bodyPr>
          <a:lstStyle/>
          <a:p>
            <a:r>
              <a:rPr lang="pl-PL" b="1" dirty="0"/>
              <a:t>Kryterium rankingowe nr 3</a:t>
            </a:r>
          </a:p>
        </p:txBody>
      </p:sp>
    </p:spTree>
    <p:extLst>
      <p:ext uri="{BB962C8B-B14F-4D97-AF65-F5344CB8AC3E}">
        <p14:creationId xmlns:p14="http://schemas.microsoft.com/office/powerpoint/2010/main" val="30557940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9C9B9-E153-42F0-6AFC-A88035E83644}"/>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F4C38B83-E65F-A294-9509-00963259FE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32779DBA-6428-F559-036D-5CC2C79904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74523330-CECC-433D-454F-5A54D1120D2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5E56456D-26B9-292A-B8D9-795ED3412EA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F32B78A4-D9C4-AF89-056A-BF2BEFCFA200}"/>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7EE6206F-7224-1AE2-6C36-456770590856}"/>
              </a:ext>
            </a:extLst>
          </p:cNvPr>
          <p:cNvGraphicFramePr>
            <a:graphicFrameLocks noGrp="1"/>
          </p:cNvGraphicFramePr>
          <p:nvPr>
            <p:extLst>
              <p:ext uri="{D42A27DB-BD31-4B8C-83A1-F6EECF244321}">
                <p14:modId xmlns:p14="http://schemas.microsoft.com/office/powerpoint/2010/main" val="1842956542"/>
              </p:ext>
            </p:extLst>
          </p:nvPr>
        </p:nvGraphicFramePr>
        <p:xfrm>
          <a:off x="272509" y="1854336"/>
          <a:ext cx="11410170" cy="5042780"/>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268898">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1241001">
                <a:tc>
                  <a:txBody>
                    <a:bodyPr/>
                    <a:lstStyle/>
                    <a:p>
                      <a:pPr algn="ctr">
                        <a:lnSpc>
                          <a:spcPct val="115000"/>
                        </a:lnSpc>
                        <a:spcAft>
                          <a:spcPts val="1000"/>
                        </a:spcAft>
                      </a:pPr>
                      <a:r>
                        <a:rPr lang="pl-PL" sz="1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Współpraca</a:t>
                      </a:r>
                      <a:endParaRPr lang="pl-PL" sz="18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Międzysektorowa**</a:t>
                      </a:r>
                      <a:endParaRPr lang="pl-PL"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pl-PL"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realizowane w partnerstwie.</a:t>
                      </a:r>
                      <a:endParaRPr lang="pl-PL" sz="18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Preferowane będą projekty realizowane przez jednostkę sektora finansów publicznych przy współpracy z organizacją pozarządową lub przedsiębiorcą.</a:t>
                      </a:r>
                      <a:endParaRPr lang="pl-PL" sz="18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800" i="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będzie weryfikowane na podstawie umowy współpracy/ partnerskiej między wnioskodawcą a partnerem.</a:t>
                      </a:r>
                      <a:endParaRPr lang="pl-PL"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pl-PL"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a:t>
                      </a:r>
                      <a:r>
                        <a:rPr lang="pl-PL" sz="1600" u="sng">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nie spełnia takiego kryterium</a:t>
                      </a:r>
                      <a:br>
                        <a:rPr lang="pl-PL"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 operacja </a:t>
                      </a:r>
                      <a:r>
                        <a:rPr lang="pl-PL" sz="1600" u="sng">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spełnia takie kryterium</a:t>
                      </a:r>
                      <a:endParaRPr lang="pl-PL"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490315"/>
                  </a:ext>
                </a:extLst>
              </a:tr>
              <a:tr h="2596252">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Gotowość techniczna</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endParaRPr lang="pl-PL"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1000"/>
                        </a:spcAft>
                      </a:pPr>
                      <a:r>
                        <a:rPr lang="pl-PL" sz="1800" dirty="0">
                          <a:effectLst/>
                          <a:latin typeface="Calibri" panose="020F0502020204030204" pitchFamily="34" charset="0"/>
                          <a:ea typeface="Times New Roman" panose="02020603050405020304" pitchFamily="18" charset="0"/>
                          <a:cs typeface="Calibri" panose="020F0502020204030204" pitchFamily="34" charset="0"/>
                        </a:rPr>
                        <a:t>Wnioskodawca na dzień złożenia wniosku posiada prawo do dysponowania nieruchomością na cele inwestycji, posiada wymaganą dokumentację techniczną i projektową.</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dostarczonych dokumentów oraz oświadczenia wnioskodawcy o gotowości technicznej operacji.</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600" dirty="0">
                          <a:effectLst/>
                          <a:latin typeface="Calibri" panose="020F0502020204030204" pitchFamily="34" charset="0"/>
                          <a:ea typeface="Times New Roman" panose="02020603050405020304" pitchFamily="18" charset="0"/>
                          <a:cs typeface="Calibri" panose="020F0502020204030204" pitchFamily="34" charset="0"/>
                        </a:rPr>
                        <a:t>0 pkt – operacja nie spełnia takiego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 pkt – operacja 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54710224"/>
                  </a:ext>
                </a:extLst>
              </a:tr>
            </a:tbl>
          </a:graphicData>
        </a:graphic>
      </p:graphicFrame>
      <p:sp>
        <p:nvSpPr>
          <p:cNvPr id="2" name="pole tekstowe 1">
            <a:extLst>
              <a:ext uri="{FF2B5EF4-FFF2-40B4-BE49-F238E27FC236}">
                <a16:creationId xmlns:a16="http://schemas.microsoft.com/office/drawing/2014/main" id="{C1CD81A3-C48F-8363-4B28-55D1BDB06C4A}"/>
              </a:ext>
            </a:extLst>
          </p:cNvPr>
          <p:cNvSpPr txBox="1"/>
          <p:nvPr/>
        </p:nvSpPr>
        <p:spPr>
          <a:xfrm>
            <a:off x="654927" y="1485004"/>
            <a:ext cx="5689600" cy="369332"/>
          </a:xfrm>
          <a:prstGeom prst="rect">
            <a:avLst/>
          </a:prstGeom>
          <a:noFill/>
        </p:spPr>
        <p:txBody>
          <a:bodyPr wrap="square" rtlCol="0">
            <a:spAutoFit/>
          </a:bodyPr>
          <a:lstStyle/>
          <a:p>
            <a:r>
              <a:rPr lang="pl-PL" b="1" dirty="0"/>
              <a:t>Kryterium rankingowe nr 4 i nr 5</a:t>
            </a:r>
          </a:p>
        </p:txBody>
      </p:sp>
    </p:spTree>
    <p:extLst>
      <p:ext uri="{BB962C8B-B14F-4D97-AF65-F5344CB8AC3E}">
        <p14:creationId xmlns:p14="http://schemas.microsoft.com/office/powerpoint/2010/main" val="41732828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7600D-542B-9589-54D2-E4E0AB72374C}"/>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BB33BCD6-00CA-7B46-7486-43B5C6ADE3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095739DC-E075-A55B-4D15-5F30CD0A7F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AD03A903-163A-E5E6-FBFF-4C0F3779256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3CC420D2-A80B-B6F6-C9B4-662F434682B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4CF2D6BF-5240-C51E-95CF-B85D2EDDDD89}"/>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1FBE210B-4571-3C6E-2993-3CB6414F0FEC}"/>
              </a:ext>
            </a:extLst>
          </p:cNvPr>
          <p:cNvGraphicFramePr>
            <a:graphicFrameLocks noGrp="1"/>
          </p:cNvGraphicFramePr>
          <p:nvPr>
            <p:extLst>
              <p:ext uri="{D42A27DB-BD31-4B8C-83A1-F6EECF244321}">
                <p14:modId xmlns:p14="http://schemas.microsoft.com/office/powerpoint/2010/main" val="682241257"/>
              </p:ext>
            </p:extLst>
          </p:nvPr>
        </p:nvGraphicFramePr>
        <p:xfrm>
          <a:off x="284384" y="2531228"/>
          <a:ext cx="11410170" cy="3228303"/>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356293">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2872010">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Liczba mieszkańców miejsca realizacji operacji</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Preferuje się operacje realizowane w miejscowościach zamieszkałych przez mniej niż 5.000 mieszkańców.</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6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przypadku realizacji operacji na terenie kilku miejscowości kryterium uznaje się za spełnione, jeżeli liczba mieszkańców na dzień 31.12.2020 r. każdej z tych miejscowości jest mniejsza niż 5.000 mieszkańców stałych i czasowych.</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Kryterium weryfikowane na podstawie zaświadczenia urzędu gminy właściwego dla miejsca realizacji operacji o liczbie mieszkańców, wg stanu na dzień 31.12.2020 r</a:t>
                      </a:r>
                      <a:r>
                        <a:rPr lang="pl-PL" sz="1600" i="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operacja nie spełnia takiego kryterium  </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operacja spełnia takie kryterium</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2E8A78F1-C115-56D0-595A-2B91380E04C8}"/>
              </a:ext>
            </a:extLst>
          </p:cNvPr>
          <p:cNvSpPr txBox="1"/>
          <p:nvPr/>
        </p:nvSpPr>
        <p:spPr>
          <a:xfrm>
            <a:off x="654927" y="1638618"/>
            <a:ext cx="5689600" cy="369332"/>
          </a:xfrm>
          <a:prstGeom prst="rect">
            <a:avLst/>
          </a:prstGeom>
          <a:noFill/>
        </p:spPr>
        <p:txBody>
          <a:bodyPr wrap="square" rtlCol="0">
            <a:spAutoFit/>
          </a:bodyPr>
          <a:lstStyle/>
          <a:p>
            <a:r>
              <a:rPr lang="pl-PL" b="1" dirty="0"/>
              <a:t>Kryterium rankingowe nr 6</a:t>
            </a:r>
          </a:p>
        </p:txBody>
      </p:sp>
    </p:spTree>
    <p:extLst>
      <p:ext uri="{BB962C8B-B14F-4D97-AF65-F5344CB8AC3E}">
        <p14:creationId xmlns:p14="http://schemas.microsoft.com/office/powerpoint/2010/main" val="35518861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69038-E705-9E67-5F6C-D9B8E5A7AAB9}"/>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F51B5422-C4EF-5658-8EBA-614402D250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D6E5AE7C-0185-5DA0-D77C-EAF0FCE2DE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803F5683-AD22-80FF-A07F-FC89A0181C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75D1C58B-86F9-CFC1-8F07-DEBBDB38404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75847C3D-6C1A-8D9D-9A65-B6D9A6D31069}"/>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64C995FC-B3A5-1EAD-0687-E494AEA1B6F7}"/>
              </a:ext>
            </a:extLst>
          </p:cNvPr>
          <p:cNvGraphicFramePr>
            <a:graphicFrameLocks noGrp="1"/>
          </p:cNvGraphicFramePr>
          <p:nvPr>
            <p:extLst>
              <p:ext uri="{D42A27DB-BD31-4B8C-83A1-F6EECF244321}">
                <p14:modId xmlns:p14="http://schemas.microsoft.com/office/powerpoint/2010/main" val="2678824513"/>
              </p:ext>
            </p:extLst>
          </p:nvPr>
        </p:nvGraphicFramePr>
        <p:xfrm>
          <a:off x="284384" y="2269971"/>
          <a:ext cx="11410170" cy="4213956"/>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39307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820882">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Promocja projektu</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6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Preferuje się Wnioskodawców, którzy zobowiązują się do promocji projektu w przypadku pozyskania wsparcia za pośrednictwem Lokalnej Grupy Działania „Podgrodzie Toruńskie”. Wnioskodawca podczas redagowania informacji będzie zobligowany do zastosowania logotypów i napisów określonych w wytycznych z zakresu promocji projektów realizowanych ze środków PROW 2021-2027 oraz logotypu LGD.</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Wnioskodawca deklaruje wykorzystanie w okresie do złożenia wniosku o płatność następujących form promocji:</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artykułu w prasie;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artykułu na stronie www lub;</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mj-lt"/>
                        <a:buAutoNum type="arabicParenR"/>
                      </a:pPr>
                      <a:r>
                        <a:rPr lang="pl-PL" sz="1400" dirty="0">
                          <a:effectLst/>
                          <a:latin typeface="Calibri" panose="020F0502020204030204" pitchFamily="34" charset="0"/>
                          <a:ea typeface="Times New Roman" panose="02020603050405020304" pitchFamily="18" charset="0"/>
                          <a:cs typeface="Calibri" panose="020F0502020204030204" pitchFamily="34" charset="0"/>
                        </a:rPr>
                        <a:t>5 artykułów w mediach społecznościowych.</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Kryterium weryfikowane na podstawie oświadczenia Wnioskodawcy.</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 pkt – Wnioskodawca nie deklaruje promocji projektu</a:t>
                      </a:r>
                      <a:b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pkt – Wnioskodawca deklaruje promocję projektu</a:t>
                      </a: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BA0D710E-9F5F-4DD5-A30B-4793C717B2DA}"/>
              </a:ext>
            </a:extLst>
          </p:cNvPr>
          <p:cNvSpPr txBox="1"/>
          <p:nvPr/>
        </p:nvSpPr>
        <p:spPr>
          <a:xfrm>
            <a:off x="654927" y="1638618"/>
            <a:ext cx="5689600" cy="369332"/>
          </a:xfrm>
          <a:prstGeom prst="rect">
            <a:avLst/>
          </a:prstGeom>
          <a:noFill/>
        </p:spPr>
        <p:txBody>
          <a:bodyPr wrap="square" rtlCol="0">
            <a:spAutoFit/>
          </a:bodyPr>
          <a:lstStyle/>
          <a:p>
            <a:r>
              <a:rPr lang="pl-PL" b="1" dirty="0"/>
              <a:t>Kryterium rankingowe nr 7</a:t>
            </a:r>
          </a:p>
        </p:txBody>
      </p:sp>
    </p:spTree>
    <p:extLst>
      <p:ext uri="{BB962C8B-B14F-4D97-AF65-F5344CB8AC3E}">
        <p14:creationId xmlns:p14="http://schemas.microsoft.com/office/powerpoint/2010/main" val="29362664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CE26-3E7A-1F9F-7A52-C790EC4C9127}"/>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00EF3AC4-07C0-CDEE-8BE8-935476E09A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14B40BFE-A008-AA8B-B446-1CB016ED78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DCF7DD66-77D2-EF29-2557-0D930A3B5F9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BBBE4F87-2F4E-34FC-C684-8381D8C3D4E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1EEBF615-BAEF-427C-6F2F-9081BC83A13C}"/>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29501C23-443B-186F-D21D-052C31C13FCF}"/>
              </a:ext>
            </a:extLst>
          </p:cNvPr>
          <p:cNvGraphicFramePr>
            <a:graphicFrameLocks noGrp="1"/>
          </p:cNvGraphicFramePr>
          <p:nvPr>
            <p:extLst>
              <p:ext uri="{D42A27DB-BD31-4B8C-83A1-F6EECF244321}">
                <p14:modId xmlns:p14="http://schemas.microsoft.com/office/powerpoint/2010/main" val="3104355896"/>
              </p:ext>
            </p:extLst>
          </p:nvPr>
        </p:nvGraphicFramePr>
        <p:xfrm>
          <a:off x="284384" y="2269971"/>
          <a:ext cx="11410170" cy="4213956"/>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393074">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3820882">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Czas realizacji operacji***</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Preferuje się operacje , które będą realizowane w okresie do 12 miesięcy, liczonych od dnia podpisania umowy przyznania pomocy z ZW i przyniosą oczekiwane efekty w krótkim czasie.</a:t>
                      </a:r>
                    </a:p>
                    <a:p>
                      <a:pPr algn="just">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Kryterium będzie weryfikowane w oparciu o wniosek o przyznanie pomocy i oświadczenie.</a:t>
                      </a:r>
                    </a:p>
                    <a:p>
                      <a:pPr algn="just">
                        <a:lnSpc>
                          <a:spcPct val="115000"/>
                        </a:lnSpc>
                        <a:spcAft>
                          <a:spcPts val="6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endParaRPr lang="pl-P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10 pkt. –operacja realizowana będzie w okresie do 12 miesięcy włącznie </a:t>
                      </a:r>
                    </a:p>
                    <a:p>
                      <a:pPr algn="just">
                        <a:lnSpc>
                          <a:spcPct val="115000"/>
                        </a:lnSpc>
                        <a:spcAft>
                          <a:spcPts val="1000"/>
                        </a:spcAft>
                      </a:pPr>
                      <a:r>
                        <a:rPr lang="pl-PL" sz="1600" dirty="0">
                          <a:effectLst/>
                          <a:latin typeface="Calibri" panose="020F0502020204030204" pitchFamily="34" charset="0"/>
                          <a:ea typeface="Times New Roman" panose="02020603050405020304" pitchFamily="18" charset="0"/>
                          <a:cs typeface="Times New Roman" panose="02020603050405020304" pitchFamily="18" charset="0"/>
                        </a:rPr>
                        <a:t>0 pkt. – operacja realizowana będzie w okresie powyżej 12 miesięcy</a:t>
                      </a:r>
                    </a:p>
                    <a:p>
                      <a:pPr algn="just">
                        <a:lnSpc>
                          <a:spcPct val="115000"/>
                        </a:lnSpc>
                        <a:spcAft>
                          <a:spcPts val="1000"/>
                        </a:spcAft>
                      </a:pPr>
                      <a:r>
                        <a:rPr lang="pl-PL" sz="11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pPr>
                      <a:r>
                        <a:rPr lang="pl-PL" sz="11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CA9DAF31-7632-E522-C63B-C97507459B90}"/>
              </a:ext>
            </a:extLst>
          </p:cNvPr>
          <p:cNvSpPr txBox="1"/>
          <p:nvPr/>
        </p:nvSpPr>
        <p:spPr>
          <a:xfrm>
            <a:off x="654927" y="1638618"/>
            <a:ext cx="5689600" cy="369332"/>
          </a:xfrm>
          <a:prstGeom prst="rect">
            <a:avLst/>
          </a:prstGeom>
          <a:noFill/>
        </p:spPr>
        <p:txBody>
          <a:bodyPr wrap="square" rtlCol="0">
            <a:spAutoFit/>
          </a:bodyPr>
          <a:lstStyle/>
          <a:p>
            <a:r>
              <a:rPr lang="pl-PL" b="1" dirty="0"/>
              <a:t>Kryterium rankingowe nr 8</a:t>
            </a:r>
          </a:p>
        </p:txBody>
      </p:sp>
    </p:spTree>
    <p:extLst>
      <p:ext uri="{BB962C8B-B14F-4D97-AF65-F5344CB8AC3E}">
        <p14:creationId xmlns:p14="http://schemas.microsoft.com/office/powerpoint/2010/main" val="15110008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CBF51-DBE7-6DC0-6662-595D06B55346}"/>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8B50CF18-0950-3998-9EBC-53091DFCE4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36EBB7AA-CE69-881E-AC68-307752A72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443C014E-DD07-44F8-9BC6-C202059057F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5B204394-533C-8700-8911-333D960F8DB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D546EA00-6986-2CA1-615D-04DE33A6DF47}"/>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6C2691A6-479D-0C47-B27A-183B89BC16D1}"/>
              </a:ext>
            </a:extLst>
          </p:cNvPr>
          <p:cNvGraphicFramePr>
            <a:graphicFrameLocks noGrp="1"/>
          </p:cNvGraphicFramePr>
          <p:nvPr>
            <p:extLst>
              <p:ext uri="{D42A27DB-BD31-4B8C-83A1-F6EECF244321}">
                <p14:modId xmlns:p14="http://schemas.microsoft.com/office/powerpoint/2010/main" val="3065612978"/>
              </p:ext>
            </p:extLst>
          </p:nvPr>
        </p:nvGraphicFramePr>
        <p:xfrm>
          <a:off x="390915" y="1854004"/>
          <a:ext cx="11410170" cy="4808053"/>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424426">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4383627">
                <a:tc>
                  <a:txBody>
                    <a:bodyPr/>
                    <a:lstStyle/>
                    <a:p>
                      <a:pPr algn="ctr">
                        <a:lnSpc>
                          <a:spcPct val="115000"/>
                        </a:lnSpc>
                        <a:spcAft>
                          <a:spcPts val="1000"/>
                        </a:spcAft>
                      </a:pP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Wsparcie przygotowawcze LGD </a:t>
                      </a:r>
                      <a:b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pl-P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 ramach naboru</a:t>
                      </a:r>
                      <a:endParaRPr lang="pl-PL"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pPr>
                      <a:r>
                        <a:rPr lang="pl-PL"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Wnioskodawca wskazuje we wniosku, że wziął udział osobiście bądź przez osobę reprezentującą podmiot w jednej lub obu formach wsparcia LGD w ramach naboru, w którym zostanie złożony wniosek. Weryfikacja nastąpi w oparciu o dokumentację LGD, tzn. listy obecności podpisywane przez uczestników na szkoleniach, karty udzielonego doradztwa utworzone w biurze LGD. Udzielone doradztwo dotyczy operacji, która podlega ocenie w ramach aktualnego naboru wniosków o przyznanie pomocy. Obowiązkiem Wnioskodawcy/osoby reprezentującej podmiot jest złożenie podpisu na odpowiednim dokumencie (liście obecności podczas szkolenia i/lub na karcie doradztwa), jako dowodu na skorzystanie ze wsparcia. W przypadku stwierdzenia, że wnioskodawca/osoba reprezentująca podmiot pomimo wskazania na uzyskanie wsparcia nie figuruje na liście obecności szkoleń i/lub na karcie doradztwa zrealizowanych w ramach naboru, w którym został złożony wniosek, punkty nie zostaną przyznane. </a:t>
                      </a:r>
                      <a:endPar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pl-PL"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600"/>
                        </a:spcAft>
                      </a:pPr>
                      <a:r>
                        <a:rPr lang="pl-PL" sz="1200" dirty="0">
                          <a:effectLst/>
                          <a:latin typeface="Calibri" panose="020F0502020204030204" pitchFamily="34" charset="0"/>
                          <a:ea typeface="Times New Roman" panose="02020603050405020304" pitchFamily="18" charset="0"/>
                          <a:cs typeface="Calibri" panose="020F0502020204030204" pitchFamily="34" charset="0"/>
                        </a:rPr>
                        <a:t>Kryterium jest uznane za spełnione, jeżeli konsultowany wniosek wraz z biznesplanem zostały w całości wypełnione przez Wnioskodawcę. Doradztwo może odbywać się przy wykorzystaniu nośników elektronicznych lub w formie papierowej.</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200" dirty="0">
                          <a:effectLst/>
                          <a:latin typeface="Calibri" panose="020F0502020204030204" pitchFamily="34" charset="0"/>
                          <a:ea typeface="Times New Roman" panose="02020603050405020304" pitchFamily="18" charset="0"/>
                          <a:cs typeface="Calibri" panose="020F0502020204030204" pitchFamily="34" charset="0"/>
                        </a:rPr>
                        <a:t>Kryterium nie zostanie uznane za spełnione w przypadku doradztwa udzielonego wyłącznie w rozmowie telefonicznej, podczas spotkania informacyjnego lub udziału w szkoleniu i/lub doradztwie w naborze innym niż nabór, w ramach którego został złożony wniosek .</a:t>
                      </a:r>
                      <a:endParaRPr lang="pl-PL"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10 pkt. – wnioskodawca wziął udział w szkoleniu i doradztwie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5 pkt. – wnioskodawca wziął udział w szkoleniu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5 pkt. – wnioskodawca korzystał z doradztwa</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0 pkt. – wnioskodawca nie brał udziału w szkoleniu i doradztwie.</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 </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Calibri" panose="020F0502020204030204" pitchFamily="34" charset="0"/>
                          <a:ea typeface="Times New Roman" panose="02020603050405020304" pitchFamily="18" charset="0"/>
                          <a:cs typeface="Calibri" panose="020F0502020204030204" pitchFamily="34" charset="0"/>
                        </a:rPr>
                        <a:t>Max. do zdobycia w ramach kryterium 10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Min. do zdobycia w ramach kryterium 0 punktów.</a:t>
                      </a:r>
                      <a:endParaRPr lang="pl-PL"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24CA4654-9B03-5172-4F77-3DFDD08B1DD1}"/>
              </a:ext>
            </a:extLst>
          </p:cNvPr>
          <p:cNvSpPr txBox="1"/>
          <p:nvPr/>
        </p:nvSpPr>
        <p:spPr>
          <a:xfrm>
            <a:off x="678678" y="1484672"/>
            <a:ext cx="5689600" cy="369332"/>
          </a:xfrm>
          <a:prstGeom prst="rect">
            <a:avLst/>
          </a:prstGeom>
          <a:noFill/>
        </p:spPr>
        <p:txBody>
          <a:bodyPr wrap="square" rtlCol="0">
            <a:spAutoFit/>
          </a:bodyPr>
          <a:lstStyle/>
          <a:p>
            <a:r>
              <a:rPr lang="pl-PL" b="1" dirty="0"/>
              <a:t>Kryterium rankingowe nr 8</a:t>
            </a:r>
          </a:p>
        </p:txBody>
      </p:sp>
    </p:spTree>
    <p:extLst>
      <p:ext uri="{BB962C8B-B14F-4D97-AF65-F5344CB8AC3E}">
        <p14:creationId xmlns:p14="http://schemas.microsoft.com/office/powerpoint/2010/main" val="22693769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0609A46-4FD0-2D0A-891B-01C2D40CA6DD}"/>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E077832D-DFFB-8614-6C46-8124A7D830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03F896DB-121B-630B-52FA-640FF149D4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FC53FB59-D83A-FCF4-7600-91EC5BC8D58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A13B7F36-4F45-B6B9-7BBA-51A04116560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98C6A25C-12B5-015B-EB43-33A34840E4D9}"/>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sp>
        <p:nvSpPr>
          <p:cNvPr id="4" name="pole tekstowe 3">
            <a:extLst>
              <a:ext uri="{FF2B5EF4-FFF2-40B4-BE49-F238E27FC236}">
                <a16:creationId xmlns:a16="http://schemas.microsoft.com/office/drawing/2014/main" id="{E5E33CC0-D19C-F281-57C5-27040FB3085E}"/>
              </a:ext>
            </a:extLst>
          </p:cNvPr>
          <p:cNvSpPr txBox="1"/>
          <p:nvPr/>
        </p:nvSpPr>
        <p:spPr>
          <a:xfrm>
            <a:off x="486888" y="2006930"/>
            <a:ext cx="11329059" cy="4524315"/>
          </a:xfrm>
          <a:prstGeom prst="rect">
            <a:avLst/>
          </a:prstGeom>
          <a:noFill/>
        </p:spPr>
        <p:txBody>
          <a:bodyPr wrap="square" rtlCol="0">
            <a:spAutoFit/>
          </a:bodyPr>
          <a:lstStyle/>
          <a:p>
            <a:r>
              <a:rPr lang="pl-PL" sz="2400" dirty="0">
                <a:effectLst/>
                <a:latin typeface="Calibri" panose="020F0502020204030204" pitchFamily="34" charset="0"/>
                <a:ea typeface="Times New Roman" panose="02020603050405020304" pitchFamily="18" charset="0"/>
                <a:cs typeface="Times New Roman" panose="02020603050405020304" pitchFamily="18" charset="0"/>
              </a:rPr>
              <a:t>Znakiem „*” oznaczono kolejne kryteria rozstrzygające w przypadku uzyskania jednakowej liczby punktów przez dwie lub więcej operacji. </a:t>
            </a:r>
          </a:p>
          <a:p>
            <a:endParaRPr lang="pl-PL"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pl-PL" sz="2400" dirty="0">
                <a:effectLst/>
                <a:latin typeface="Calibri" panose="020F0502020204030204" pitchFamily="34" charset="0"/>
                <a:ea typeface="Times New Roman" panose="02020603050405020304" pitchFamily="18" charset="0"/>
                <a:cs typeface="Times New Roman" panose="02020603050405020304" pitchFamily="18" charset="0"/>
              </a:rPr>
              <a:t>O kolejności na liście rankingowej przesądza wyższa liczba punktów uzyskana w kolejnych kryteriach wskazanych, jako rozstrzygające. W przypadku jednakowej liczby punktów uzyskanych w kryterium oznaczonym „*”decyduje liczba punktów uzyskana w kryterium oznaczonym „**”, w przypadku dalszych trudności,  ilość punktów uzyskanych w kryterium oznaczonym „***”. </a:t>
            </a:r>
          </a:p>
          <a:p>
            <a:endParaRPr lang="pl-PL" sz="2400" dirty="0">
              <a:latin typeface="Calibri" panose="020F0502020204030204" pitchFamily="34" charset="0"/>
              <a:ea typeface="Times New Roman" panose="02020603050405020304" pitchFamily="18" charset="0"/>
              <a:cs typeface="Times New Roman" panose="02020603050405020304" pitchFamily="18" charset="0"/>
            </a:endParaRPr>
          </a:p>
          <a:p>
            <a:r>
              <a:rPr lang="pl-PL" sz="2400" dirty="0">
                <a:effectLst/>
                <a:latin typeface="Calibri" panose="020F0502020204030204" pitchFamily="34" charset="0"/>
                <a:ea typeface="Times New Roman" panose="02020603050405020304" pitchFamily="18" charset="0"/>
                <a:cs typeface="Times New Roman" panose="02020603050405020304" pitchFamily="18" charset="0"/>
              </a:rPr>
              <a:t>W sytuacji, gdy nadal występują trudności w ustaleniu miejsca na liście operacji wybranych decydować będzie data i godzina złożenia wniosku o przyznanie pomocy. </a:t>
            </a:r>
          </a:p>
          <a:p>
            <a:r>
              <a:rPr lang="pl-PL" sz="2400" dirty="0">
                <a:effectLst/>
                <a:latin typeface="Calibri" panose="020F0502020204030204" pitchFamily="34" charset="0"/>
                <a:ea typeface="Times New Roman" panose="02020603050405020304" pitchFamily="18" charset="0"/>
                <a:cs typeface="Times New Roman" panose="02020603050405020304" pitchFamily="18" charset="0"/>
              </a:rPr>
              <a:t>Wcześniejsze złożenie wniosku decyduje o wyższej pozycji na liście rankingowej.</a:t>
            </a:r>
            <a:endParaRPr lang="pl-PL" sz="2400" dirty="0"/>
          </a:p>
        </p:txBody>
      </p:sp>
    </p:spTree>
    <p:extLst>
      <p:ext uri="{BB962C8B-B14F-4D97-AF65-F5344CB8AC3E}">
        <p14:creationId xmlns:p14="http://schemas.microsoft.com/office/powerpoint/2010/main" val="377123802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a:extLst>
              <a:ext uri="{FF2B5EF4-FFF2-40B4-BE49-F238E27FC236}">
                <a16:creationId xmlns:a16="http://schemas.microsoft.com/office/drawing/2014/main" id="{843C070B-C3ED-A3AA-75BF-E8155CF3404D}"/>
              </a:ext>
            </a:extLst>
          </p:cNvPr>
          <p:cNvSpPr txBox="1"/>
          <p:nvPr/>
        </p:nvSpPr>
        <p:spPr>
          <a:xfrm>
            <a:off x="192232" y="351826"/>
            <a:ext cx="11807536" cy="954107"/>
          </a:xfrm>
          <a:prstGeom prst="rect">
            <a:avLst/>
          </a:prstGeom>
          <a:noFill/>
        </p:spPr>
        <p:txBody>
          <a:bodyPr wrap="square">
            <a:spAutoFit/>
          </a:bodyPr>
          <a:lstStyle/>
          <a:p>
            <a:pPr algn="ctr"/>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Organizacja spotkań informacyjno-konsultacyjnych  realizowanych przez LGD ,,podgrodzie toruńskie” </a:t>
            </a:r>
            <a:endParaRPr lang="pl-PL" sz="2800" dirty="0">
              <a:latin typeface="Times New Roman" panose="02020603050405020304" pitchFamily="18" charset="0"/>
              <a:cs typeface="Times New Roman" panose="02020603050405020304" pitchFamily="18" charset="0"/>
            </a:endParaRPr>
          </a:p>
        </p:txBody>
      </p:sp>
      <p:sp>
        <p:nvSpPr>
          <p:cNvPr id="9" name="pole tekstowe 8">
            <a:extLst>
              <a:ext uri="{FF2B5EF4-FFF2-40B4-BE49-F238E27FC236}">
                <a16:creationId xmlns:a16="http://schemas.microsoft.com/office/drawing/2014/main" id="{2E38260E-0B6A-C65C-28E9-5E59EA5239E8}"/>
              </a:ext>
            </a:extLst>
          </p:cNvPr>
          <p:cNvSpPr txBox="1"/>
          <p:nvPr/>
        </p:nvSpPr>
        <p:spPr>
          <a:xfrm>
            <a:off x="800098" y="1579803"/>
            <a:ext cx="6847611" cy="4524315"/>
          </a:xfrm>
          <a:prstGeom prst="rect">
            <a:avLst/>
          </a:prstGeom>
          <a:noFill/>
        </p:spPr>
        <p:txBody>
          <a:bodyPr wrap="square">
            <a:spAutoFit/>
          </a:bodyPr>
          <a:lstStyle/>
          <a:p>
            <a:pPr marL="285750" indent="-285750">
              <a:buFont typeface="Arial" panose="020B0604020202020204" pitchFamily="34" charset="0"/>
              <a:buChar char="•"/>
            </a:pPr>
            <a:r>
              <a:rPr lang="pl-PL" sz="3200" dirty="0">
                <a:latin typeface="Times New Roman" panose="02020603050405020304" pitchFamily="18" charset="0"/>
                <a:cs typeface="Times New Roman" panose="02020603050405020304" pitchFamily="18" charset="0"/>
              </a:rPr>
              <a:t>Obrowo</a:t>
            </a:r>
          </a:p>
          <a:p>
            <a:pPr marL="285750" indent="-285750"/>
            <a:r>
              <a:rPr lang="pl-PL" sz="3200" dirty="0">
                <a:latin typeface="Times New Roman" panose="02020603050405020304" pitchFamily="18" charset="0"/>
                <a:cs typeface="Times New Roman" panose="02020603050405020304" pitchFamily="18" charset="0"/>
              </a:rPr>
              <a:t>l. uczestników- 42 os.</a:t>
            </a:r>
          </a:p>
          <a:p>
            <a:pPr marL="285750" indent="-285750" algn="ctr">
              <a:buFont typeface="Arial" panose="020B0604020202020204" pitchFamily="34" charset="0"/>
              <a:buChar char="•"/>
            </a:pPr>
            <a:endParaRPr lang="pl-PL" sz="3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pl-PL" sz="3200" dirty="0" err="1">
                <a:latin typeface="Times New Roman" panose="02020603050405020304" pitchFamily="18" charset="0"/>
                <a:cs typeface="Times New Roman" panose="02020603050405020304" pitchFamily="18" charset="0"/>
              </a:rPr>
              <a:t>Złotoria</a:t>
            </a:r>
            <a:endParaRPr lang="pl-PL" sz="3200" dirty="0">
              <a:latin typeface="Times New Roman" panose="02020603050405020304" pitchFamily="18" charset="0"/>
              <a:cs typeface="Times New Roman" panose="02020603050405020304" pitchFamily="18" charset="0"/>
            </a:endParaRPr>
          </a:p>
          <a:p>
            <a:pPr marL="285750" indent="-285750"/>
            <a:r>
              <a:rPr lang="pl-PL" sz="3200" dirty="0">
                <a:latin typeface="Times New Roman" panose="02020603050405020304" pitchFamily="18" charset="0"/>
                <a:cs typeface="Times New Roman" panose="02020603050405020304" pitchFamily="18" charset="0"/>
              </a:rPr>
              <a:t>l. uczestników- 38 os.</a:t>
            </a:r>
          </a:p>
          <a:p>
            <a:pPr marL="285750" indent="-285750" algn="ctr">
              <a:buFont typeface="Arial" panose="020B0604020202020204" pitchFamily="34" charset="0"/>
              <a:buChar char="•"/>
            </a:pPr>
            <a:endParaRPr lang="pl-PL" sz="3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pl-PL" sz="3200" dirty="0">
                <a:latin typeface="Times New Roman" panose="02020603050405020304" pitchFamily="18" charset="0"/>
                <a:cs typeface="Times New Roman" panose="02020603050405020304" pitchFamily="18" charset="0"/>
              </a:rPr>
              <a:t>Mała Nieszawka</a:t>
            </a:r>
          </a:p>
          <a:p>
            <a:pPr marL="285750" indent="-285750"/>
            <a:r>
              <a:rPr lang="pl-PL" sz="3200" dirty="0">
                <a:latin typeface="Times New Roman" panose="02020603050405020304" pitchFamily="18" charset="0"/>
                <a:cs typeface="Times New Roman" panose="02020603050405020304" pitchFamily="18" charset="0"/>
              </a:rPr>
              <a:t>l. uczestników- 15 os.</a:t>
            </a:r>
          </a:p>
          <a:p>
            <a:pPr marL="285750" indent="-285750">
              <a:buFont typeface="Arial" panose="020B0604020202020204" pitchFamily="34" charset="0"/>
              <a:buChar char="•"/>
            </a:pPr>
            <a:endParaRPr lang="pl-PL" sz="32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546B9F-7327-2F7F-BB4C-C337B274F37C}"/>
              </a:ext>
            </a:extLst>
          </p:cNvPr>
          <p:cNvSpPr>
            <a:spLocks noGrp="1"/>
          </p:cNvSpPr>
          <p:nvPr>
            <p:ph type="title"/>
          </p:nvPr>
        </p:nvSpPr>
        <p:spPr>
          <a:xfrm>
            <a:off x="838200" y="203201"/>
            <a:ext cx="10515600" cy="587909"/>
          </a:xfrm>
          <a:solidFill>
            <a:srgbClr val="FFC000"/>
          </a:solidFill>
        </p:spPr>
        <p:txBody>
          <a:bodyPr>
            <a:normAutofit fontScale="90000"/>
          </a:bodyPr>
          <a:lstStyle/>
          <a:p>
            <a:pPr algn="ctr"/>
            <a:r>
              <a:rPr lang="pl-PL" b="1" dirty="0">
                <a:solidFill>
                  <a:schemeClr val="tx1"/>
                </a:solidFill>
              </a:rPr>
              <a:t>Osoby fizyczne – możliwości dofinansowania </a:t>
            </a:r>
            <a:endParaRPr lang="pl-PL" dirty="0">
              <a:solidFill>
                <a:schemeClr val="tx1"/>
              </a:solidFill>
            </a:endParaRPr>
          </a:p>
        </p:txBody>
      </p:sp>
      <p:sp>
        <p:nvSpPr>
          <p:cNvPr id="3" name="Symbol zastępczy zawartości 2">
            <a:extLst>
              <a:ext uri="{FF2B5EF4-FFF2-40B4-BE49-F238E27FC236}">
                <a16:creationId xmlns:a16="http://schemas.microsoft.com/office/drawing/2014/main" id="{41CED447-948D-8048-7D58-D8CDEF19AEEC}"/>
              </a:ext>
            </a:extLst>
          </p:cNvPr>
          <p:cNvSpPr>
            <a:spLocks noGrp="1"/>
          </p:cNvSpPr>
          <p:nvPr>
            <p:ph idx="1"/>
          </p:nvPr>
        </p:nvSpPr>
        <p:spPr>
          <a:xfrm>
            <a:off x="216587" y="1186250"/>
            <a:ext cx="11582400" cy="5272216"/>
          </a:xfrm>
        </p:spPr>
        <p:txBody>
          <a:bodyPr>
            <a:normAutofit/>
          </a:bodyPr>
          <a:lstStyle/>
          <a:p>
            <a:pPr marL="0" indent="0" algn="ctr">
              <a:buNone/>
            </a:pPr>
            <a:r>
              <a:rPr lang="pl-PL" sz="3000" b="1" dirty="0">
                <a:solidFill>
                  <a:schemeClr val="tx1"/>
                </a:solidFill>
              </a:rPr>
              <a:t>STARTERZY PODGRODZIA </a:t>
            </a:r>
          </a:p>
          <a:p>
            <a:pPr marL="0" indent="0" algn="ctr">
              <a:buNone/>
            </a:pPr>
            <a:endParaRPr lang="pl-PL" b="1" dirty="0">
              <a:solidFill>
                <a:schemeClr val="tx1"/>
              </a:solidFill>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schemeClr val="tx1"/>
                </a:solidFill>
                <a:effectLst/>
                <a:uLnTx/>
                <a:uFillTx/>
                <a:latin typeface="Calibri" panose="020F0502020204030204"/>
                <a:ea typeface="+mn-ea"/>
                <a:cs typeface="+mn-cs"/>
              </a:rPr>
              <a:t>wnioskować o dofinansowanie będą mogły osoby fizyczne, zamieszkujące obszar LSR, które w wyniku realizacji projektu założą działalność gospodarczą</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schemeClr val="tx1"/>
                </a:solidFill>
                <a:effectLst/>
                <a:uLnTx/>
                <a:uFillTx/>
                <a:latin typeface="Calibri" panose="020F0502020204030204"/>
                <a:ea typeface="+mn-ea"/>
                <a:cs typeface="+mn-cs"/>
              </a:rPr>
              <a:t>dofinansowanie w wysokości do 150 tys. zł, przy czym o nie więcej niż 65% kosztów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schemeClr val="tx1"/>
                </a:solidFill>
                <a:effectLst/>
                <a:uLnTx/>
                <a:uFillTx/>
                <a:latin typeface="Calibri" panose="020F0502020204030204"/>
                <a:ea typeface="+mn-ea"/>
                <a:cs typeface="+mn-cs"/>
              </a:rPr>
              <a:t>dotację będzie można przeznaczyć na inwestycje niezbędne do prowadzenia firmy, w tym zakup środków trwałych, budowę/przebudowę budynków, zakup oprogramowania, itp.</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schemeClr val="tx1"/>
                </a:solidFill>
                <a:effectLst/>
                <a:uLnTx/>
                <a:uFillTx/>
                <a:latin typeface="Calibri" panose="020F0502020204030204"/>
                <a:ea typeface="+mn-ea"/>
                <a:cs typeface="+mn-cs"/>
              </a:rPr>
              <a:t>ważne jest, że osoba składająca wniosek nie może wykonywać działalności gospodarczej w okresie co najmniej roku poprzedzającego złożenie wniosku.</a:t>
            </a:r>
          </a:p>
          <a:p>
            <a:endParaRPr lang="pl-PL" dirty="0"/>
          </a:p>
        </p:txBody>
      </p:sp>
    </p:spTree>
    <p:extLst>
      <p:ext uri="{BB962C8B-B14F-4D97-AF65-F5344CB8AC3E}">
        <p14:creationId xmlns:p14="http://schemas.microsoft.com/office/powerpoint/2010/main" val="2448273827"/>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381888-7B00-095B-AFFB-D30AC4A61BD2}"/>
              </a:ext>
            </a:extLst>
          </p:cNvPr>
          <p:cNvSpPr>
            <a:spLocks noGrp="1"/>
          </p:cNvSpPr>
          <p:nvPr>
            <p:ph type="title"/>
          </p:nvPr>
        </p:nvSpPr>
        <p:spPr/>
        <p:txBody>
          <a:bodyPr/>
          <a:lstStyle/>
          <a:p>
            <a:br>
              <a:rPr lang="pl-PL" b="1" dirty="0"/>
            </a:br>
            <a:endParaRPr lang="en-GB" dirty="0"/>
          </a:p>
        </p:txBody>
      </p:sp>
      <p:sp>
        <p:nvSpPr>
          <p:cNvPr id="3" name="Symbol zastępczy zawartości 2">
            <a:extLst>
              <a:ext uri="{FF2B5EF4-FFF2-40B4-BE49-F238E27FC236}">
                <a16:creationId xmlns:a16="http://schemas.microsoft.com/office/drawing/2014/main" id="{005EE84A-678D-73D0-5875-8B702C53E4C2}"/>
              </a:ext>
            </a:extLst>
          </p:cNvPr>
          <p:cNvSpPr>
            <a:spLocks noGrp="1"/>
          </p:cNvSpPr>
          <p:nvPr>
            <p:ph idx="1"/>
          </p:nvPr>
        </p:nvSpPr>
        <p:spPr>
          <a:xfrm>
            <a:off x="838200" y="1223319"/>
            <a:ext cx="10515600" cy="5025081"/>
          </a:xfrm>
        </p:spPr>
        <p:txBody>
          <a:bodyPr>
            <a:normAutofit lnSpcReduction="10000"/>
          </a:bodyPr>
          <a:lstStyle/>
          <a:p>
            <a:pPr marL="0" indent="0" algn="ctr">
              <a:buNone/>
            </a:pPr>
            <a:r>
              <a:rPr lang="pl-PL" sz="3000" b="1" dirty="0">
                <a:solidFill>
                  <a:schemeClr val="tx1"/>
                </a:solidFill>
              </a:rPr>
              <a:t>FIRMY PODGRODZIA</a:t>
            </a:r>
          </a:p>
          <a:p>
            <a:pPr marL="0" indent="0" algn="ctr">
              <a:buNone/>
            </a:pPr>
            <a:endParaRPr lang="pl-PL" sz="3000" dirty="0">
              <a:solidFill>
                <a:schemeClr val="tx1"/>
              </a:solidFill>
            </a:endParaRPr>
          </a:p>
          <a:p>
            <a:pPr marR="0" lvl="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0" cap="none" spc="0" normalizeH="0" baseline="0" noProof="0" dirty="0">
                <a:ln>
                  <a:noFill/>
                </a:ln>
                <a:solidFill>
                  <a:srgbClr val="050505"/>
                </a:solidFill>
                <a:effectLst/>
                <a:uLnTx/>
                <a:uFillTx/>
                <a:latin typeface="Calibri" panose="020F0502020204030204"/>
                <a:ea typeface="Times New Roman" panose="02020603050405020304" pitchFamily="18" charset="0"/>
                <a:cs typeface="Times New Roman" panose="02020603050405020304" pitchFamily="18" charset="0"/>
              </a:rPr>
              <a:t>wsparcie  skierowane do prowadzących firmy na obszarze LGD, </a:t>
            </a:r>
            <a:r>
              <a:rPr kumimoji="0" lang="pl-PL" sz="2800" b="0" i="0" u="none" strike="noStrike" kern="1200" cap="none" spc="0" normalizeH="0" baseline="0" noProof="0" dirty="0">
                <a:ln>
                  <a:noFill/>
                </a:ln>
                <a:solidFill>
                  <a:prstClr val="black"/>
                </a:solidFill>
                <a:effectLst/>
                <a:uLnTx/>
                <a:uFillTx/>
                <a:latin typeface="Calibri" panose="020F0502020204030204"/>
                <a:ea typeface="+mn-ea"/>
                <a:cs typeface="+mn-cs"/>
              </a:rPr>
              <a:t>dofinansowanie inwestycji w roboty budowlane i zakup środków trwałych,</a:t>
            </a:r>
          </a:p>
          <a:p>
            <a:pPr marR="0" lvl="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prstClr val="black"/>
                </a:solidFill>
                <a:effectLst/>
                <a:uLnTx/>
                <a:uFillTx/>
                <a:latin typeface="Calibri" panose="020F0502020204030204"/>
                <a:ea typeface="+mn-ea"/>
                <a:cs typeface="+mn-cs"/>
              </a:rPr>
              <a:t>dofinansowanie: 65% kosztów – max. kwota 500 tys. zł,</a:t>
            </a:r>
          </a:p>
          <a:p>
            <a:pPr marR="0" lvl="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1200" cap="none" spc="0" normalizeH="0" baseline="0" noProof="0" dirty="0">
                <a:ln>
                  <a:noFill/>
                </a:ln>
                <a:solidFill>
                  <a:prstClr val="black"/>
                </a:solidFill>
                <a:effectLst/>
                <a:uLnTx/>
                <a:uFillTx/>
                <a:latin typeface="Calibri" panose="020F0502020204030204"/>
                <a:ea typeface="+mn-ea"/>
                <a:cs typeface="+mn-cs"/>
              </a:rPr>
              <a:t>wnioskodawcy: przedsiębiorcy niezależnie od formy prawnej </a:t>
            </a:r>
            <a:br>
              <a:rPr kumimoji="0" lang="pl-PL" sz="28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pl-PL" sz="2800" b="0" i="0" u="none" strike="noStrike" kern="1200" cap="none" spc="0" normalizeH="0" baseline="0" noProof="0" dirty="0">
                <a:ln>
                  <a:noFill/>
                </a:ln>
                <a:solidFill>
                  <a:prstClr val="black"/>
                </a:solidFill>
                <a:effectLst/>
                <a:uLnTx/>
                <a:uFillTx/>
                <a:latin typeface="Calibri" panose="020F0502020204030204"/>
                <a:ea typeface="+mn-ea"/>
                <a:cs typeface="+mn-cs"/>
              </a:rPr>
              <a:t>(mikro- i małe przedsiębiorstwa),</a:t>
            </a:r>
          </a:p>
          <a:p>
            <a:pPr marR="0" lvl="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l-PL" sz="2800" b="0" i="0" u="none" strike="noStrike" kern="0" cap="none" spc="0" normalizeH="0" baseline="0" noProof="0" dirty="0">
                <a:ln>
                  <a:noFill/>
                </a:ln>
                <a:solidFill>
                  <a:prstClr val="black"/>
                </a:solidFill>
                <a:effectLst/>
                <a:uLnTx/>
                <a:uFillTx/>
                <a:latin typeface="Calibri" panose="020F0502020204030204"/>
                <a:ea typeface="Times New Roman" panose="02020603050405020304" pitchFamily="18" charset="0"/>
                <a:cs typeface="+mn-cs"/>
              </a:rPr>
              <a:t>w</a:t>
            </a:r>
            <a:r>
              <a:rPr kumimoji="0" lang="pl-PL" sz="2800" b="0" i="0" u="none" strike="noStrike" kern="0" cap="none" spc="0" normalizeH="0" baseline="0" noProof="0" dirty="0">
                <a:ln>
                  <a:noFill/>
                </a:ln>
                <a:solidFill>
                  <a:srgbClr val="050505"/>
                </a:solidFill>
                <a:effectLst/>
                <a:uLnTx/>
                <a:uFillTx/>
                <a:latin typeface="Calibri" panose="020F0502020204030204"/>
                <a:ea typeface="Times New Roman" panose="02020603050405020304" pitchFamily="18" charset="0"/>
                <a:cs typeface="+mn-cs"/>
              </a:rPr>
              <a:t>arunkiem ubiegania się o wsparcie jest wykonywanie działalności gospodarczej  co najmniej przez 365 dni w okresie 3 lat poprzedzających dzień złożenia wniosku</a:t>
            </a:r>
          </a:p>
          <a:p>
            <a:endParaRPr lang="en-GB" dirty="0"/>
          </a:p>
        </p:txBody>
      </p:sp>
      <p:sp>
        <p:nvSpPr>
          <p:cNvPr id="4" name="Tytuł 1">
            <a:extLst>
              <a:ext uri="{FF2B5EF4-FFF2-40B4-BE49-F238E27FC236}">
                <a16:creationId xmlns:a16="http://schemas.microsoft.com/office/drawing/2014/main" id="{B15F6251-C33E-FCF7-EEBF-ABD4BE5CCA00}"/>
              </a:ext>
            </a:extLst>
          </p:cNvPr>
          <p:cNvSpPr txBox="1">
            <a:spLocks/>
          </p:cNvSpPr>
          <p:nvPr/>
        </p:nvSpPr>
        <p:spPr>
          <a:xfrm>
            <a:off x="838200" y="136525"/>
            <a:ext cx="10515600" cy="654585"/>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3200" b="1" dirty="0"/>
              <a:t>Przedsiębiorcy – możliwości dofinansowania </a:t>
            </a:r>
          </a:p>
        </p:txBody>
      </p:sp>
    </p:spTree>
    <p:extLst>
      <p:ext uri="{BB962C8B-B14F-4D97-AF65-F5344CB8AC3E}">
        <p14:creationId xmlns:p14="http://schemas.microsoft.com/office/powerpoint/2010/main" val="1055091932"/>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ytuł 1">
            <a:extLst>
              <a:ext uri="{FF2B5EF4-FFF2-40B4-BE49-F238E27FC236}">
                <a16:creationId xmlns:a16="http://schemas.microsoft.com/office/drawing/2014/main" id="{F886D98B-ED4F-086B-B77E-C8549AEDFB31}"/>
              </a:ext>
            </a:extLst>
          </p:cNvPr>
          <p:cNvSpPr>
            <a:spLocks noGrp="1"/>
          </p:cNvSpPr>
          <p:nvPr>
            <p:ph type="title"/>
          </p:nvPr>
        </p:nvSpPr>
        <p:spPr>
          <a:xfrm>
            <a:off x="359692" y="147263"/>
            <a:ext cx="10994108" cy="613025"/>
          </a:xfrm>
          <a:solidFill>
            <a:schemeClr val="bg1">
              <a:lumMod val="75000"/>
            </a:schemeClr>
          </a:solidFill>
        </p:spPr>
        <p:txBody>
          <a:bodyPr>
            <a:normAutofit/>
          </a:bodyPr>
          <a:lstStyle/>
          <a:p>
            <a:pPr algn="ctr"/>
            <a:r>
              <a:rPr lang="pl-PL" sz="2800" b="1" dirty="0">
                <a:solidFill>
                  <a:schemeClr val="tx1"/>
                </a:solidFill>
              </a:rPr>
              <a:t>Jednostki samorządu terytorialnego – możliwość dofinansowania </a:t>
            </a:r>
          </a:p>
        </p:txBody>
      </p:sp>
      <p:sp>
        <p:nvSpPr>
          <p:cNvPr id="3" name="Symbol zastępczy zawartości 2">
            <a:extLst>
              <a:ext uri="{FF2B5EF4-FFF2-40B4-BE49-F238E27FC236}">
                <a16:creationId xmlns:a16="http://schemas.microsoft.com/office/drawing/2014/main" id="{0FA16702-E756-5BDF-DDE3-8F1A21D2C5DB}"/>
              </a:ext>
            </a:extLst>
          </p:cNvPr>
          <p:cNvSpPr>
            <a:spLocks noGrp="1"/>
          </p:cNvSpPr>
          <p:nvPr>
            <p:ph idx="1"/>
          </p:nvPr>
        </p:nvSpPr>
        <p:spPr>
          <a:xfrm>
            <a:off x="458056" y="1095375"/>
            <a:ext cx="10895744" cy="4667250"/>
          </a:xfrm>
        </p:spPr>
        <p:txBody>
          <a:bodyPr>
            <a:normAutofit/>
          </a:bodyPr>
          <a:lstStyle/>
          <a:p>
            <a:pPr marL="0" indent="0" algn="just">
              <a:buNone/>
            </a:pPr>
            <a:r>
              <a:rPr lang="pl-PL" sz="24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JST z naszego regionu będą miały możliwość ubiegania się o dofinansowanie inwestycji w </a:t>
            </a:r>
            <a:r>
              <a:rPr lang="pl-PL" sz="2400" u="sng"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budowę/przebudowę/remont/ modernizację obiektów małej infrastruktury publicznej oraz zakup wyposażenia, udostępnianego niekomercyjnie</a:t>
            </a:r>
            <a:r>
              <a:rPr lang="pl-PL" sz="2400" kern="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pl-PL" sz="24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(nie generujących dochodów)</a:t>
            </a:r>
          </a:p>
          <a:p>
            <a:pPr marL="0" indent="0" algn="just">
              <a:buNone/>
            </a:pPr>
            <a:endParaRPr lang="pl-PL" sz="24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228600" marR="0" lvl="0" indent="-228600" algn="just"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pl-PL" sz="2400" b="0" i="0" u="sng"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dofinansowanie: 75% kosztów,</a:t>
            </a:r>
          </a:p>
          <a:p>
            <a:pPr marL="0" indent="0" algn="just">
              <a:buNone/>
            </a:pPr>
            <a:endParaRPr lang="pl-PL" sz="2400" kern="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pl-PL" sz="24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Łączna pula środków: </a:t>
            </a:r>
            <a:r>
              <a:rPr lang="pl-PL" sz="2400" b="1" u="sng"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1 000 000,00 Euro </a:t>
            </a:r>
            <a:endParaRPr lang="en-GB" sz="2400" b="1" u="sng"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n-GB" dirty="0"/>
          </a:p>
        </p:txBody>
      </p:sp>
    </p:spTree>
    <p:extLst>
      <p:ext uri="{BB962C8B-B14F-4D97-AF65-F5344CB8AC3E}">
        <p14:creationId xmlns:p14="http://schemas.microsoft.com/office/powerpoint/2010/main" val="1509151491"/>
      </p:ext>
    </p:extLst>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a 6">
            <a:extLst>
              <a:ext uri="{FF2B5EF4-FFF2-40B4-BE49-F238E27FC236}">
                <a16:creationId xmlns:a16="http://schemas.microsoft.com/office/drawing/2014/main" id="{BA693721-46A6-79EB-29C7-2D5BDE648004}"/>
              </a:ext>
            </a:extLst>
          </p:cNvPr>
          <p:cNvGraphicFramePr>
            <a:graphicFrameLocks noGrp="1"/>
          </p:cNvGraphicFramePr>
          <p:nvPr>
            <p:ph idx="1"/>
            <p:extLst>
              <p:ext uri="{D42A27DB-BD31-4B8C-83A1-F6EECF244321}">
                <p14:modId xmlns:p14="http://schemas.microsoft.com/office/powerpoint/2010/main" val="2562308419"/>
              </p:ext>
            </p:extLst>
          </p:nvPr>
        </p:nvGraphicFramePr>
        <p:xfrm>
          <a:off x="205342" y="1099335"/>
          <a:ext cx="11578183" cy="5188346"/>
        </p:xfrm>
        <a:graphic>
          <a:graphicData uri="http://schemas.openxmlformats.org/drawingml/2006/table">
            <a:tbl>
              <a:tblPr firstRow="1" bandRow="1">
                <a:tableStyleId>{5C22544A-7EE6-4342-B048-85BDC9FD1C3A}</a:tableStyleId>
              </a:tblPr>
              <a:tblGrid>
                <a:gridCol w="3382746">
                  <a:extLst>
                    <a:ext uri="{9D8B030D-6E8A-4147-A177-3AD203B41FA5}">
                      <a16:colId xmlns:a16="http://schemas.microsoft.com/office/drawing/2014/main" val="3911747348"/>
                    </a:ext>
                  </a:extLst>
                </a:gridCol>
                <a:gridCol w="1839694">
                  <a:extLst>
                    <a:ext uri="{9D8B030D-6E8A-4147-A177-3AD203B41FA5}">
                      <a16:colId xmlns:a16="http://schemas.microsoft.com/office/drawing/2014/main" val="2775184352"/>
                    </a:ext>
                  </a:extLst>
                </a:gridCol>
                <a:gridCol w="1815046">
                  <a:extLst>
                    <a:ext uri="{9D8B030D-6E8A-4147-A177-3AD203B41FA5}">
                      <a16:colId xmlns:a16="http://schemas.microsoft.com/office/drawing/2014/main" val="3682613202"/>
                    </a:ext>
                  </a:extLst>
                </a:gridCol>
                <a:gridCol w="1538652">
                  <a:extLst>
                    <a:ext uri="{9D8B030D-6E8A-4147-A177-3AD203B41FA5}">
                      <a16:colId xmlns:a16="http://schemas.microsoft.com/office/drawing/2014/main" val="2224573730"/>
                    </a:ext>
                  </a:extLst>
                </a:gridCol>
                <a:gridCol w="1421582">
                  <a:extLst>
                    <a:ext uri="{9D8B030D-6E8A-4147-A177-3AD203B41FA5}">
                      <a16:colId xmlns:a16="http://schemas.microsoft.com/office/drawing/2014/main" val="2686557605"/>
                    </a:ext>
                  </a:extLst>
                </a:gridCol>
                <a:gridCol w="1580463">
                  <a:extLst>
                    <a:ext uri="{9D8B030D-6E8A-4147-A177-3AD203B41FA5}">
                      <a16:colId xmlns:a16="http://schemas.microsoft.com/office/drawing/2014/main" val="2483672240"/>
                    </a:ext>
                  </a:extLst>
                </a:gridCol>
              </a:tblGrid>
              <a:tr h="1222354">
                <a:tc>
                  <a:txBody>
                    <a:bodyPr/>
                    <a:lstStyle/>
                    <a:p>
                      <a:pPr algn="ctr" fontAlgn="ctr"/>
                      <a:r>
                        <a:rPr lang="pl-PL" sz="2400" b="1" i="0" u="none" strike="noStrike" dirty="0">
                          <a:solidFill>
                            <a:srgbClr val="000000"/>
                          </a:solidFill>
                          <a:effectLst/>
                          <a:latin typeface="Calibri" panose="020F0502020204030204" pitchFamily="34" charset="0"/>
                        </a:rPr>
                        <a:t>WPR</a:t>
                      </a:r>
                      <a:endParaRPr lang="en-GB"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2400" b="0" i="0" u="none" strike="noStrike" dirty="0">
                          <a:solidFill>
                            <a:srgbClr val="000000"/>
                          </a:solidFill>
                          <a:effectLst/>
                          <a:latin typeface="+mn-lt"/>
                        </a:rPr>
                        <a:t>2024</a:t>
                      </a:r>
                    </a:p>
                  </a:txBody>
                  <a:tcPr marL="9525" marR="9525" marT="9525" marB="0" anchor="ctr"/>
                </a:tc>
                <a:tc>
                  <a:txBody>
                    <a:bodyPr/>
                    <a:lstStyle/>
                    <a:p>
                      <a:pPr algn="ctr" fontAlgn="ctr"/>
                      <a:r>
                        <a:rPr lang="en-GB" sz="2400" b="0" i="0" u="none" strike="noStrike" dirty="0">
                          <a:solidFill>
                            <a:srgbClr val="000000"/>
                          </a:solidFill>
                          <a:effectLst/>
                          <a:latin typeface="+mn-lt"/>
                        </a:rPr>
                        <a:t>2025</a:t>
                      </a:r>
                    </a:p>
                  </a:txBody>
                  <a:tcPr marL="9525" marR="9525" marT="9525" marB="0" anchor="ctr"/>
                </a:tc>
                <a:tc>
                  <a:txBody>
                    <a:bodyPr/>
                    <a:lstStyle/>
                    <a:p>
                      <a:pPr algn="ctr" fontAlgn="ctr"/>
                      <a:r>
                        <a:rPr lang="en-GB" sz="2400" b="0" i="0" u="none" strike="noStrike">
                          <a:solidFill>
                            <a:srgbClr val="000000"/>
                          </a:solidFill>
                          <a:effectLst/>
                          <a:latin typeface="+mn-lt"/>
                        </a:rPr>
                        <a:t>2026</a:t>
                      </a:r>
                    </a:p>
                  </a:txBody>
                  <a:tcPr marL="9525" marR="9525" marT="9525" marB="0" anchor="ctr"/>
                </a:tc>
                <a:tc>
                  <a:txBody>
                    <a:bodyPr/>
                    <a:lstStyle/>
                    <a:p>
                      <a:pPr algn="ctr" fontAlgn="ctr"/>
                      <a:r>
                        <a:rPr lang="en-GB" sz="2400" b="0" i="0" u="none" strike="noStrike" dirty="0">
                          <a:solidFill>
                            <a:srgbClr val="000000"/>
                          </a:solidFill>
                          <a:effectLst/>
                          <a:latin typeface="+mn-lt"/>
                        </a:rPr>
                        <a:t>2027</a:t>
                      </a:r>
                    </a:p>
                  </a:txBody>
                  <a:tcPr marL="9525" marR="9525" marT="9525" marB="0" anchor="ctr"/>
                </a:tc>
                <a:tc>
                  <a:txBody>
                    <a:bodyPr/>
                    <a:lstStyle/>
                    <a:p>
                      <a:pPr algn="ctr" fontAlgn="ctr"/>
                      <a:r>
                        <a:rPr lang="en-GB" sz="2400" b="0" i="0" u="none" strike="noStrike" dirty="0">
                          <a:solidFill>
                            <a:srgbClr val="000000"/>
                          </a:solidFill>
                          <a:effectLst/>
                          <a:latin typeface="+mn-lt"/>
                        </a:rPr>
                        <a:t>2028</a:t>
                      </a:r>
                    </a:p>
                  </a:txBody>
                  <a:tcPr marL="9525" marR="9525" marT="9525" marB="0" anchor="ctr"/>
                </a:tc>
                <a:extLst>
                  <a:ext uri="{0D108BD9-81ED-4DB2-BD59-A6C34878D82A}">
                    <a16:rowId xmlns:a16="http://schemas.microsoft.com/office/drawing/2014/main" val="2801453060"/>
                  </a:ext>
                </a:extLst>
              </a:tr>
              <a:tr h="1202586">
                <a:tc>
                  <a:txBody>
                    <a:bodyPr/>
                    <a:lstStyle/>
                    <a:p>
                      <a:pPr algn="ctr" fontAlgn="ctr"/>
                      <a:r>
                        <a:rPr lang="pl-PL" sz="2400" b="0" i="0" u="none" strike="noStrike" dirty="0">
                          <a:solidFill>
                            <a:srgbClr val="000000"/>
                          </a:solidFill>
                          <a:effectLst/>
                          <a:latin typeface="+mn-lt"/>
                        </a:rPr>
                        <a:t>Starterzy Podgrodzia</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75 000,00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95 000,00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en-GB" sz="2400" b="0" i="0" u="none" strike="noStrike" dirty="0">
                          <a:solidFill>
                            <a:srgbClr val="000000"/>
                          </a:solidFill>
                          <a:effectLst/>
                          <a:latin typeface="+mn-lt"/>
                        </a:rPr>
                        <a:t> </a:t>
                      </a:r>
                    </a:p>
                  </a:txBody>
                  <a:tcPr marL="9525" marR="9525" marT="9525" marB="0" anchor="ctr"/>
                </a:tc>
                <a:extLst>
                  <a:ext uri="{0D108BD9-81ED-4DB2-BD59-A6C34878D82A}">
                    <a16:rowId xmlns:a16="http://schemas.microsoft.com/office/drawing/2014/main" val="65424961"/>
                  </a:ext>
                </a:extLst>
              </a:tr>
              <a:tr h="1381703">
                <a:tc>
                  <a:txBody>
                    <a:bodyPr/>
                    <a:lstStyle/>
                    <a:p>
                      <a:pPr algn="ctr" fontAlgn="ctr"/>
                      <a:r>
                        <a:rPr lang="pl-PL" sz="2400" b="0" i="0" u="none" strike="noStrike" dirty="0">
                          <a:solidFill>
                            <a:srgbClr val="000000"/>
                          </a:solidFill>
                          <a:effectLst/>
                          <a:latin typeface="+mn-lt"/>
                        </a:rPr>
                        <a:t>Firmy Podgrodzia</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185 000,00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145 000,00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a:solidFill>
                          <a:srgbClr val="000000"/>
                        </a:solidFill>
                        <a:effectLst/>
                        <a:latin typeface="+mn-lt"/>
                      </a:endParaRPr>
                    </a:p>
                  </a:txBody>
                  <a:tcPr marL="9525" marR="9525" marT="9525" marB="0" anchor="ctr"/>
                </a:tc>
                <a:tc>
                  <a:txBody>
                    <a:bodyPr/>
                    <a:lstStyle/>
                    <a:p>
                      <a:pPr algn="ctr" fontAlgn="ctr"/>
                      <a:r>
                        <a:rPr lang="en-GB" sz="2400" b="0" i="0" u="none" strike="noStrike" dirty="0">
                          <a:solidFill>
                            <a:srgbClr val="000000"/>
                          </a:solidFill>
                          <a:effectLst/>
                          <a:latin typeface="+mn-lt"/>
                        </a:rPr>
                        <a:t> </a:t>
                      </a:r>
                    </a:p>
                  </a:txBody>
                  <a:tcPr marL="9525" marR="9525" marT="9525" marB="0" anchor="ctr"/>
                </a:tc>
                <a:extLst>
                  <a:ext uri="{0D108BD9-81ED-4DB2-BD59-A6C34878D82A}">
                    <a16:rowId xmlns:a16="http://schemas.microsoft.com/office/drawing/2014/main" val="1995719490"/>
                  </a:ext>
                </a:extLst>
              </a:tr>
              <a:tr h="1381703">
                <a:tc>
                  <a:txBody>
                    <a:bodyPr/>
                    <a:lstStyle/>
                    <a:p>
                      <a:pPr algn="ctr" fontAlgn="ctr"/>
                      <a:r>
                        <a:rPr lang="pl-PL" sz="2400" b="0" i="0" u="none" strike="noStrike" dirty="0">
                          <a:solidFill>
                            <a:srgbClr val="000000"/>
                          </a:solidFill>
                          <a:effectLst/>
                          <a:latin typeface="+mn-lt"/>
                        </a:rPr>
                        <a:t>Infrastruktura Podgrodzia</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1 000 000,00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en-GB" sz="2400" b="0" i="0" u="none" strike="noStrike" dirty="0">
                          <a:solidFill>
                            <a:srgbClr val="000000"/>
                          </a:solidFill>
                          <a:effectLst/>
                          <a:latin typeface="+mn-lt"/>
                        </a:rPr>
                        <a:t> </a:t>
                      </a:r>
                    </a:p>
                  </a:txBody>
                  <a:tcPr marL="9525" marR="9525" marT="9525" marB="0" anchor="ctr"/>
                </a:tc>
                <a:extLst>
                  <a:ext uri="{0D108BD9-81ED-4DB2-BD59-A6C34878D82A}">
                    <a16:rowId xmlns:a16="http://schemas.microsoft.com/office/drawing/2014/main" val="2623722650"/>
                  </a:ext>
                </a:extLst>
              </a:tr>
            </a:tbl>
          </a:graphicData>
        </a:graphic>
      </p:graphicFrame>
      <p:sp>
        <p:nvSpPr>
          <p:cNvPr id="5" name="Tytuł 1">
            <a:extLst>
              <a:ext uri="{FF2B5EF4-FFF2-40B4-BE49-F238E27FC236}">
                <a16:creationId xmlns:a16="http://schemas.microsoft.com/office/drawing/2014/main" id="{B5DE081C-FEA0-C91A-701B-E0512400E8A7}"/>
              </a:ext>
            </a:extLst>
          </p:cNvPr>
          <p:cNvSpPr txBox="1">
            <a:spLocks/>
          </p:cNvSpPr>
          <p:nvPr/>
        </p:nvSpPr>
        <p:spPr>
          <a:xfrm>
            <a:off x="905729" y="90617"/>
            <a:ext cx="10515600" cy="873211"/>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3600" b="1" dirty="0"/>
              <a:t>Harmonogram naborów WPR (w euro)</a:t>
            </a:r>
            <a:endParaRPr lang="pl-PL" sz="1800" b="1" dirty="0"/>
          </a:p>
        </p:txBody>
      </p:sp>
    </p:spTree>
    <p:extLst>
      <p:ext uri="{BB962C8B-B14F-4D97-AF65-F5344CB8AC3E}">
        <p14:creationId xmlns:p14="http://schemas.microsoft.com/office/powerpoint/2010/main" val="3188252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CA434A-C55F-2542-980E-0D2EE44226C4}"/>
              </a:ext>
            </a:extLst>
          </p:cNvPr>
          <p:cNvSpPr>
            <a:spLocks noGrp="1"/>
          </p:cNvSpPr>
          <p:nvPr>
            <p:ph type="title"/>
          </p:nvPr>
        </p:nvSpPr>
        <p:spPr>
          <a:xfrm>
            <a:off x="838200" y="225425"/>
            <a:ext cx="10515600" cy="845904"/>
          </a:xfrm>
          <a:noFill/>
        </p:spPr>
        <p:txBody>
          <a:bodyPr>
            <a:normAutofit/>
          </a:bodyPr>
          <a:lstStyle/>
          <a:p>
            <a:pPr marL="0" indent="0" algn="ctr">
              <a:buNone/>
            </a:pPr>
            <a:r>
              <a:rPr lang="pl-PL" sz="2400" b="1" dirty="0">
                <a:solidFill>
                  <a:schemeClr val="tx1"/>
                </a:solidFill>
              </a:rPr>
              <a:t>Fundusze Europejskie dla Kujaw i Pomorza 2021-2027</a:t>
            </a:r>
            <a:br>
              <a:rPr lang="pl-PL" sz="2400" b="1" dirty="0">
                <a:solidFill>
                  <a:schemeClr val="tx1"/>
                </a:solidFill>
              </a:rPr>
            </a:br>
            <a:r>
              <a:rPr lang="pl-PL" sz="2400" b="1" dirty="0">
                <a:solidFill>
                  <a:schemeClr val="tx1"/>
                </a:solidFill>
              </a:rPr>
              <a:t>Europejski Fundusz Społeczny +</a:t>
            </a:r>
          </a:p>
        </p:txBody>
      </p:sp>
      <p:sp>
        <p:nvSpPr>
          <p:cNvPr id="3" name="Prostokąt zaokrąglony 2">
            <a:extLst>
              <a:ext uri="{FF2B5EF4-FFF2-40B4-BE49-F238E27FC236}">
                <a16:creationId xmlns:a16="http://schemas.microsoft.com/office/drawing/2014/main" id="{E5831672-8836-6A4D-9A93-D80CC3092CEE}"/>
              </a:ext>
            </a:extLst>
          </p:cNvPr>
          <p:cNvSpPr/>
          <p:nvPr/>
        </p:nvSpPr>
        <p:spPr>
          <a:xfrm>
            <a:off x="533400" y="1690688"/>
            <a:ext cx="11023600" cy="476091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pl-PL" dirty="0"/>
          </a:p>
        </p:txBody>
      </p:sp>
      <p:sp>
        <p:nvSpPr>
          <p:cNvPr id="4" name="Owal 3">
            <a:extLst>
              <a:ext uri="{FF2B5EF4-FFF2-40B4-BE49-F238E27FC236}">
                <a16:creationId xmlns:a16="http://schemas.microsoft.com/office/drawing/2014/main" id="{22C942CB-EACE-8348-BF07-1D677A0C3A71}"/>
              </a:ext>
            </a:extLst>
          </p:cNvPr>
          <p:cNvSpPr/>
          <p:nvPr/>
        </p:nvSpPr>
        <p:spPr>
          <a:xfrm>
            <a:off x="714632" y="1944130"/>
            <a:ext cx="3651885" cy="345054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pl-PL" sz="2000" b="1" dirty="0">
                <a:solidFill>
                  <a:schemeClr val="bg1"/>
                </a:solidFill>
              </a:rPr>
              <a:t>Seniorzy Podgrodzia</a:t>
            </a:r>
          </a:p>
          <a:p>
            <a:pPr algn="ctr"/>
            <a:endParaRPr lang="pl-PL" dirty="0"/>
          </a:p>
          <a:p>
            <a:pPr algn="ctr"/>
            <a:r>
              <a:rPr lang="pl-PL" sz="2400" b="1" dirty="0">
                <a:solidFill>
                  <a:schemeClr val="tx1"/>
                </a:solidFill>
              </a:rPr>
              <a:t>460 000,00 euro </a:t>
            </a:r>
          </a:p>
        </p:txBody>
      </p:sp>
      <p:sp>
        <p:nvSpPr>
          <p:cNvPr id="8" name="Owal 7">
            <a:extLst>
              <a:ext uri="{FF2B5EF4-FFF2-40B4-BE49-F238E27FC236}">
                <a16:creationId xmlns:a16="http://schemas.microsoft.com/office/drawing/2014/main" id="{BB8E056A-546B-0042-9942-1E0FD24C0708}"/>
              </a:ext>
            </a:extLst>
          </p:cNvPr>
          <p:cNvSpPr/>
          <p:nvPr/>
        </p:nvSpPr>
        <p:spPr>
          <a:xfrm>
            <a:off x="7701915" y="2141264"/>
            <a:ext cx="3651885" cy="3368834"/>
          </a:xfrm>
          <a:prstGeom prst="ellipse">
            <a:avLst/>
          </a:prstGeom>
          <a:solidFill>
            <a:schemeClr val="accent4"/>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a:t>Młodzi Podgrodzia</a:t>
            </a:r>
          </a:p>
          <a:p>
            <a:pPr algn="ctr"/>
            <a:endParaRPr lang="pl-PL" dirty="0"/>
          </a:p>
          <a:p>
            <a:pPr algn="ctr"/>
            <a:r>
              <a:rPr lang="pl-PL" sz="2400" b="1" dirty="0">
                <a:solidFill>
                  <a:schemeClr val="tx1"/>
                </a:solidFill>
              </a:rPr>
              <a:t>500 000,00 euro</a:t>
            </a:r>
          </a:p>
        </p:txBody>
      </p:sp>
      <p:sp>
        <p:nvSpPr>
          <p:cNvPr id="5" name="pole tekstowe 4">
            <a:extLst>
              <a:ext uri="{FF2B5EF4-FFF2-40B4-BE49-F238E27FC236}">
                <a16:creationId xmlns:a16="http://schemas.microsoft.com/office/drawing/2014/main" id="{8FF74E78-E2FA-0547-BD19-D0DAC7D63C95}"/>
              </a:ext>
            </a:extLst>
          </p:cNvPr>
          <p:cNvSpPr txBox="1"/>
          <p:nvPr/>
        </p:nvSpPr>
        <p:spPr>
          <a:xfrm>
            <a:off x="3530600" y="1856574"/>
            <a:ext cx="4657768" cy="400110"/>
          </a:xfrm>
          <a:prstGeom prst="rect">
            <a:avLst/>
          </a:prstGeom>
          <a:noFill/>
        </p:spPr>
        <p:txBody>
          <a:bodyPr wrap="square" rtlCol="0">
            <a:spAutoFit/>
          </a:bodyPr>
          <a:lstStyle/>
          <a:p>
            <a:pPr algn="ctr"/>
            <a:r>
              <a:rPr lang="pl-PL" sz="2000" b="1" dirty="0">
                <a:solidFill>
                  <a:schemeClr val="bg1"/>
                </a:solidFill>
              </a:rPr>
              <a:t>LSR 2023-2029</a:t>
            </a:r>
          </a:p>
        </p:txBody>
      </p:sp>
      <p:sp>
        <p:nvSpPr>
          <p:cNvPr id="7" name="Owal 6">
            <a:extLst>
              <a:ext uri="{FF2B5EF4-FFF2-40B4-BE49-F238E27FC236}">
                <a16:creationId xmlns:a16="http://schemas.microsoft.com/office/drawing/2014/main" id="{4D055DEF-4390-B6DE-56AE-7187E00C6858}"/>
              </a:ext>
            </a:extLst>
          </p:cNvPr>
          <p:cNvSpPr/>
          <p:nvPr/>
        </p:nvSpPr>
        <p:spPr>
          <a:xfrm>
            <a:off x="4250723" y="2876043"/>
            <a:ext cx="3574762" cy="3450548"/>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a:t>Równać szanse</a:t>
            </a:r>
          </a:p>
          <a:p>
            <a:pPr algn="ctr"/>
            <a:endParaRPr lang="pl-PL" dirty="0"/>
          </a:p>
          <a:p>
            <a:pPr algn="ctr"/>
            <a:r>
              <a:rPr lang="pl-PL" sz="2400" b="1" dirty="0">
                <a:solidFill>
                  <a:schemeClr val="tx1"/>
                </a:solidFill>
              </a:rPr>
              <a:t>40 000,00 euro </a:t>
            </a:r>
          </a:p>
        </p:txBody>
      </p:sp>
    </p:spTree>
    <p:extLst>
      <p:ext uri="{BB962C8B-B14F-4D97-AF65-F5344CB8AC3E}">
        <p14:creationId xmlns:p14="http://schemas.microsoft.com/office/powerpoint/2010/main" val="217766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a:extLst>
              <a:ext uri="{FF2B5EF4-FFF2-40B4-BE49-F238E27FC236}">
                <a16:creationId xmlns:a16="http://schemas.microsoft.com/office/drawing/2014/main" id="{1D9F1AB0-353C-07D4-46CF-C7793CC431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558" y="1273629"/>
            <a:ext cx="2155371" cy="2155371"/>
          </a:xfrm>
          <a:prstGeom prst="rect">
            <a:avLst/>
          </a:prstGeom>
        </p:spPr>
      </p:pic>
      <p:pic>
        <p:nvPicPr>
          <p:cNvPr id="27" name="Obraz 26">
            <a:extLst>
              <a:ext uri="{FF2B5EF4-FFF2-40B4-BE49-F238E27FC236}">
                <a16:creationId xmlns:a16="http://schemas.microsoft.com/office/drawing/2014/main" id="{B765F77D-0FAF-EBBB-FCC8-50470C07EB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3072" y="1505036"/>
            <a:ext cx="2143125" cy="2143125"/>
          </a:xfrm>
          <a:prstGeom prst="rect">
            <a:avLst/>
          </a:prstGeom>
        </p:spPr>
      </p:pic>
      <p:pic>
        <p:nvPicPr>
          <p:cNvPr id="22" name="Obraz 21">
            <a:extLst>
              <a:ext uri="{FF2B5EF4-FFF2-40B4-BE49-F238E27FC236}">
                <a16:creationId xmlns:a16="http://schemas.microsoft.com/office/drawing/2014/main" id="{65341648-498C-597A-A4B0-1B67332524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8854" y="2869832"/>
            <a:ext cx="2753474" cy="1524736"/>
          </a:xfrm>
          <a:prstGeom prst="rect">
            <a:avLst/>
          </a:prstGeom>
        </p:spPr>
      </p:pic>
      <p:sp>
        <p:nvSpPr>
          <p:cNvPr id="4" name="Tytuł 1">
            <a:extLst>
              <a:ext uri="{FF2B5EF4-FFF2-40B4-BE49-F238E27FC236}">
                <a16:creationId xmlns:a16="http://schemas.microsoft.com/office/drawing/2014/main" id="{7083A123-9835-DD58-007F-B3969A7162D1}"/>
              </a:ext>
            </a:extLst>
          </p:cNvPr>
          <p:cNvSpPr txBox="1">
            <a:spLocks/>
          </p:cNvSpPr>
          <p:nvPr/>
        </p:nvSpPr>
        <p:spPr>
          <a:xfrm>
            <a:off x="756007" y="448400"/>
            <a:ext cx="10515600" cy="733128"/>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0" lang="pl-PL" sz="2800" b="1"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Jakie przedsięwzięcia można zrealizować ze środków regionalnych </a:t>
            </a:r>
            <a:br>
              <a:rPr kumimoji="0" lang="pl-PL" sz="2800" b="1"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br>
            <a:r>
              <a:rPr kumimoji="0" lang="pl-PL" sz="2800" b="1"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w ramach EFS + na terenie LGD ,,Podgrodzie Toruńskie”</a:t>
            </a:r>
            <a:endParaRPr lang="pl-PL" sz="2800" b="1" dirty="0">
              <a:latin typeface="Times New Roman" panose="02020603050405020304" pitchFamily="18" charset="0"/>
              <a:cs typeface="Times New Roman" panose="02020603050405020304" pitchFamily="18" charset="0"/>
            </a:endParaRPr>
          </a:p>
        </p:txBody>
      </p:sp>
      <p:sp>
        <p:nvSpPr>
          <p:cNvPr id="15" name="Prostokąt: zaokrąglone rogi 14">
            <a:extLst>
              <a:ext uri="{FF2B5EF4-FFF2-40B4-BE49-F238E27FC236}">
                <a16:creationId xmlns:a16="http://schemas.microsoft.com/office/drawing/2014/main" id="{328F8DC4-8B1A-9A19-1B7B-446DB624DC03}"/>
              </a:ext>
            </a:extLst>
          </p:cNvPr>
          <p:cNvSpPr/>
          <p:nvPr/>
        </p:nvSpPr>
        <p:spPr>
          <a:xfrm>
            <a:off x="556891" y="2917860"/>
            <a:ext cx="3043825" cy="349174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ctr" defTabSz="466725">
              <a:lnSpc>
                <a:spcPct val="100000"/>
              </a:lnSpc>
              <a:spcBef>
                <a:spcPct val="0"/>
              </a:spcBef>
              <a:spcAft>
                <a:spcPct val="35000"/>
              </a:spcAft>
              <a:buNone/>
            </a:pPr>
            <a:br>
              <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MŁODZI PODGRODZIA</a:t>
            </a:r>
          </a:p>
          <a:p>
            <a:pPr marL="285750" lvl="0" indent="-285750" algn="ctr" defTabSz="466725">
              <a:lnSpc>
                <a:spcPct val="100000"/>
              </a:lnSpc>
              <a:spcBef>
                <a:spcPct val="0"/>
              </a:spcBef>
              <a:spcAft>
                <a:spcPct val="35000"/>
              </a:spcAft>
              <a:buFont typeface="Arial" panose="020B0604020202020204" pitchFamily="34" charset="0"/>
              <a:buChar char="•"/>
            </a:pPr>
            <a:r>
              <a:rPr lang="pl-PL" sz="1800" b="1" dirty="0">
                <a:solidFill>
                  <a:schemeClr val="tx1"/>
                </a:solidFill>
                <a:latin typeface="Times New Roman" panose="02020603050405020304" pitchFamily="18" charset="0"/>
                <a:cs typeface="Times New Roman" panose="02020603050405020304" pitchFamily="18" charset="0"/>
              </a:rPr>
              <a:t>kluby młodzieżowe</a:t>
            </a:r>
            <a:br>
              <a:rPr lang="pl-PL" sz="1800" b="1" dirty="0">
                <a:solidFill>
                  <a:schemeClr val="tx1"/>
                </a:solidFill>
                <a:latin typeface="Times New Roman" panose="02020603050405020304" pitchFamily="18" charset="0"/>
                <a:cs typeface="Times New Roman" panose="02020603050405020304" pitchFamily="18" charset="0"/>
              </a:rPr>
            </a:br>
            <a:endParaRPr lang="pl-PL" sz="1800" b="1" dirty="0">
              <a:solidFill>
                <a:schemeClr val="tx1"/>
              </a:solidFill>
              <a:latin typeface="Times New Roman" panose="02020603050405020304" pitchFamily="18" charset="0"/>
              <a:cs typeface="Times New Roman" panose="02020603050405020304" pitchFamily="18" charset="0"/>
            </a:endParaRPr>
          </a:p>
          <a:p>
            <a:pPr marL="171450" indent="-171450" algn="ctr" defTabSz="466725">
              <a:spcBef>
                <a:spcPct val="0"/>
              </a:spcBef>
              <a:spcAft>
                <a:spcPct val="35000"/>
              </a:spcAft>
              <a:buFont typeface="Arial" panose="020B0604020202020204" pitchFamily="34" charset="0"/>
              <a:buChar char="•"/>
            </a:pPr>
            <a:r>
              <a:rPr lang="pl-PL" sz="1800" b="1" dirty="0">
                <a:solidFill>
                  <a:schemeClr val="tx1"/>
                </a:solidFill>
                <a:latin typeface="Times New Roman" panose="02020603050405020304" pitchFamily="18" charset="0"/>
                <a:cs typeface="Times New Roman" panose="02020603050405020304" pitchFamily="18" charset="0"/>
              </a:rPr>
              <a:t>wsparcie na realizację projektów edukacyjnych</a:t>
            </a:r>
            <a:br>
              <a:rPr lang="pl-PL" sz="1800" b="1" dirty="0">
                <a:solidFill>
                  <a:schemeClr val="tx1"/>
                </a:solidFill>
                <a:latin typeface="Times New Roman" panose="02020603050405020304" pitchFamily="18" charset="0"/>
                <a:cs typeface="Times New Roman" panose="02020603050405020304" pitchFamily="18" charset="0"/>
              </a:rPr>
            </a:br>
            <a:endParaRPr lang="pl-PL" sz="1800" dirty="0">
              <a:solidFill>
                <a:schemeClr val="tx1"/>
              </a:solidFill>
              <a:latin typeface="Times New Roman" panose="02020603050405020304" pitchFamily="18" charset="0"/>
              <a:cs typeface="Times New Roman" panose="02020603050405020304" pitchFamily="18" charset="0"/>
            </a:endParaRPr>
          </a:p>
          <a:p>
            <a:pPr marL="171450" indent="-171450" algn="ctr" defTabSz="466725">
              <a:spcBef>
                <a:spcPct val="0"/>
              </a:spcBef>
              <a:spcAft>
                <a:spcPct val="35000"/>
              </a:spcAft>
              <a:buFont typeface="Arial" panose="020B0604020202020204" pitchFamily="34" charset="0"/>
              <a:buChar char="•"/>
            </a:pPr>
            <a:r>
              <a:rPr lang="pl-PL" sz="1800" b="1" dirty="0">
                <a:solidFill>
                  <a:schemeClr val="tx1"/>
                </a:solidFill>
                <a:latin typeface="Times New Roman" panose="02020603050405020304" pitchFamily="18" charset="0"/>
                <a:cs typeface="Times New Roman" panose="02020603050405020304" pitchFamily="18" charset="0"/>
              </a:rPr>
              <a:t>warsztaty w obszarze ginących zawodów</a:t>
            </a:r>
            <a:endParaRPr lang="pl-PL" sz="1800" b="1" i="0" kern="1200" dirty="0">
              <a:solidFill>
                <a:schemeClr val="tx1"/>
              </a:solidFill>
              <a:latin typeface="Times New Roman" panose="02020603050405020304" pitchFamily="18" charset="0"/>
              <a:cs typeface="Times New Roman" panose="02020603050405020304" pitchFamily="18" charset="0"/>
            </a:endParaRPr>
          </a:p>
          <a:p>
            <a:pPr algn="ctr"/>
            <a:endParaRPr lang="pl-PL" dirty="0"/>
          </a:p>
        </p:txBody>
      </p:sp>
      <p:sp>
        <p:nvSpPr>
          <p:cNvPr id="18" name="Prostokąt: zaokrąglone rogi 17">
            <a:extLst>
              <a:ext uri="{FF2B5EF4-FFF2-40B4-BE49-F238E27FC236}">
                <a16:creationId xmlns:a16="http://schemas.microsoft.com/office/drawing/2014/main" id="{CBF8AA2B-680E-21ED-0386-FB67C30693BE}"/>
              </a:ext>
            </a:extLst>
          </p:cNvPr>
          <p:cNvSpPr/>
          <p:nvPr/>
        </p:nvSpPr>
        <p:spPr>
          <a:xfrm>
            <a:off x="4828854" y="4253501"/>
            <a:ext cx="2753474" cy="1674687"/>
          </a:xfrm>
          <a:prstGeom prst="round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ctr" defTabSz="622300">
              <a:lnSpc>
                <a:spcPct val="90000"/>
              </a:lnSpc>
              <a:spcBef>
                <a:spcPct val="0"/>
              </a:spcBef>
              <a:spcAft>
                <a:spcPct val="35000"/>
              </a:spcAft>
              <a:buNone/>
            </a:pPr>
            <a:endParaRPr lang="pl-PL" sz="18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622300">
              <a:lnSpc>
                <a:spcPct val="90000"/>
              </a:lnSpc>
              <a:spcBef>
                <a:spcPct val="0"/>
              </a:spcBef>
              <a:spcAft>
                <a:spcPct val="35000"/>
              </a:spcAft>
              <a:buNone/>
            </a:pPr>
            <a:endParaRPr lang="pl-PL"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622300">
              <a:lnSpc>
                <a:spcPct val="90000"/>
              </a:lnSpc>
              <a:spcBef>
                <a:spcPct val="0"/>
              </a:spcBef>
              <a:spcAft>
                <a:spcPct val="35000"/>
              </a:spcAft>
              <a:buNone/>
            </a:pPr>
            <a:endParaRPr lang="pl-PL" sz="18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622300">
              <a:lnSpc>
                <a:spcPct val="90000"/>
              </a:lnSpc>
              <a:spcBef>
                <a:spcPct val="0"/>
              </a:spcBef>
              <a:spcAft>
                <a:spcPct val="35000"/>
              </a:spcAft>
              <a:buNone/>
            </a:pPr>
            <a:endParaRPr lang="pl-PL"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622300">
              <a:lnSpc>
                <a:spcPct val="90000"/>
              </a:lnSpc>
              <a:spcBef>
                <a:spcPct val="0"/>
              </a:spcBef>
              <a:spcAft>
                <a:spcPct val="35000"/>
              </a:spcAft>
              <a:buNone/>
            </a:pPr>
            <a:r>
              <a:rPr lang="pl-PL" sz="18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SENIORZY PODGRODZIA</a:t>
            </a:r>
            <a:br>
              <a:rPr lang="pl-PL" sz="18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pl-PL" sz="18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lvl="0" indent="-285750" algn="ctr" defTabSz="622300">
              <a:lnSpc>
                <a:spcPct val="90000"/>
              </a:lnSpc>
              <a:spcBef>
                <a:spcPct val="0"/>
              </a:spcBef>
              <a:spcAft>
                <a:spcPct val="35000"/>
              </a:spcAft>
              <a:buFont typeface="Arial" panose="020B0604020202020204" pitchFamily="34" charset="0"/>
              <a:buChar char="•"/>
            </a:pPr>
            <a:r>
              <a:rPr lang="pl-PL" sz="1800" b="1" dirty="0">
                <a:solidFill>
                  <a:schemeClr val="tx1"/>
                </a:solidFill>
                <a:latin typeface="Times New Roman" panose="02020603050405020304" pitchFamily="18" charset="0"/>
                <a:cs typeface="Times New Roman" panose="02020603050405020304" pitchFamily="18" charset="0"/>
              </a:rPr>
              <a:t>k</a:t>
            </a:r>
            <a:r>
              <a:rPr lang="pl-PL" sz="1800" b="1" i="0" dirty="0">
                <a:solidFill>
                  <a:schemeClr val="tx1"/>
                </a:solidFill>
                <a:latin typeface="Times New Roman" panose="02020603050405020304" pitchFamily="18" charset="0"/>
                <a:cs typeface="Times New Roman" panose="02020603050405020304" pitchFamily="18" charset="0"/>
              </a:rPr>
              <a:t>luby seniora</a:t>
            </a:r>
          </a:p>
          <a:p>
            <a:pPr lvl="0" algn="ctr" defTabSz="622300">
              <a:lnSpc>
                <a:spcPct val="90000"/>
              </a:lnSpc>
              <a:spcBef>
                <a:spcPct val="0"/>
              </a:spcBef>
              <a:spcAft>
                <a:spcPct val="35000"/>
              </a:spcAft>
            </a:pPr>
            <a:endParaRPr lang="pl-PL" sz="1800" b="1" kern="1200" dirty="0">
              <a:solidFill>
                <a:schemeClr val="tx1"/>
              </a:solidFill>
              <a:latin typeface="Times New Roman" panose="02020603050405020304" pitchFamily="18" charset="0"/>
              <a:cs typeface="Times New Roman" panose="02020603050405020304" pitchFamily="18" charset="0"/>
            </a:endParaRPr>
          </a:p>
          <a:p>
            <a:pPr lvl="0" algn="ctr" defTabSz="622300">
              <a:lnSpc>
                <a:spcPct val="90000"/>
              </a:lnSpc>
              <a:spcBef>
                <a:spcPct val="0"/>
              </a:spcBef>
              <a:spcAft>
                <a:spcPct val="35000"/>
              </a:spcAft>
            </a:pPr>
            <a:endParaRPr lang="pl-PL" sz="1800" b="1" kern="1200" dirty="0">
              <a:solidFill>
                <a:schemeClr val="tx1"/>
              </a:solidFill>
              <a:latin typeface="Times New Roman" panose="02020603050405020304" pitchFamily="18" charset="0"/>
              <a:cs typeface="Times New Roman" panose="02020603050405020304" pitchFamily="18" charset="0"/>
            </a:endParaRPr>
          </a:p>
          <a:p>
            <a:pPr lvl="0" algn="ctr" defTabSz="622300">
              <a:lnSpc>
                <a:spcPct val="90000"/>
              </a:lnSpc>
              <a:spcBef>
                <a:spcPct val="0"/>
              </a:spcBef>
              <a:spcAft>
                <a:spcPct val="35000"/>
              </a:spcAft>
            </a:pPr>
            <a:endParaRPr lang="pl-PL" sz="1800" b="1" kern="1200" dirty="0">
              <a:solidFill>
                <a:schemeClr val="tx1"/>
              </a:solidFill>
              <a:latin typeface="Times New Roman" panose="02020603050405020304" pitchFamily="18" charset="0"/>
              <a:cs typeface="Times New Roman" panose="02020603050405020304" pitchFamily="18" charset="0"/>
            </a:endParaRPr>
          </a:p>
          <a:p>
            <a:pPr algn="ctr"/>
            <a:endParaRPr lang="pl-PL" dirty="0"/>
          </a:p>
        </p:txBody>
      </p:sp>
      <p:sp>
        <p:nvSpPr>
          <p:cNvPr id="23" name="Prostokąt: zaokrąglone rogi 22">
            <a:extLst>
              <a:ext uri="{FF2B5EF4-FFF2-40B4-BE49-F238E27FC236}">
                <a16:creationId xmlns:a16="http://schemas.microsoft.com/office/drawing/2014/main" id="{89F548CF-FD14-7E98-DA0D-EB05709DD189}"/>
              </a:ext>
            </a:extLst>
          </p:cNvPr>
          <p:cNvSpPr/>
          <p:nvPr/>
        </p:nvSpPr>
        <p:spPr>
          <a:xfrm>
            <a:off x="8970199" y="3329273"/>
            <a:ext cx="2753474" cy="3237782"/>
          </a:xfrm>
          <a:prstGeom prst="round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ctr" defTabSz="466725">
              <a:lnSpc>
                <a:spcPct val="100000"/>
              </a:lnSpc>
              <a:spcBef>
                <a:spcPct val="0"/>
              </a:spcBef>
              <a:spcAft>
                <a:spcPct val="35000"/>
              </a:spcAft>
              <a:buNone/>
            </a:pPr>
            <a:endPar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466725">
              <a:lnSpc>
                <a:spcPct val="100000"/>
              </a:lnSpc>
              <a:spcBef>
                <a:spcPct val="0"/>
              </a:spcBef>
              <a:spcAft>
                <a:spcPct val="35000"/>
              </a:spcAft>
              <a:buNone/>
            </a:pPr>
            <a:endParaRPr lang="pl-PL"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466725">
              <a:lnSpc>
                <a:spcPct val="100000"/>
              </a:lnSpc>
              <a:spcBef>
                <a:spcPct val="0"/>
              </a:spcBef>
              <a:spcAft>
                <a:spcPct val="35000"/>
              </a:spcAft>
              <a:buNone/>
            </a:pPr>
            <a:endPar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defTabSz="466725">
              <a:lnSpc>
                <a:spcPct val="100000"/>
              </a:lnSpc>
              <a:spcBef>
                <a:spcPct val="0"/>
              </a:spcBef>
              <a:spcAft>
                <a:spcPct val="35000"/>
              </a:spcAft>
              <a:buNone/>
            </a:pPr>
            <a:r>
              <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RÓWNAĆ SZANSE</a:t>
            </a:r>
            <a:br>
              <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pl-PL" sz="1800" b="1" i="0"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lvl="0" indent="-285750" algn="ctr" defTabSz="466725">
              <a:lnSpc>
                <a:spcPct val="100000"/>
              </a:lnSpc>
              <a:spcBef>
                <a:spcPct val="0"/>
              </a:spcBef>
              <a:spcAft>
                <a:spcPct val="35000"/>
              </a:spcAft>
              <a:buFont typeface="Arial" panose="020B0604020202020204" pitchFamily="34" charset="0"/>
              <a:buChar char="•"/>
            </a:pPr>
            <a:r>
              <a:rPr lang="pl-PL" sz="1800" b="1" dirty="0">
                <a:solidFill>
                  <a:schemeClr val="tx1"/>
                </a:solidFill>
                <a:latin typeface="Times New Roman" panose="02020603050405020304" pitchFamily="18" charset="0"/>
                <a:cs typeface="Times New Roman" panose="02020603050405020304" pitchFamily="18" charset="0"/>
              </a:rPr>
              <a:t>kluby rodzica</a:t>
            </a:r>
            <a:br>
              <a:rPr lang="pl-PL" sz="1800" b="1" dirty="0">
                <a:solidFill>
                  <a:schemeClr val="tx1"/>
                </a:solidFill>
                <a:latin typeface="Times New Roman" panose="02020603050405020304" pitchFamily="18" charset="0"/>
                <a:cs typeface="Times New Roman" panose="02020603050405020304" pitchFamily="18" charset="0"/>
              </a:rPr>
            </a:br>
            <a:endParaRPr lang="pl-PL" sz="1800" b="1" dirty="0">
              <a:solidFill>
                <a:schemeClr val="tx1"/>
              </a:solidFill>
              <a:latin typeface="Times New Roman" panose="02020603050405020304" pitchFamily="18" charset="0"/>
              <a:cs typeface="Times New Roman" panose="02020603050405020304" pitchFamily="18" charset="0"/>
            </a:endParaRPr>
          </a:p>
          <a:p>
            <a:pPr marL="285750" lvl="0" indent="-285750" algn="ctr" defTabSz="466725">
              <a:lnSpc>
                <a:spcPct val="100000"/>
              </a:lnSpc>
              <a:spcBef>
                <a:spcPct val="0"/>
              </a:spcBef>
              <a:spcAft>
                <a:spcPct val="35000"/>
              </a:spcAft>
              <a:buFont typeface="Arial" panose="020B0604020202020204" pitchFamily="34" charset="0"/>
              <a:buChar char="•"/>
            </a:pPr>
            <a:r>
              <a:rPr lang="pl-PL" b="1" dirty="0">
                <a:solidFill>
                  <a:schemeClr val="tx1"/>
                </a:solidFill>
                <a:latin typeface="Times New Roman" panose="02020603050405020304" pitchFamily="18" charset="0"/>
                <a:cs typeface="Times New Roman" panose="02020603050405020304" pitchFamily="18" charset="0"/>
              </a:rPr>
              <a:t>podnoszenie wiedzy nt. stereotypów płci</a:t>
            </a:r>
            <a:br>
              <a:rPr lang="pl-PL" b="1" dirty="0">
                <a:solidFill>
                  <a:schemeClr val="tx1"/>
                </a:solidFill>
                <a:latin typeface="Times New Roman" panose="02020603050405020304" pitchFamily="18" charset="0"/>
                <a:cs typeface="Times New Roman" panose="02020603050405020304" pitchFamily="18" charset="0"/>
              </a:rPr>
            </a:br>
            <a:endParaRPr lang="pl-PL" b="1" dirty="0">
              <a:solidFill>
                <a:schemeClr val="tx1"/>
              </a:solidFill>
              <a:latin typeface="Times New Roman" panose="02020603050405020304" pitchFamily="18" charset="0"/>
              <a:cs typeface="Times New Roman" panose="02020603050405020304" pitchFamily="18" charset="0"/>
            </a:endParaRPr>
          </a:p>
          <a:p>
            <a:pPr marL="285750" lvl="0" indent="-285750" algn="ctr" defTabSz="466725">
              <a:lnSpc>
                <a:spcPct val="100000"/>
              </a:lnSpc>
              <a:spcBef>
                <a:spcPct val="0"/>
              </a:spcBef>
              <a:spcAft>
                <a:spcPct val="35000"/>
              </a:spcAft>
              <a:buFont typeface="Arial" panose="020B0604020202020204" pitchFamily="34" charset="0"/>
              <a:buChar char="•"/>
            </a:pPr>
            <a:r>
              <a:rPr lang="pl-PL" b="1" dirty="0">
                <a:solidFill>
                  <a:schemeClr val="tx1"/>
                </a:solidFill>
                <a:latin typeface="Times New Roman" panose="02020603050405020304" pitchFamily="18" charset="0"/>
                <a:cs typeface="Times New Roman" panose="02020603050405020304" pitchFamily="18" charset="0"/>
              </a:rPr>
              <a:t>wzmocnienie pozycji kobiet na rynku pracy</a:t>
            </a:r>
            <a:br>
              <a:rPr lang="pl-PL" sz="1800" b="1" dirty="0">
                <a:solidFill>
                  <a:schemeClr val="tx1"/>
                </a:solidFill>
                <a:latin typeface="Times New Roman" panose="02020603050405020304" pitchFamily="18" charset="0"/>
                <a:cs typeface="Times New Roman" panose="02020603050405020304" pitchFamily="18" charset="0"/>
              </a:rPr>
            </a:br>
            <a:endParaRPr lang="pl-PL" sz="1800" b="1" dirty="0">
              <a:solidFill>
                <a:schemeClr val="tx1"/>
              </a:solidFill>
              <a:latin typeface="Times New Roman" panose="02020603050405020304" pitchFamily="18" charset="0"/>
              <a:cs typeface="Times New Roman" panose="02020603050405020304" pitchFamily="18" charset="0"/>
            </a:endParaRPr>
          </a:p>
          <a:p>
            <a:pPr algn="ctr" defTabSz="466725">
              <a:spcBef>
                <a:spcPct val="0"/>
              </a:spcBef>
              <a:spcAft>
                <a:spcPct val="35000"/>
              </a:spcAft>
            </a:pPr>
            <a:endParaRPr lang="pl-PL" sz="1800" b="1" i="0" kern="1200" dirty="0">
              <a:solidFill>
                <a:schemeClr val="tx1"/>
              </a:solidFill>
              <a:latin typeface="Times New Roman" panose="02020603050405020304" pitchFamily="18" charset="0"/>
              <a:cs typeface="Times New Roman" panose="02020603050405020304" pitchFamily="18" charset="0"/>
            </a:endParaRPr>
          </a:p>
          <a:p>
            <a:pPr algn="ctr"/>
            <a:endParaRPr lang="pl-PL" dirty="0"/>
          </a:p>
        </p:txBody>
      </p:sp>
    </p:spTree>
    <p:extLst>
      <p:ext uri="{BB962C8B-B14F-4D97-AF65-F5344CB8AC3E}">
        <p14:creationId xmlns:p14="http://schemas.microsoft.com/office/powerpoint/2010/main" val="40518695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a:extLst>
              <a:ext uri="{FF2B5EF4-FFF2-40B4-BE49-F238E27FC236}">
                <a16:creationId xmlns:a16="http://schemas.microsoft.com/office/drawing/2014/main" id="{7083A123-9835-DD58-007F-B3969A7162D1}"/>
              </a:ext>
            </a:extLst>
          </p:cNvPr>
          <p:cNvSpPr>
            <a:spLocks noGrp="1"/>
          </p:cNvSpPr>
          <p:nvPr>
            <p:ph type="title"/>
          </p:nvPr>
        </p:nvSpPr>
        <p:spPr>
          <a:xfrm>
            <a:off x="977325" y="400463"/>
            <a:ext cx="10515600" cy="635795"/>
          </a:xfrm>
          <a:noFill/>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MŁODZI PODGRODZIA – zakres wsparcia</a:t>
            </a:r>
            <a:endParaRPr lang="pl-PL" sz="36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AC692EE-B352-EC2E-236A-EB84D8FA91BA}"/>
              </a:ext>
            </a:extLst>
          </p:cNvPr>
          <p:cNvSpPr>
            <a:spLocks noGrp="1"/>
          </p:cNvSpPr>
          <p:nvPr>
            <p:ph idx="1"/>
          </p:nvPr>
        </p:nvSpPr>
        <p:spPr>
          <a:xfrm>
            <a:off x="397267" y="1178103"/>
            <a:ext cx="11452987" cy="5194988"/>
          </a:xfrm>
        </p:spPr>
        <p:txBody>
          <a:bodyPr>
            <a:normAutofit/>
          </a:bodyPr>
          <a:lstStyle/>
          <a:p>
            <a:pPr marL="342900" marR="0" lvl="0" indent="-342900" algn="just" defTabSz="457200" rtl="0" eaLnBrk="1" fontAlgn="auto" latinLnBrk="0" hangingPunct="1">
              <a:lnSpc>
                <a:spcPct val="100000"/>
              </a:lnSpc>
              <a:spcBef>
                <a:spcPts val="1000"/>
              </a:spcBef>
              <a:spcAft>
                <a:spcPts val="0"/>
              </a:spcAft>
              <a:buClrTx/>
              <a:buSzPct val="80000"/>
              <a:buFont typeface="Arial" panose="020B0604020202020204" pitchFamily="34" charset="0"/>
              <a:buChar char="•"/>
              <a:tabLst/>
              <a:defRPr/>
            </a:pPr>
            <a:endParaRPr kumimoji="0" lang="pl-PL"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Wsparcie na rzecz tworzenia i funkcjonowania edukacyjnych klubów młodzieżowych,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ramach których możliwa jest realizacja różnorodnego obszaru tematycznego, uwzględniającego zainteresowania, zdolności potrzeby, predyspozycje dzieci i młodzieży w tym zajęcia filmowe, muzyczne, artystyczne, sportowe, z robotyki, programowania, nt. lokalnej tożsamości i kultury, wsparcie edukacji społecznej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 obywatelskiej dzieci i młodzieży m.in. poprzez realizację spotkań, warsztatów i wizyt studyjnych.</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Wsparcie na realizację projektów edukacyjnych,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umożliwiających rozwijanie uzdolnień dzieci oraz młodzieży i ukierunkowanych na osiągnięcie konkretnego celu edukacyjnego (np. przygotowanie i udział w krajowym lub międzynarodowym konkursie naukowym przy czym za konkurs naukowy nie będą uznawane konkursy wiedzy np. konkurs wiedzy z języka angielskiego czy konkurs wiedzy o wielkich Polakach).</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Warsztaty w obszarze ginących zawodów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w ramach organizacji wioski ginących zawodów) przyczyniające się do wzrostu wiedzy nt. tradycji regionu i nabywania umiejętności przydatnych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wyborze ścieżek kształcenia i w przyszłym życiu zawodowym.</a:t>
            </a:r>
          </a:p>
        </p:txBody>
      </p:sp>
      <p:pic>
        <p:nvPicPr>
          <p:cNvPr id="5" name="Obraz 4">
            <a:extLst>
              <a:ext uri="{FF2B5EF4-FFF2-40B4-BE49-F238E27FC236}">
                <a16:creationId xmlns:a16="http://schemas.microsoft.com/office/drawing/2014/main" id="{B715F7D9-EEC2-A149-E2A1-9791CF5CA04E}"/>
              </a:ext>
            </a:extLst>
          </p:cNvPr>
          <p:cNvPicPr>
            <a:picLocks noChangeAspect="1"/>
          </p:cNvPicPr>
          <p:nvPr/>
        </p:nvPicPr>
        <p:blipFill>
          <a:blip r:embed="rId2"/>
          <a:stretch>
            <a:fillRect/>
          </a:stretch>
        </p:blipFill>
        <p:spPr>
          <a:xfrm>
            <a:off x="164410" y="14980"/>
            <a:ext cx="1625829" cy="1630434"/>
          </a:xfrm>
          <a:prstGeom prst="rect">
            <a:avLst/>
          </a:prstGeom>
        </p:spPr>
      </p:pic>
    </p:spTree>
    <p:extLst>
      <p:ext uri="{BB962C8B-B14F-4D97-AF65-F5344CB8AC3E}">
        <p14:creationId xmlns:p14="http://schemas.microsoft.com/office/powerpoint/2010/main" val="2707518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97B99-DF7E-51E8-4CF3-A87C2CE0E0E3}"/>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A13BBEC9-057B-4CA6-AEAA-70E58842B770}"/>
              </a:ext>
            </a:extLst>
          </p:cNvPr>
          <p:cNvSpPr>
            <a:spLocks noGrp="1"/>
          </p:cNvSpPr>
          <p:nvPr>
            <p:ph type="title"/>
          </p:nvPr>
        </p:nvSpPr>
        <p:spPr>
          <a:xfrm>
            <a:off x="1051216" y="144736"/>
            <a:ext cx="10515600" cy="635795"/>
          </a:xfrm>
          <a:noFill/>
        </p:spPr>
        <p:txBody>
          <a:bodyPr>
            <a:norm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Cel, zadania i oferta klubu młodzieżowego</a:t>
            </a:r>
          </a:p>
        </p:txBody>
      </p:sp>
      <p:sp>
        <p:nvSpPr>
          <p:cNvPr id="3" name="Symbol zastępczy zawartości 2">
            <a:extLst>
              <a:ext uri="{FF2B5EF4-FFF2-40B4-BE49-F238E27FC236}">
                <a16:creationId xmlns:a16="http://schemas.microsoft.com/office/drawing/2014/main" id="{BB6A49C6-20F9-60B4-E185-F98C5366427C}"/>
              </a:ext>
            </a:extLst>
          </p:cNvPr>
          <p:cNvSpPr>
            <a:spLocks noGrp="1"/>
          </p:cNvSpPr>
          <p:nvPr>
            <p:ph idx="1"/>
          </p:nvPr>
        </p:nvSpPr>
        <p:spPr>
          <a:xfrm>
            <a:off x="227153" y="780531"/>
            <a:ext cx="11737694" cy="5932733"/>
          </a:xfrm>
        </p:spPr>
        <p:txBody>
          <a:bodyPr>
            <a:noAutofit/>
          </a:bodyPr>
          <a:lstStyle/>
          <a:p>
            <a:pPr marL="268288" lvl="3" indent="0" algn="ctr">
              <a:spcBef>
                <a:spcPct val="20000"/>
              </a:spcBef>
              <a:spcAft>
                <a:spcPts val="600"/>
              </a:spcAft>
              <a:buClr>
                <a:srgbClr val="4590B8"/>
              </a:buClr>
              <a:buSzPct val="92000"/>
              <a:buNone/>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Celem klubu jest podniesienie kompetencji i umiejętności dzieci i młodzieży oraz zwiększenie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ich szans edukacyjnych poprzez rozwijanie uzdolnień i zainteresowań.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Wsparcie na rzecz tworzenia i funkcjonowania edukacyjnych klubów młodzieżowych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jest skierowane głównie do uczniów i uczennic zagrożonych wypadnięciem z systemu szkolnego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(rozwijanie umiejętności społecznych i obywatelskich).</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 dzieci i młodzież uczące się należy rozumieć osoby posiadające status ucznia (są uczniami szkoły podstawowej i ponadpodstawowej w trakcie roku szkolnego, między 6 a 24 rokiem życia).</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ma być miejscem przyjaznym dzieciom i młodzieży,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dającym poczucie bezpieczeństwa i lokalnej wspólnoty, z empatyczną i kompetentną kadrą. Klub ma tworzyć edukacyjną przestrzeń, w której jest miejsce na wymianę doświadczeń, kontakty społeczne, a relacje opierają się na wzajemnym szacunku i tolerancji.</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powinien oferować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elastyczną i zróżnicowaną ofertę zajęć</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dopasowaną do zainteresowań, zdolności, predyspozycji, potrzeb i preferencji uczestników.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Zaangażowanie dzieci i młodzieży we wspólne formułowanie oferty jest obligatoryjne.</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związku z powyższym, na etapie przygotowania koncepcji funkcjonowania klubu,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należy pozyskać informację bezpośrednio od potencjalnych uczestników dotyczących ich zainteresowań i pomysłów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 zajęcia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w trakcie spotkań grup i społeczności szkolnej, lokalnej, w rozmowach indywidualnych,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formie ankiet, skrzynek na dobre pomysły itp.)</a:t>
            </a:r>
          </a:p>
        </p:txBody>
      </p:sp>
    </p:spTree>
    <p:extLst>
      <p:ext uri="{BB962C8B-B14F-4D97-AF65-F5344CB8AC3E}">
        <p14:creationId xmlns:p14="http://schemas.microsoft.com/office/powerpoint/2010/main" val="1921306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F561F-5BD5-98E3-E8D5-BAC229EC05FA}"/>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8E05BEBC-DE41-F007-6C0B-573FDACE4930}"/>
              </a:ext>
            </a:extLst>
          </p:cNvPr>
          <p:cNvSpPr>
            <a:spLocks noGrp="1"/>
          </p:cNvSpPr>
          <p:nvPr>
            <p:ph type="title"/>
          </p:nvPr>
        </p:nvSpPr>
        <p:spPr>
          <a:xfrm>
            <a:off x="1051216" y="144736"/>
            <a:ext cx="10515600" cy="483337"/>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ZAŁOŻENIA PROWADZENIA KLUBU</a:t>
            </a:r>
          </a:p>
        </p:txBody>
      </p:sp>
      <p:sp>
        <p:nvSpPr>
          <p:cNvPr id="3" name="Symbol zastępczy zawartości 2">
            <a:extLst>
              <a:ext uri="{FF2B5EF4-FFF2-40B4-BE49-F238E27FC236}">
                <a16:creationId xmlns:a16="http://schemas.microsoft.com/office/drawing/2014/main" id="{EC659EB9-AB11-07BD-2A36-308A024438AD}"/>
              </a:ext>
            </a:extLst>
          </p:cNvPr>
          <p:cNvSpPr>
            <a:spLocks noGrp="1"/>
          </p:cNvSpPr>
          <p:nvPr>
            <p:ph idx="1"/>
          </p:nvPr>
        </p:nvSpPr>
        <p:spPr>
          <a:xfrm>
            <a:off x="227153" y="780531"/>
            <a:ext cx="11737694" cy="5932733"/>
          </a:xfrm>
        </p:spPr>
        <p:txBody>
          <a:bodyPr>
            <a:noAutofit/>
          </a:bodyPr>
          <a:lstStyle/>
          <a:p>
            <a:r>
              <a:rPr lang="pl-PL" sz="1900" b="1" dirty="0">
                <a:solidFill>
                  <a:schemeClr val="tx1"/>
                </a:solidFill>
                <a:latin typeface="Times New Roman" panose="02020603050405020304" pitchFamily="18" charset="0"/>
                <a:cs typeface="Times New Roman" panose="02020603050405020304" pitchFamily="18" charset="0"/>
              </a:rPr>
              <a:t>Rekomenduje się różnorodne, aktywne formy prowadzenia zajęć, </a:t>
            </a:r>
            <a:r>
              <a:rPr lang="pl-PL" sz="1900" dirty="0">
                <a:solidFill>
                  <a:schemeClr val="tx1"/>
                </a:solidFill>
                <a:latin typeface="Times New Roman" panose="02020603050405020304" pitchFamily="18" charset="0"/>
                <a:cs typeface="Times New Roman" panose="02020603050405020304" pitchFamily="18" charset="0"/>
              </a:rPr>
              <a:t>nastawione na pracę metodą projektu, uczące współpracy, z uwzględnieniem indywidualnych potrzeb uczestników. Możliwa jest również realizacja form towarzyszących, jak np. wyjazdy na obozy czy spotkania integracyjne (np. wspólne świętowanie, występy).</a:t>
            </a:r>
          </a:p>
          <a:p>
            <a:r>
              <a:rPr lang="pl-PL" sz="1900" dirty="0">
                <a:solidFill>
                  <a:schemeClr val="tx1"/>
                </a:solidFill>
                <a:latin typeface="Times New Roman" panose="02020603050405020304" pitchFamily="18" charset="0"/>
                <a:cs typeface="Times New Roman" panose="02020603050405020304" pitchFamily="18" charset="0"/>
              </a:rPr>
              <a:t>Klub może oferować jako wsparcie towarzyszące również możliwość realizacji </a:t>
            </a:r>
            <a:r>
              <a:rPr lang="pl-PL" sz="1900" b="1" dirty="0">
                <a:solidFill>
                  <a:schemeClr val="tx1"/>
                </a:solidFill>
                <a:latin typeface="Times New Roman" panose="02020603050405020304" pitchFamily="18" charset="0"/>
                <a:cs typeface="Times New Roman" panose="02020603050405020304" pitchFamily="18" charset="0"/>
              </a:rPr>
              <a:t>zajęć o charakterze specjalistycznym </a:t>
            </a:r>
            <a:r>
              <a:rPr lang="pl-PL" sz="1900" dirty="0">
                <a:solidFill>
                  <a:schemeClr val="tx1"/>
                </a:solidFill>
                <a:latin typeface="Times New Roman" panose="02020603050405020304" pitchFamily="18" charset="0"/>
                <a:cs typeface="Times New Roman" panose="02020603050405020304" pitchFamily="18" charset="0"/>
              </a:rPr>
              <a:t>i doraźną pomoc w rozwiązywaniu trudności i problemów dzieci i młodzieży (szkolnych, rodzinnych, psychologicznych).</a:t>
            </a:r>
          </a:p>
          <a:p>
            <a:r>
              <a:rPr lang="pl-PL" sz="1900" b="1" dirty="0">
                <a:solidFill>
                  <a:schemeClr val="tx1"/>
                </a:solidFill>
                <a:latin typeface="Times New Roman" panose="02020603050405020304" pitchFamily="18" charset="0"/>
                <a:cs typeface="Times New Roman" panose="02020603050405020304" pitchFamily="18" charset="0"/>
              </a:rPr>
              <a:t>Oferta zajęć specjalistycznych </a:t>
            </a:r>
            <a:r>
              <a:rPr lang="pl-PL" sz="1900" dirty="0">
                <a:solidFill>
                  <a:schemeClr val="tx1"/>
                </a:solidFill>
                <a:latin typeface="Times New Roman" panose="02020603050405020304" pitchFamily="18" charset="0"/>
                <a:cs typeface="Times New Roman" panose="02020603050405020304" pitchFamily="18" charset="0"/>
              </a:rPr>
              <a:t>powinna być uzasadniona i wynikać ze zgłoszonych lub zdiagnozowanych potrzeb. Może ona obejmować </a:t>
            </a:r>
            <a:r>
              <a:rPr lang="pl-PL" sz="1900" b="1" dirty="0">
                <a:solidFill>
                  <a:schemeClr val="tx1"/>
                </a:solidFill>
                <a:latin typeface="Times New Roman" panose="02020603050405020304" pitchFamily="18" charset="0"/>
                <a:cs typeface="Times New Roman" panose="02020603050405020304" pitchFamily="18" charset="0"/>
              </a:rPr>
              <a:t>takie formy jak: spotkania z psychologiem, zajęcia logopedyczne, zajęcia korekcyjno-kompensacyjne i inne zajęcia o charakterze terapeutycznym.</a:t>
            </a:r>
          </a:p>
          <a:p>
            <a:r>
              <a:rPr lang="pl-PL" sz="1900" b="1" dirty="0">
                <a:solidFill>
                  <a:schemeClr val="tx1"/>
                </a:solidFill>
                <a:latin typeface="Times New Roman" panose="02020603050405020304" pitchFamily="18" charset="0"/>
                <a:cs typeface="Times New Roman" panose="02020603050405020304" pitchFamily="18" charset="0"/>
              </a:rPr>
              <a:t>Realizacja poniżej opisanych obszarów wsparcia musi mieć charakter dodatkowy </a:t>
            </a:r>
            <a:r>
              <a:rPr lang="pl-PL" sz="1900" dirty="0">
                <a:solidFill>
                  <a:schemeClr val="tx1"/>
                </a:solidFill>
                <a:latin typeface="Times New Roman" panose="02020603050405020304" pitchFamily="18" charset="0"/>
                <a:cs typeface="Times New Roman" panose="02020603050405020304" pitchFamily="18" charset="0"/>
              </a:rPr>
              <a:t>w stosunku do działań już realizowanych przez podmioty prowadzące klub/grantobiorcę (brak możliwości finansowania bieżącej działalności).</a:t>
            </a:r>
          </a:p>
          <a:p>
            <a:r>
              <a:rPr lang="pl-PL" sz="1900" b="1" dirty="0">
                <a:solidFill>
                  <a:schemeClr val="tx1"/>
                </a:solidFill>
                <a:latin typeface="Times New Roman" panose="02020603050405020304" pitchFamily="18" charset="0"/>
                <a:cs typeface="Times New Roman" panose="02020603050405020304" pitchFamily="18" charset="0"/>
              </a:rPr>
              <a:t>Wymagana jest kompleksowość wsparcia, co oznacza realizację zajęć z co najmniej 3 wskazanych niżej obszarów </a:t>
            </a:r>
            <a:r>
              <a:rPr lang="pl-PL" sz="1900" dirty="0">
                <a:solidFill>
                  <a:schemeClr val="tx1"/>
                </a:solidFill>
                <a:latin typeface="Times New Roman" panose="02020603050405020304" pitchFamily="18" charset="0"/>
                <a:cs typeface="Times New Roman" panose="02020603050405020304" pitchFamily="18" charset="0"/>
              </a:rPr>
              <a:t>i w ramach tych obszarów klub powinien zapewnić reprezentacyjną grupę uczestników i odpowiednią liczbę godzin pozwalająca na osiągnięcie oczekiwanych rezultatów. </a:t>
            </a:r>
            <a:r>
              <a:rPr lang="pl-PL" sz="1900" b="1" dirty="0">
                <a:solidFill>
                  <a:schemeClr val="tx1"/>
                </a:solidFill>
                <a:latin typeface="Times New Roman" panose="02020603050405020304" pitchFamily="18" charset="0"/>
                <a:cs typeface="Times New Roman" panose="02020603050405020304" pitchFamily="18" charset="0"/>
              </a:rPr>
              <a:t>Niedopuszczalne jest </a:t>
            </a:r>
            <a:r>
              <a:rPr lang="pl-PL" sz="1900" dirty="0">
                <a:solidFill>
                  <a:schemeClr val="tx1"/>
                </a:solidFill>
                <a:latin typeface="Times New Roman" panose="02020603050405020304" pitchFamily="18" charset="0"/>
                <a:cs typeface="Times New Roman" panose="02020603050405020304" pitchFamily="18" charset="0"/>
              </a:rPr>
              <a:t>wsparcie klubów, które w ofercie </a:t>
            </a:r>
            <a:r>
              <a:rPr lang="pl-PL" sz="1900" b="1" dirty="0">
                <a:solidFill>
                  <a:schemeClr val="tx1"/>
                </a:solidFill>
                <a:latin typeface="Times New Roman" panose="02020603050405020304" pitchFamily="18" charset="0"/>
                <a:cs typeface="Times New Roman" panose="02020603050405020304" pitchFamily="18" charset="0"/>
              </a:rPr>
              <a:t>mają tylko jeden zakres, </a:t>
            </a:r>
            <a:r>
              <a:rPr lang="pl-PL" sz="1900" dirty="0">
                <a:solidFill>
                  <a:schemeClr val="tx1"/>
                </a:solidFill>
                <a:latin typeface="Times New Roman" panose="02020603050405020304" pitchFamily="18" charset="0"/>
                <a:cs typeface="Times New Roman" panose="02020603050405020304" pitchFamily="18" charset="0"/>
              </a:rPr>
              <a:t>przy czym za zakres uważa się dziedzinę na poziomie ogólnym </a:t>
            </a:r>
            <a:r>
              <a:rPr lang="pl-PL" sz="1900" b="1" dirty="0">
                <a:solidFill>
                  <a:schemeClr val="tx1"/>
                </a:solidFill>
                <a:latin typeface="Times New Roman" panose="02020603050405020304" pitchFamily="18" charset="0"/>
                <a:cs typeface="Times New Roman" panose="02020603050405020304" pitchFamily="18" charset="0"/>
              </a:rPr>
              <a:t>(zajęcia z piłki nożnej, siatkówki, lekkoatletyki będą uznawane za jeden obszar sportowy; zajęcia z malarstwa, grafiki, rzeźby będą uznawane za jeden obszar artystyczny etc.)</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5763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EBE50-6077-9D0B-0577-70569C40CA6D}"/>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C251F7C4-6C61-6281-4B74-305E4D5057F8}"/>
              </a:ext>
            </a:extLst>
          </p:cNvPr>
          <p:cNvSpPr>
            <a:spLocks noGrp="1"/>
          </p:cNvSpPr>
          <p:nvPr>
            <p:ph type="title"/>
          </p:nvPr>
        </p:nvSpPr>
        <p:spPr>
          <a:xfrm>
            <a:off x="1051216" y="0"/>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Realizacja celu klubu odbywa się poprzez wspieranie dzieci </a:t>
            </a:r>
            <a:br>
              <a:rPr lang="pl-PL" sz="2800" b="1" dirty="0">
                <a:solidFill>
                  <a:schemeClr val="tx1"/>
                </a:solidFill>
                <a:latin typeface="Times New Roman" panose="02020603050405020304" pitchFamily="18" charset="0"/>
                <a:cs typeface="Times New Roman" panose="02020603050405020304" pitchFamily="18" charset="0"/>
              </a:rPr>
            </a:br>
            <a:r>
              <a:rPr lang="pl-PL" sz="2800" b="1" dirty="0">
                <a:solidFill>
                  <a:schemeClr val="tx1"/>
                </a:solidFill>
                <a:latin typeface="Times New Roman" panose="02020603050405020304" pitchFamily="18" charset="0"/>
                <a:cs typeface="Times New Roman" panose="02020603050405020304" pitchFamily="18" charset="0"/>
              </a:rPr>
              <a:t>i młodzieży w następujących obszarach</a:t>
            </a:r>
          </a:p>
        </p:txBody>
      </p:sp>
      <p:sp>
        <p:nvSpPr>
          <p:cNvPr id="3" name="Symbol zastępczy zawartości 2">
            <a:extLst>
              <a:ext uri="{FF2B5EF4-FFF2-40B4-BE49-F238E27FC236}">
                <a16:creationId xmlns:a16="http://schemas.microsoft.com/office/drawing/2014/main" id="{3502E8C5-5954-07C4-1B3F-D1CCC645E83B}"/>
              </a:ext>
            </a:extLst>
          </p:cNvPr>
          <p:cNvSpPr>
            <a:spLocks noGrp="1"/>
          </p:cNvSpPr>
          <p:nvPr>
            <p:ph idx="1"/>
          </p:nvPr>
        </p:nvSpPr>
        <p:spPr>
          <a:xfrm>
            <a:off x="245625" y="1062182"/>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fizyczny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organizowanie zajęć sportowych, m.in.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akrobatycznych, tanecznych, sztuk walki i innych mających na celu promowanie i wzrost aktywności fizycznej. Działania klubu powinny mieć na celu zachęcenie dzieci i młodzieży do różnorodnych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form aktywności fizycznej oraz prowadzenia zdrowego stylu życia</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intelektualny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stymulowanie rozwoju i zainteresowań naukowych dzieci i młodzieży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poprzez ciekawe zajęcia naukowe, udział w warsztatach naukowych, zajęcia wspierające proces uczenia się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Nabywanie nowych umiejętności życiowych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ćwiczenia z umiejętności samoobsługi, poruszania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się w Internecie i selekcji informacji, umiejętności załatwiania spraw urzędowych,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społeczny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wspieranie w nabywaniu umiejętności w relacjach z innymi, komunikacji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interpersonalnej, pracy w grupie, kontaktów z osobami dorosłymi, treningi umiejętności społecznych (TUS)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kreatywności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organizowanie zajęć artystycznych</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twórczych, z robotyki i programowania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Udział w kulturze i uwrażliwienie na sztukę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organizowanie zajęć filmowych, muzycznych, teatralnych i innych z obszaru sztuki i kultury. W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ramach tych zajęć można realizować wyjazdy do kin, teatrów, muzeów, centrów sztuki, opery, filharmonii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Edukacja obywatelska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wspieranie w nabywaniu umiejętności krytycznego i samodzielnego myślenia</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w angażowaniu się </a:t>
            </a:r>
            <a:b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życie szkoły i lokalnej społeczności, zajęcia z praw człowieka, nt. form i znaczenia partycypacji społecznej,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tożsamości lokalnej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nabywanie wiedzy nt. lokalnej tradycji, kultury</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historii i ich propagowania, itp.</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Edukacja w zakresie bezpieczeństwa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organizowanie zajęć uświadamiających nt. zagrożeń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sieci, zajęć z zakresu bezpieczeństwa politycznego, militarnego, ekonomicznego, ekologicznego, a także wsparcie w obszarze przemocy rówieśniczej</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8120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87845-D549-C3A4-F29B-7D85CB720AD5}"/>
            </a:ext>
          </a:extLst>
        </p:cNvPr>
        <p:cNvGrpSpPr/>
        <p:nvPr/>
      </p:nvGrpSpPr>
      <p:grpSpPr>
        <a:xfrm>
          <a:off x="0" y="0"/>
          <a:ext cx="0" cy="0"/>
          <a:chOff x="0" y="0"/>
          <a:chExt cx="0" cy="0"/>
        </a:xfrm>
      </p:grpSpPr>
      <p:sp>
        <p:nvSpPr>
          <p:cNvPr id="6" name="pole tekstowe 5">
            <a:extLst>
              <a:ext uri="{FF2B5EF4-FFF2-40B4-BE49-F238E27FC236}">
                <a16:creationId xmlns:a16="http://schemas.microsoft.com/office/drawing/2014/main" id="{302D0F33-DB09-24A2-23E6-BFD0CFE2B975}"/>
              </a:ext>
            </a:extLst>
          </p:cNvPr>
          <p:cNvSpPr txBox="1"/>
          <p:nvPr/>
        </p:nvSpPr>
        <p:spPr>
          <a:xfrm>
            <a:off x="192232" y="351826"/>
            <a:ext cx="11807536" cy="10802957"/>
          </a:xfrm>
          <a:prstGeom prst="rect">
            <a:avLst/>
          </a:prstGeom>
          <a:noFill/>
        </p:spPr>
        <p:txBody>
          <a:bodyPr wrap="square">
            <a:spAutoFit/>
          </a:bodyPr>
          <a:lstStyle/>
          <a:p>
            <a:pPr algn="ctr"/>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Przedstawienie zgłoszonych pomysłów i potrzeb uczestników spotkań informacyjno – konsultacyjnych  w gminach</a:t>
            </a:r>
          </a:p>
          <a:p>
            <a:pPr algn="ctr"/>
            <a:endParaRPr lang="pl-PL" sz="2800" cap="all" dirty="0">
              <a:latin typeface="Times New Roman" panose="02020603050405020304" pitchFamily="18" charset="0"/>
              <a:ea typeface="+mj-ea"/>
              <a:cs typeface="Times New Roman" panose="02020603050405020304" pitchFamily="18" charset="0"/>
            </a:endParaRPr>
          </a:p>
          <a:p>
            <a:r>
              <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rPr>
              <a:t>-możliwość aplikowania o środki przez sołtysów, KGW</a:t>
            </a:r>
            <a:r>
              <a:rPr lang="pl-PL" sz="2800" dirty="0">
                <a:latin typeface="Times New Roman" panose="02020603050405020304" pitchFamily="18" charset="0"/>
                <a:ea typeface="+mj-ea"/>
                <a:cs typeface="Times New Roman" panose="02020603050405020304" pitchFamily="18" charset="0"/>
              </a:rPr>
              <a:t> i OSP</a:t>
            </a:r>
          </a:p>
          <a:p>
            <a:endParaRPr lang="pl-PL" sz="2800" dirty="0">
              <a:latin typeface="Times New Roman" panose="02020603050405020304" pitchFamily="18" charset="0"/>
              <a:ea typeface="+mj-ea"/>
              <a:cs typeface="Times New Roman" panose="02020603050405020304" pitchFamily="18" charset="0"/>
            </a:endParaRPr>
          </a:p>
          <a:p>
            <a:r>
              <a:rPr lang="pl-PL" sz="2800" dirty="0">
                <a:latin typeface="Times New Roman" panose="02020603050405020304" pitchFamily="18" charset="0"/>
                <a:cs typeface="Times New Roman" panose="02020603050405020304" pitchFamily="18" charset="0"/>
              </a:rPr>
              <a:t>-tworzenie klubów młodzieżowych dla młodzieżowej drużyny pożarniczej</a:t>
            </a:r>
          </a:p>
          <a:p>
            <a:endParaRPr lang="pl-PL" sz="2800" dirty="0">
              <a:latin typeface="Times New Roman" panose="02020603050405020304" pitchFamily="18" charset="0"/>
              <a:ea typeface="+mj-ea"/>
              <a:cs typeface="Times New Roman" panose="02020603050405020304" pitchFamily="18" charset="0"/>
            </a:endParaRPr>
          </a:p>
          <a:p>
            <a:r>
              <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rPr>
              <a:t>-możliwość organizacji spotkań integracyjnych i wyjazdów</a:t>
            </a:r>
          </a:p>
          <a:p>
            <a:endPar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endParaRPr>
          </a:p>
          <a:p>
            <a:r>
              <a:rPr lang="pl-PL" sz="2800" dirty="0">
                <a:latin typeface="Times New Roman" panose="02020603050405020304" pitchFamily="18" charset="0"/>
                <a:ea typeface="+mj-ea"/>
                <a:cs typeface="Times New Roman" panose="02020603050405020304" pitchFamily="18" charset="0"/>
              </a:rPr>
              <a:t>-półkolonie dla dzieci</a:t>
            </a:r>
          </a:p>
          <a:p>
            <a:endPar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endParaRPr>
          </a:p>
          <a:p>
            <a:r>
              <a:rPr lang="pl-PL" sz="2800" dirty="0">
                <a:latin typeface="Times New Roman" panose="02020603050405020304" pitchFamily="18" charset="0"/>
                <a:ea typeface="+mj-ea"/>
                <a:cs typeface="Times New Roman" panose="02020603050405020304" pitchFamily="18" charset="0"/>
              </a:rPr>
              <a:t>-podejmowanie i rozwijanie działalności gospodarczej</a:t>
            </a:r>
          </a:p>
          <a:p>
            <a:pPr algn="ctr"/>
            <a:r>
              <a:rPr kumimoji="0" lang="pl-PL" sz="2400" b="1"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rPr>
              <a:t> </a:t>
            </a:r>
            <a:endParaRPr kumimoji="0" lang="pl-PL" sz="2800" b="1"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0018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3E65D-FFD2-69F9-B9CE-AC112FB031EC}"/>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F1052F4A-B6E9-C222-232E-F0DF606462D4}"/>
              </a:ext>
            </a:extLst>
          </p:cNvPr>
          <p:cNvSpPr>
            <a:spLocks noGrp="1"/>
          </p:cNvSpPr>
          <p:nvPr>
            <p:ph type="title"/>
          </p:nvPr>
        </p:nvSpPr>
        <p:spPr>
          <a:xfrm>
            <a:off x="850175" y="138546"/>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KADRA</a:t>
            </a:r>
          </a:p>
        </p:txBody>
      </p:sp>
      <p:sp>
        <p:nvSpPr>
          <p:cNvPr id="3" name="Symbol zastępczy zawartości 2">
            <a:extLst>
              <a:ext uri="{FF2B5EF4-FFF2-40B4-BE49-F238E27FC236}">
                <a16:creationId xmlns:a16="http://schemas.microsoft.com/office/drawing/2014/main" id="{F3B833A4-366D-3527-B14E-07C95A528999}"/>
              </a:ext>
            </a:extLst>
          </p:cNvPr>
          <p:cNvSpPr>
            <a:spLocks noGrp="1"/>
          </p:cNvSpPr>
          <p:nvPr>
            <p:ph idx="1"/>
          </p:nvPr>
        </p:nvSpPr>
        <p:spPr>
          <a:xfrm>
            <a:off x="134788" y="932873"/>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Kadra zatrudniona w klubie musi posiadać odpowiednie udokumentowane kwalifikacje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zależności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od charakteru prowadzonych zajęć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lub doświadczenie w pracy z dziećmi i młodzieżą.</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Co najmniej jedna osoba jest zatrudniona na stanowisku kierownika/opiekuna posiada: </a:t>
            </a:r>
          </a:p>
          <a:p>
            <a:pPr marL="628650" marR="0" lvl="0" indent="-27305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AutoNum type="alphaLcParen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wykształcenie wyższe na kierunku: pedagogika lub psychologia </a:t>
            </a:r>
          </a:p>
          <a:p>
            <a:pPr marL="628650" marR="0" lvl="0" indent="-27305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AutoNum type="alphaLcParen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lub wykształcenie wyższe na dowolnym kierunku studiów i przygotowanie pedagogiczne </a:t>
            </a:r>
          </a:p>
          <a:p>
            <a:pPr marL="628650" marR="0" lvl="0" indent="-27305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AutoNum type="alphaLcParen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lub co najmniej roczne doświadczenie w pracy z dziećmi i młodzieżą.</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 organizację zajęć i prowadzenie klubu młodzieżowego odpowiada kierownik. Kierownik może pełnić równocześnie funkcję opiekuna.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 potrzeby prowadzenia zajęć specjalistycznych mogą zostać zatrudnieni wyłącznie specjaliści posiadający kwalifikacje odpowiednie do rodzaju zajęć (np. psycholog, logopeda, terapeuta pedagogiczny).</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Należy pamiętać o obowiązku weryfikacji kadry zaangażowanej do realizacji działań edukacyjnych pod kątem figurowania w Rejestrze Sprawców Przestępstw na Tle Seksualnym z dostępem ograniczonym.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Pod opieką jednego opiekuna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(wychowawcy, kierownika)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może przebywać łącznie, maksymalnie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20 uczestników klubu.</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997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18696-84A7-ED7B-A473-5A7A3060CD78}"/>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F1DC2E54-1477-CDC8-0A19-BE3E1B13BEB1}"/>
              </a:ext>
            </a:extLst>
          </p:cNvPr>
          <p:cNvSpPr>
            <a:spLocks noGrp="1"/>
          </p:cNvSpPr>
          <p:nvPr>
            <p:ph type="title"/>
          </p:nvPr>
        </p:nvSpPr>
        <p:spPr>
          <a:xfrm>
            <a:off x="850175" y="138546"/>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Zasady funkcjonowania klubu</a:t>
            </a:r>
          </a:p>
        </p:txBody>
      </p:sp>
      <p:sp>
        <p:nvSpPr>
          <p:cNvPr id="3" name="Symbol zastępczy zawartości 2">
            <a:extLst>
              <a:ext uri="{FF2B5EF4-FFF2-40B4-BE49-F238E27FC236}">
                <a16:creationId xmlns:a16="http://schemas.microsoft.com/office/drawing/2014/main" id="{65FE68F5-785B-CA82-A296-6E058312DEFA}"/>
              </a:ext>
            </a:extLst>
          </p:cNvPr>
          <p:cNvSpPr>
            <a:spLocks noGrp="1"/>
          </p:cNvSpPr>
          <p:nvPr>
            <p:ph idx="1"/>
          </p:nvPr>
        </p:nvSpPr>
        <p:spPr>
          <a:xfrm>
            <a:off x="134788" y="932873"/>
            <a:ext cx="11946375" cy="5373991"/>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Godziny funkcjonowania placówki powinny być dostosowane do potrzeb i możliwości uczestnictwa dzieci i młodzieży. </a:t>
            </a:r>
          </a:p>
          <a:p>
            <a:r>
              <a:rPr lang="pl-PL" sz="2000" b="1" dirty="0">
                <a:solidFill>
                  <a:schemeClr val="tx1"/>
                </a:solidFill>
                <a:latin typeface="Times New Roman" panose="02020603050405020304" pitchFamily="18" charset="0"/>
                <a:cs typeface="Times New Roman" panose="02020603050405020304" pitchFamily="18" charset="0"/>
              </a:rPr>
              <a:t>W okresie wakacji i ferii zimowych możliwe jest organizowanie obozów i półkolonii </a:t>
            </a:r>
            <a:r>
              <a:rPr lang="pl-PL" sz="2000" dirty="0">
                <a:solidFill>
                  <a:schemeClr val="tx1"/>
                </a:solidFill>
                <a:latin typeface="Times New Roman" panose="02020603050405020304" pitchFamily="18" charset="0"/>
                <a:cs typeface="Times New Roman" panose="02020603050405020304" pitchFamily="18" charset="0"/>
              </a:rPr>
              <a:t>ukierunkowanych </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na rozwój kompetencji, umiejętności, uzdolnień i zainteresowań dzieci i młodzieży.</a:t>
            </a:r>
          </a:p>
          <a:p>
            <a:r>
              <a:rPr lang="pl-PL" sz="2000" b="1" dirty="0">
                <a:solidFill>
                  <a:schemeClr val="tx1"/>
                </a:solidFill>
                <a:latin typeface="Times New Roman" panose="02020603050405020304" pitchFamily="18" charset="0"/>
                <a:cs typeface="Times New Roman" panose="02020603050405020304" pitchFamily="18" charset="0"/>
              </a:rPr>
              <a:t>W klubie musi być obecna co najmniej 1 osoba dorosła </a:t>
            </a:r>
            <a:r>
              <a:rPr lang="pl-PL" sz="2000" dirty="0">
                <a:solidFill>
                  <a:schemeClr val="tx1"/>
                </a:solidFill>
                <a:latin typeface="Times New Roman" panose="02020603050405020304" pitchFamily="18" charset="0"/>
                <a:cs typeface="Times New Roman" panose="02020603050405020304" pitchFamily="18" charset="0"/>
              </a:rPr>
              <a:t>(opiekun, kierownik). Grantobiorca ponosi całkowitą odpowiedzialność za bezpieczeństwo uczestników zajęć zarówno na terenie klubu, jak i podczas zajęć realizowanych poza klubem.</a:t>
            </a:r>
          </a:p>
          <a:p>
            <a:r>
              <a:rPr lang="pl-PL" sz="2000" b="1" dirty="0">
                <a:solidFill>
                  <a:schemeClr val="tx1"/>
                </a:solidFill>
                <a:latin typeface="Times New Roman" panose="02020603050405020304" pitchFamily="18" charset="0"/>
                <a:cs typeface="Times New Roman" panose="02020603050405020304" pitchFamily="18" charset="0"/>
              </a:rPr>
              <a:t>Zajęcia w klubie są bezpłatne. Na zajęciach cyklicznych wymagana jest frekwencja na poziomie 70%. </a:t>
            </a:r>
            <a:r>
              <a:rPr lang="pl-PL" sz="2000" dirty="0">
                <a:solidFill>
                  <a:schemeClr val="tx1"/>
                </a:solidFill>
                <a:latin typeface="Times New Roman" panose="02020603050405020304" pitchFamily="18" charset="0"/>
                <a:cs typeface="Times New Roman" panose="02020603050405020304" pitchFamily="18" charset="0"/>
              </a:rPr>
              <a:t>Każdy z uczestników musi posiadać aktualną pisemną zgodę (rodzica lub opiekuna prawnego) </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na uczestnictwo w zajęciach prowadzonych w klubie oraz zgodę na samodzielne powroty dziecka do domu (jeśli dotyczy).</a:t>
            </a:r>
          </a:p>
          <a:p>
            <a:r>
              <a:rPr lang="pl-PL" sz="2000" b="1" dirty="0">
                <a:solidFill>
                  <a:schemeClr val="tx1"/>
                </a:solidFill>
                <a:latin typeface="Times New Roman" panose="02020603050405020304" pitchFamily="18" charset="0"/>
                <a:cs typeface="Times New Roman" panose="02020603050405020304" pitchFamily="18" charset="0"/>
              </a:rPr>
              <a:t>Klub zapewnia dzieciom i młodzieży możliwość korzystania z wyżywienia </a:t>
            </a:r>
            <a:r>
              <a:rPr lang="pl-PL" sz="2000" dirty="0">
                <a:solidFill>
                  <a:schemeClr val="tx1"/>
                </a:solidFill>
                <a:latin typeface="Times New Roman" panose="02020603050405020304" pitchFamily="18" charset="0"/>
                <a:cs typeface="Times New Roman" panose="02020603050405020304" pitchFamily="18" charset="0"/>
              </a:rPr>
              <a:t>(prowadzonego zgodnie z zasadami zdrowego żywienia) </a:t>
            </a:r>
            <a:r>
              <a:rPr lang="pl-PL" sz="2000" b="1" dirty="0">
                <a:solidFill>
                  <a:schemeClr val="tx1"/>
                </a:solidFill>
                <a:latin typeface="Times New Roman" panose="02020603050405020304" pitchFamily="18" charset="0"/>
                <a:cs typeface="Times New Roman" panose="02020603050405020304" pitchFamily="18" charset="0"/>
              </a:rPr>
              <a:t>w postaci przekąsek, podwieczorków. </a:t>
            </a:r>
            <a:r>
              <a:rPr lang="pl-PL" sz="2000" dirty="0">
                <a:solidFill>
                  <a:schemeClr val="tx1"/>
                </a:solidFill>
                <a:latin typeface="Times New Roman" panose="02020603050405020304" pitchFamily="18" charset="0"/>
                <a:cs typeface="Times New Roman" panose="02020603050405020304" pitchFamily="18" charset="0"/>
              </a:rPr>
              <a:t>Istnieje również możliwość zapewnienia pełnych posiłków w przypadku wyjazdów lub zajęć trwających co najmniej 4 godziny. </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104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662AF-A717-74A2-3249-12EA2265646A}"/>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C184CE0E-53F8-BB41-266A-777B292B7F5A}"/>
              </a:ext>
            </a:extLst>
          </p:cNvPr>
          <p:cNvSpPr>
            <a:spLocks noGrp="1"/>
          </p:cNvSpPr>
          <p:nvPr>
            <p:ph type="title"/>
          </p:nvPr>
        </p:nvSpPr>
        <p:spPr>
          <a:xfrm>
            <a:off x="850175" y="138546"/>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Zasady funkcjonowania klubu</a:t>
            </a:r>
          </a:p>
        </p:txBody>
      </p:sp>
      <p:sp>
        <p:nvSpPr>
          <p:cNvPr id="3" name="Symbol zastępczy zawartości 2">
            <a:extLst>
              <a:ext uri="{FF2B5EF4-FFF2-40B4-BE49-F238E27FC236}">
                <a16:creationId xmlns:a16="http://schemas.microsoft.com/office/drawing/2014/main" id="{8E831690-4478-01D8-8485-9EDD8602266A}"/>
              </a:ext>
            </a:extLst>
          </p:cNvPr>
          <p:cNvSpPr>
            <a:spLocks noGrp="1"/>
          </p:cNvSpPr>
          <p:nvPr>
            <p:ph idx="1"/>
          </p:nvPr>
        </p:nvSpPr>
        <p:spPr>
          <a:xfrm>
            <a:off x="245625" y="1345463"/>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zobowiązany jest do prowadzenia dokumentacji, która musi zawierać:</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listę obecności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uczestników w ramach poszczególnych zajęć,</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harmonogram działań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ujęciu tygodniowym, umieszczony w miejscu dostępnym dla uczestników projektu,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ewidencję czasu pracy kadry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klubu – w przypadku umowy zlecenie musi być prowadzona ewidencja godzin pracy,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miesięczne sprawozdania/protokoły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 działalności klubu prowadzone przez kierownika klubu.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zgodę rodziców/opiekunów prawnych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 uczęszczanie dziecka do klubu zgodę na samodzielne powroty dziecka do domu (jeśli dotyczy).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zobowiązany jest do posiadania swojego regulaminu,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którym znajdą odzwierciedlenie zapisy Standardu Klubu Młodzieżowego.</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333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FE083-E7D9-9697-D9ED-85575ECDAC30}"/>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44C0381C-8671-A0AF-259A-56DB77A6693A}"/>
              </a:ext>
            </a:extLst>
          </p:cNvPr>
          <p:cNvSpPr>
            <a:spLocks noGrp="1"/>
          </p:cNvSpPr>
          <p:nvPr>
            <p:ph type="title"/>
          </p:nvPr>
        </p:nvSpPr>
        <p:spPr>
          <a:xfrm>
            <a:off x="838200" y="504895"/>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Wymogi lokalowe</a:t>
            </a:r>
          </a:p>
        </p:txBody>
      </p:sp>
      <p:sp>
        <p:nvSpPr>
          <p:cNvPr id="3" name="Symbol zastępczy zawartości 2">
            <a:extLst>
              <a:ext uri="{FF2B5EF4-FFF2-40B4-BE49-F238E27FC236}">
                <a16:creationId xmlns:a16="http://schemas.microsoft.com/office/drawing/2014/main" id="{9DCA7473-94FF-C138-0A84-BE500C8DC857}"/>
              </a:ext>
            </a:extLst>
          </p:cNvPr>
          <p:cNvSpPr>
            <a:spLocks noGrp="1"/>
          </p:cNvSpPr>
          <p:nvPr>
            <p:ph idx="1"/>
          </p:nvPr>
        </p:nvSpPr>
        <p:spPr>
          <a:xfrm>
            <a:off x="245625" y="1345464"/>
            <a:ext cx="11946375" cy="4371846"/>
          </a:xfrm>
        </p:spPr>
        <p:txBody>
          <a:bodyPr>
            <a:noAutofit/>
          </a:bodyPr>
          <a:lstStyle/>
          <a:p>
            <a:pPr>
              <a:lnSpc>
                <a:spcPct val="150000"/>
              </a:lnSpc>
              <a:spcAft>
                <a:spcPts val="800"/>
              </a:spcAft>
            </a:pPr>
            <a:r>
              <a:rPr lang="pl-PL"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Klub musi być usytuowany w miejscu dostępnym dla uczestników oraz być przystosowany do potrzeb oraz możliwości osób z niepełnosprawnościami </a:t>
            </a:r>
            <a:r>
              <a:rPr lang="pl-PL"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zgodnie ze Standardami dostępności dla polityki spójności 2021-2027, stanowiącymi załącznik do Wytycznych dotyczących zasad równościowych w ramach funduszy unijnych na lata 2021-2027. </a:t>
            </a:r>
          </a:p>
          <a:p>
            <a:pPr marL="0" indent="0">
              <a:lnSpc>
                <a:spcPct val="150000"/>
              </a:lnSpc>
              <a:spcAft>
                <a:spcPts val="800"/>
              </a:spcAft>
              <a:buNone/>
            </a:pPr>
            <a:endParaRPr lang="pl-PL"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r>
              <a:rPr lang="pl-PL"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Liczba i wielkość pomieszczeń przeznaczonych na klub odpowiada potrzebom wynikającym z liczby jego uczestników.  </a:t>
            </a:r>
            <a:endParaRPr lang="pl-PL"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216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D876F-13F2-5864-703C-8A5B00215C16}"/>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69E15F9D-4DE4-C1DB-FD26-9DEB9E92EDC8}"/>
              </a:ext>
            </a:extLst>
          </p:cNvPr>
          <p:cNvSpPr>
            <a:spLocks noGrp="1"/>
          </p:cNvSpPr>
          <p:nvPr>
            <p:ph type="title"/>
          </p:nvPr>
        </p:nvSpPr>
        <p:spPr>
          <a:xfrm>
            <a:off x="838200" y="504895"/>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Katalog kosztów</a:t>
            </a:r>
          </a:p>
        </p:txBody>
      </p:sp>
      <p:sp>
        <p:nvSpPr>
          <p:cNvPr id="3" name="Symbol zastępczy zawartości 2">
            <a:extLst>
              <a:ext uri="{FF2B5EF4-FFF2-40B4-BE49-F238E27FC236}">
                <a16:creationId xmlns:a16="http://schemas.microsoft.com/office/drawing/2014/main" id="{EAF173B8-0591-BEF6-9334-6F7E2E087F87}"/>
              </a:ext>
            </a:extLst>
          </p:cNvPr>
          <p:cNvSpPr>
            <a:spLocks noGrp="1"/>
          </p:cNvSpPr>
          <p:nvPr>
            <p:ph idx="1"/>
          </p:nvPr>
        </p:nvSpPr>
        <p:spPr>
          <a:xfrm>
            <a:off x="186249" y="1140690"/>
            <a:ext cx="11576920"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ramach prowadzenia klubu dofinansowaniu podlegają w szczególności następujące koszty: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wynagrodzenie kadry,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koszty związane z różnymi formami prowadzenia zajęć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wyjazdy, bilety wstępu),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pomoce naukowe,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książki itp.,</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materiały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 prowadzenia zajęć,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koszty dojazdów </a:t>
            </a: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uczestników,</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wyżywienie</a:t>
            </a: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457200" marR="0" lvl="0" indent="-4572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AutoNum type="alphaLcParenR" startAt="7"/>
              <a:tabLst/>
              <a:defRPr/>
            </a:pPr>
            <a:r>
              <a:rPr kumimoji="0" lang="pl-PL" sz="24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wyposażenie</a:t>
            </a:r>
            <a:r>
              <a:rPr kumimoji="0" lang="pl-PL" sz="240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klubu w zakresie niezbędnym do jego funkcjonowania.</a:t>
            </a:r>
          </a:p>
          <a:p>
            <a:pPr marL="457200" marR="0" lvl="0" indent="-4572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AutoNum type="alphaLcParenR" startAt="7"/>
              <a:tabLst/>
              <a:defRPr/>
            </a:pPr>
            <a:r>
              <a:rPr kumimoji="0" lang="pl-PL" sz="24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koszty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eksploatacji pomieszczeń </a:t>
            </a: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proporcji odpowiadającej liczbie godzin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funkcjonowania klubu w miesiącu</a:t>
            </a:r>
            <a:r>
              <a:rPr lang="pl-PL" sz="2400" dirty="0">
                <a:solidFill>
                  <a:prstClr val="black"/>
                </a:solidFill>
                <a:latin typeface="Times New Roman" panose="02020603050405020304" pitchFamily="18" charset="0"/>
                <a:cs typeface="Times New Roman" panose="02020603050405020304" pitchFamily="18" charset="0"/>
              </a:rPr>
              <a:t>.</a:t>
            </a:r>
            <a:endPar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8527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41BAC-B363-8BDC-7DD6-5E641F95D5F0}"/>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83E15B7B-1F18-6D1C-8437-83209412EC9F}"/>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Wskaźniki (produktu i rezultatu)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1EA04AA-29CD-448D-B470-C79B7EC960E5}"/>
              </a:ext>
            </a:extLst>
          </p:cNvPr>
          <p:cNvSpPr>
            <a:spLocks noGrp="1"/>
          </p:cNvSpPr>
          <p:nvPr>
            <p:ph idx="1"/>
          </p:nvPr>
        </p:nvSpPr>
        <p:spPr>
          <a:xfrm>
            <a:off x="495008" y="1140690"/>
            <a:ext cx="11576920"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produktu:</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osób znajdujących się w niekorzystnej sytuacji, objętych wsparciem w ramach edukacji pozaformalnej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321 os.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uczniów i słuchaczy szkół i placówek kształcenia zawodowego objętych wsparciem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10 os.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uczniów szkół i placówek systemu oświaty prowadzących kształcenie ogólne objętych wsparciem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301 os.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dzieci/uczniów o specjalnych potrzebach rozwojowych i edukacyjnych objętych wsparciem (osoby)</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10 os.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rezultatu: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Liczba uczniów, którzy nabyli kwalifikacje po opuszczeniu programu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129 os. </a:t>
            </a:r>
            <a:endPar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7977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5DB4B-A738-E995-C948-FF1C2D899053}"/>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D00D5DB9-5ED1-B91E-37E4-B3C7C6E948ED}"/>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Źródła finansowania Projektu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AC6375B-B840-9CA1-5B89-1B9AAC0F0768}"/>
              </a:ext>
            </a:extLst>
          </p:cNvPr>
          <p:cNvSpPr>
            <a:spLocks noGrp="1"/>
          </p:cNvSpPr>
          <p:nvPr>
            <p:ph idx="1"/>
          </p:nvPr>
        </p:nvSpPr>
        <p:spPr>
          <a:xfrm>
            <a:off x="522717" y="1417781"/>
            <a:ext cx="11576920"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Dostępna alokacja: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2 148 250,00 zł</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Wkład własny: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120 980,40 zł</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grantów: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min. </a:t>
            </a:r>
            <a:r>
              <a:rPr lang="pl-PL" sz="2400" b="1" dirty="0">
                <a:solidFill>
                  <a:prstClr val="black"/>
                </a:solidFill>
                <a:latin typeface="Times New Roman" panose="02020603050405020304" pitchFamily="18" charset="0"/>
                <a:cs typeface="Times New Roman" panose="02020603050405020304" pitchFamily="18" charset="0"/>
              </a:rPr>
              <a:t>22</a:t>
            </a: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wartość grantu nie może przekroczyć: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100 000,00 zł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min. wkład własny 5%)</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ilość wniosków na jednego Grantobiorcę w jednym naborze: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685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A0938-FAE6-E601-8A72-6123D37F8A78}"/>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DDEC6372-D758-61B4-2759-E90CF5947DAA}"/>
              </a:ext>
            </a:extLst>
          </p:cNvPr>
          <p:cNvSpPr>
            <a:spLocks noGrp="1"/>
          </p:cNvSpPr>
          <p:nvPr>
            <p:ph type="title"/>
          </p:nvPr>
        </p:nvSpPr>
        <p:spPr>
          <a:xfrm>
            <a:off x="977325" y="400463"/>
            <a:ext cx="10515600" cy="635795"/>
          </a:xfrm>
          <a:noFill/>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SENIORZY PODGRODZIA – zakres wsparcia</a:t>
            </a:r>
            <a:endParaRPr lang="pl-PL" sz="36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6C7394D-1EAC-95CA-1E61-39DB897649DF}"/>
              </a:ext>
            </a:extLst>
          </p:cNvPr>
          <p:cNvSpPr>
            <a:spLocks noGrp="1"/>
          </p:cNvSpPr>
          <p:nvPr>
            <p:ph idx="1"/>
          </p:nvPr>
        </p:nvSpPr>
        <p:spPr>
          <a:xfrm>
            <a:off x="295615" y="1154351"/>
            <a:ext cx="11600769" cy="5527497"/>
          </a:xfrm>
        </p:spPr>
        <p:txBody>
          <a:bodyPr>
            <a:normAutofit lnSpcReduction="10000"/>
          </a:bodyPr>
          <a:lstStyle/>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pl-PL"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Działania na rzecz integracji seniorów, pozwalające uchronić tę grupę społeczną przez izolacją i wykluczeniem społecznym:</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l-PL"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l-PL"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tworzenie i funkcjonowanie klubów seniora;</a:t>
            </a:r>
          </a:p>
          <a:p>
            <a:pPr marL="0" marR="0" lvl="0" indent="0" algn="l" defTabSz="457200" rtl="0" eaLnBrk="1" fontAlgn="auto" latinLnBrk="0" hangingPunct="1">
              <a:lnSpc>
                <a:spcPct val="100000"/>
              </a:lnSpc>
              <a:spcBef>
                <a:spcPts val="0"/>
              </a:spcBef>
              <a:spcAft>
                <a:spcPts val="0"/>
              </a:spcAft>
              <a:buClrTx/>
              <a:buSzTx/>
              <a:buFontTx/>
              <a:buNone/>
              <a:tabLst/>
              <a:defRPr/>
            </a:pPr>
            <a:endParaRPr lang="pl-PL" sz="1900" b="1" dirty="0">
              <a:solidFill>
                <a:prstClr val="black"/>
              </a:solidFill>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pl-PL" sz="1900" b="1" dirty="0">
                <a:solidFill>
                  <a:schemeClr val="tx1"/>
                </a:solidFill>
                <a:latin typeface="Times New Roman" panose="02020603050405020304" pitchFamily="18" charset="0"/>
                <a:cs typeface="Times New Roman" panose="02020603050405020304" pitchFamily="18" charset="0"/>
              </a:rPr>
              <a:t>Uzupełniająco </a:t>
            </a:r>
            <a:r>
              <a:rPr lang="pl-PL" sz="1900" dirty="0">
                <a:solidFill>
                  <a:schemeClr val="tx1"/>
                </a:solidFill>
                <a:latin typeface="Times New Roman" panose="02020603050405020304" pitchFamily="18" charset="0"/>
                <a:cs typeface="Times New Roman" panose="02020603050405020304" pitchFamily="18" charset="0"/>
              </a:rPr>
              <a:t>w ramach klubów seniora, działania mające na celu wsparcie i integrację osób starszych, </a:t>
            </a:r>
            <a:r>
              <a:rPr lang="pl-PL" sz="1900" b="1" dirty="0">
                <a:solidFill>
                  <a:schemeClr val="tx1"/>
                </a:solidFill>
                <a:latin typeface="Times New Roman" panose="02020603050405020304" pitchFamily="18" charset="0"/>
                <a:cs typeface="Times New Roman" panose="02020603050405020304" pitchFamily="18" charset="0"/>
              </a:rPr>
              <a:t>uwzględniające udział rodziny i całego środowiska w tworzeniu lokalnych sieci integracji i samopomocy</a:t>
            </a:r>
            <a:r>
              <a:rPr lang="pl-PL" sz="1900" dirty="0">
                <a:solidFill>
                  <a:schemeClr val="tx1"/>
                </a:solidFill>
                <a:latin typeface="Times New Roman" panose="02020603050405020304" pitchFamily="18" charset="0"/>
                <a:cs typeface="Times New Roman" panose="02020603050405020304" pitchFamily="18" charset="0"/>
              </a:rPr>
              <a:t> obejmujące:</a:t>
            </a:r>
          </a:p>
          <a:p>
            <a:r>
              <a:rPr lang="pl-PL" sz="1900" b="1" dirty="0">
                <a:solidFill>
                  <a:schemeClr val="tx1"/>
                </a:solidFill>
                <a:latin typeface="Times New Roman" panose="02020603050405020304" pitchFamily="18" charset="0"/>
                <a:cs typeface="Times New Roman" panose="02020603050405020304" pitchFamily="18" charset="0"/>
              </a:rPr>
              <a:t>- organizację wydarzeń włączających środowisko lokalne</a:t>
            </a:r>
            <a:r>
              <a:rPr lang="pl-PL" sz="1900" dirty="0">
                <a:solidFill>
                  <a:schemeClr val="tx1"/>
                </a:solidFill>
                <a:latin typeface="Times New Roman" panose="02020603050405020304" pitchFamily="18" charset="0"/>
                <a:cs typeface="Times New Roman" panose="02020603050405020304" pitchFamily="18" charset="0"/>
              </a:rPr>
              <a:t> w problemy osób starszych: np. dnia sąsiada, pikników i wigilii sąsiedzkich;</a:t>
            </a:r>
          </a:p>
          <a:p>
            <a:r>
              <a:rPr lang="pl-PL" sz="1900" b="1" dirty="0">
                <a:solidFill>
                  <a:schemeClr val="tx1"/>
                </a:solidFill>
                <a:latin typeface="Times New Roman" panose="02020603050405020304" pitchFamily="18" charset="0"/>
                <a:cs typeface="Times New Roman" panose="02020603050405020304" pitchFamily="18" charset="0"/>
              </a:rPr>
              <a:t>- spotkania o charakterze międzypokoleniowym</a:t>
            </a:r>
            <a:r>
              <a:rPr lang="pl-PL" sz="1900" dirty="0">
                <a:solidFill>
                  <a:schemeClr val="tx1"/>
                </a:solidFill>
                <a:latin typeface="Times New Roman" panose="02020603050405020304" pitchFamily="18" charset="0"/>
                <a:cs typeface="Times New Roman" panose="02020603050405020304" pitchFamily="18" charset="0"/>
              </a:rPr>
              <a:t>, np. z młodzieżą szkolną lub grupami przedszkolnymi, mające na celu wymianę doświadczeń, wzajemną edukację i pomoc;</a:t>
            </a:r>
          </a:p>
          <a:p>
            <a:r>
              <a:rPr lang="pl-PL" sz="1900" b="1" dirty="0">
                <a:solidFill>
                  <a:schemeClr val="tx1"/>
                </a:solidFill>
                <a:latin typeface="Times New Roman" panose="02020603050405020304" pitchFamily="18" charset="0"/>
                <a:cs typeface="Times New Roman" panose="02020603050405020304" pitchFamily="18" charset="0"/>
              </a:rPr>
              <a:t>- spotkania klubów wolontariackich których celem jest pomoc osobom starszym </a:t>
            </a:r>
            <a:r>
              <a:rPr lang="pl-PL" sz="1900" dirty="0">
                <a:solidFill>
                  <a:schemeClr val="tx1"/>
                </a:solidFill>
                <a:latin typeface="Times New Roman" panose="02020603050405020304" pitchFamily="18" charset="0"/>
                <a:cs typeface="Times New Roman" panose="02020603050405020304" pitchFamily="18" charset="0"/>
              </a:rPr>
              <a:t>i samopomoc, w tym organizacja banków wolnego czasu;</a:t>
            </a:r>
          </a:p>
          <a:p>
            <a:r>
              <a:rPr lang="pl-PL" sz="1900" dirty="0">
                <a:solidFill>
                  <a:schemeClr val="tx1"/>
                </a:solidFill>
                <a:latin typeface="Times New Roman" panose="02020603050405020304" pitchFamily="18" charset="0"/>
                <a:cs typeface="Times New Roman" panose="02020603050405020304" pitchFamily="18" charset="0"/>
              </a:rPr>
              <a:t>- </a:t>
            </a:r>
            <a:r>
              <a:rPr lang="pl-PL" sz="1900" b="1" dirty="0">
                <a:solidFill>
                  <a:schemeClr val="tx1"/>
                </a:solidFill>
                <a:latin typeface="Times New Roman" panose="02020603050405020304" pitchFamily="18" charset="0"/>
                <a:cs typeface="Times New Roman" panose="02020603050405020304" pitchFamily="18" charset="0"/>
              </a:rPr>
              <a:t>akcje proekologiczne organizowane wspólnie z młodzieżą </a:t>
            </a:r>
            <a:r>
              <a:rPr lang="pl-PL" sz="1900" dirty="0">
                <a:solidFill>
                  <a:schemeClr val="tx1"/>
                </a:solidFill>
                <a:latin typeface="Times New Roman" panose="02020603050405020304" pitchFamily="18" charset="0"/>
                <a:cs typeface="Times New Roman" panose="02020603050405020304" pitchFamily="18" charset="0"/>
              </a:rPr>
              <a:t>zwiększające udział młodych i starszych w kształtowaniu środowiska życia, estetyki dzielnicy, osiedla;</a:t>
            </a:r>
          </a:p>
          <a:p>
            <a:r>
              <a:rPr lang="pl-PL" sz="1900" b="1" dirty="0">
                <a:solidFill>
                  <a:schemeClr val="tx1"/>
                </a:solidFill>
                <a:latin typeface="Times New Roman" panose="02020603050405020304" pitchFamily="18" charset="0"/>
                <a:cs typeface="Times New Roman" panose="02020603050405020304" pitchFamily="18" charset="0"/>
              </a:rPr>
              <a:t>- przedstawienia grup teatralnych, zespołów pieśni i tańca z klubów seniora w szkole/przedszkolu </a:t>
            </a:r>
            <a:r>
              <a:rPr lang="pl-PL" sz="1900" dirty="0">
                <a:solidFill>
                  <a:schemeClr val="tx1"/>
                </a:solidFill>
                <a:latin typeface="Times New Roman" panose="02020603050405020304" pitchFamily="18" charset="0"/>
                <a:cs typeface="Times New Roman" panose="02020603050405020304" pitchFamily="18" charset="0"/>
              </a:rPr>
              <a:t>lub odwiedziny grup przedszkolnych/szkolnych/ognisk kulturalnych w klubie seniora.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l-PL"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pic>
        <p:nvPicPr>
          <p:cNvPr id="6" name="Obraz 5">
            <a:extLst>
              <a:ext uri="{FF2B5EF4-FFF2-40B4-BE49-F238E27FC236}">
                <a16:creationId xmlns:a16="http://schemas.microsoft.com/office/drawing/2014/main" id="{A7E7009F-BC54-B770-6A52-C3861318BC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1673" y="59744"/>
            <a:ext cx="1763457" cy="976514"/>
          </a:xfrm>
          <a:prstGeom prst="rect">
            <a:avLst/>
          </a:prstGeom>
        </p:spPr>
      </p:pic>
    </p:spTree>
    <p:extLst>
      <p:ext uri="{BB962C8B-B14F-4D97-AF65-F5344CB8AC3E}">
        <p14:creationId xmlns:p14="http://schemas.microsoft.com/office/powerpoint/2010/main" val="22288961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665EF-B819-4E43-9DAF-1F1CB34F50AA}"/>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98E278AA-7A9A-8E12-55F6-77FA85D230D3}"/>
              </a:ext>
            </a:extLst>
          </p:cNvPr>
          <p:cNvSpPr>
            <a:spLocks noGrp="1"/>
          </p:cNvSpPr>
          <p:nvPr>
            <p:ph type="title"/>
          </p:nvPr>
        </p:nvSpPr>
        <p:spPr>
          <a:xfrm>
            <a:off x="1051216" y="144736"/>
            <a:ext cx="10515600" cy="635795"/>
          </a:xfrm>
          <a:noFill/>
        </p:spPr>
        <p:txBody>
          <a:bodyPr>
            <a:norm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Cel, zadania i oferta klubu młodzieżowego</a:t>
            </a:r>
          </a:p>
        </p:txBody>
      </p:sp>
      <p:sp>
        <p:nvSpPr>
          <p:cNvPr id="3" name="Symbol zastępczy zawartości 2">
            <a:extLst>
              <a:ext uri="{FF2B5EF4-FFF2-40B4-BE49-F238E27FC236}">
                <a16:creationId xmlns:a16="http://schemas.microsoft.com/office/drawing/2014/main" id="{9C9B7492-C575-DEBD-772D-87832A17DC9B}"/>
              </a:ext>
            </a:extLst>
          </p:cNvPr>
          <p:cNvSpPr>
            <a:spLocks noGrp="1"/>
          </p:cNvSpPr>
          <p:nvPr>
            <p:ph idx="1"/>
          </p:nvPr>
        </p:nvSpPr>
        <p:spPr>
          <a:xfrm>
            <a:off x="310280" y="1214640"/>
            <a:ext cx="11737694" cy="5315469"/>
          </a:xfrm>
        </p:spPr>
        <p:txBody>
          <a:bodyPr>
            <a:noAutofit/>
          </a:bodyPr>
          <a:lstStyle/>
          <a:p>
            <a:pPr marL="0" indent="0" algn="ctr">
              <a:buNone/>
            </a:pPr>
            <a:r>
              <a:rPr lang="pl-PL" sz="2000" b="1" dirty="0">
                <a:solidFill>
                  <a:schemeClr val="tx1"/>
                </a:solidFill>
                <a:latin typeface="Times New Roman" panose="02020603050405020304" pitchFamily="18" charset="0"/>
                <a:cs typeface="Times New Roman" panose="02020603050405020304" pitchFamily="18" charset="0"/>
              </a:rPr>
              <a:t>Celem klubu jest podniesienie aktywności społecznej, kulturalnej i fizycznej </a:t>
            </a:r>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osób starszych narażonych na marginalizację społeczną.</a:t>
            </a:r>
            <a:br>
              <a:rPr lang="pl-PL" sz="2000" b="1" dirty="0">
                <a:solidFill>
                  <a:schemeClr val="tx1"/>
                </a:solidFill>
                <a:latin typeface="Times New Roman" panose="02020603050405020304" pitchFamily="18" charset="0"/>
                <a:cs typeface="Times New Roman" panose="02020603050405020304" pitchFamily="18" charset="0"/>
              </a:rPr>
            </a:br>
            <a:endParaRPr lang="pl-PL" sz="2000" b="1" dirty="0">
              <a:solidFill>
                <a:schemeClr val="tx1"/>
              </a:solidFill>
              <a:latin typeface="Times New Roman" panose="02020603050405020304" pitchFamily="18" charset="0"/>
              <a:cs typeface="Times New Roman" panose="02020603050405020304" pitchFamily="18" charset="0"/>
            </a:endParaRPr>
          </a:p>
          <a:p>
            <a:r>
              <a:rPr lang="pl-PL" sz="2000" b="1" dirty="0">
                <a:solidFill>
                  <a:schemeClr val="tx1"/>
                </a:solidFill>
                <a:latin typeface="Times New Roman" panose="02020603050405020304" pitchFamily="18" charset="0"/>
                <a:cs typeface="Times New Roman" panose="02020603050405020304" pitchFamily="18" charset="0"/>
              </a:rPr>
              <a:t>Za osobę starszą należy rozumieć osobę, która ukończyła 60. rok życia.</a:t>
            </a:r>
          </a:p>
          <a:p>
            <a:r>
              <a:rPr lang="pl-PL" sz="2000" b="1" dirty="0">
                <a:solidFill>
                  <a:schemeClr val="tx1"/>
                </a:solidFill>
                <a:latin typeface="Times New Roman" panose="02020603050405020304" pitchFamily="18" charset="0"/>
                <a:cs typeface="Times New Roman" panose="02020603050405020304" pitchFamily="18" charset="0"/>
              </a:rPr>
              <a:t>Klub ma być miejscem przyjaznym seniorom, </a:t>
            </a:r>
            <a:r>
              <a:rPr lang="pl-PL" sz="2000" dirty="0">
                <a:solidFill>
                  <a:schemeClr val="tx1"/>
                </a:solidFill>
                <a:latin typeface="Times New Roman" panose="02020603050405020304" pitchFamily="18" charset="0"/>
                <a:cs typeface="Times New Roman" panose="02020603050405020304" pitchFamily="18" charset="0"/>
              </a:rPr>
              <a:t>dającym poczucie bezpieczeństwa i lokalnej wspólnoty, z empatyczną i kompetentną kadrą. Klub ma tworzyć przestrzeń, w której jest miejsce na wymianę doświadczeń i pomysłów na spędzanie wolnego czasu. W klubie każdy ma równe prawo do wypowiedzi, decyzje podejmowane są wspólnie, a relacje opierają się na wzajemnym szacunku i tolerancji.</a:t>
            </a:r>
          </a:p>
          <a:p>
            <a:r>
              <a:rPr lang="pl-PL" sz="2000" b="1" dirty="0">
                <a:solidFill>
                  <a:schemeClr val="tx1"/>
                </a:solidFill>
                <a:latin typeface="Times New Roman" panose="02020603050405020304" pitchFamily="18" charset="0"/>
                <a:cs typeface="Times New Roman" panose="02020603050405020304" pitchFamily="18" charset="0"/>
              </a:rPr>
              <a:t>Klub powinien oferować elastyczną i zróżnicowaną ofertę zajęć, </a:t>
            </a:r>
            <a:r>
              <a:rPr lang="pl-PL" sz="2000" dirty="0">
                <a:solidFill>
                  <a:schemeClr val="tx1"/>
                </a:solidFill>
                <a:latin typeface="Times New Roman" panose="02020603050405020304" pitchFamily="18" charset="0"/>
                <a:cs typeface="Times New Roman" panose="02020603050405020304" pitchFamily="18" charset="0"/>
              </a:rPr>
              <a:t>dopasowaną do zainteresowań, zdolności, predyspozycji, potrzeb i preferencji uczestników. </a:t>
            </a:r>
          </a:p>
          <a:p>
            <a:r>
              <a:rPr lang="pl-PL" sz="2000" dirty="0">
                <a:solidFill>
                  <a:schemeClr val="tx1"/>
                </a:solidFill>
                <a:latin typeface="Times New Roman" panose="02020603050405020304" pitchFamily="18" charset="0"/>
                <a:cs typeface="Times New Roman" panose="02020603050405020304" pitchFamily="18" charset="0"/>
              </a:rPr>
              <a:t>W związku z powyższym, na etapie przygotowania koncepcji funkcjonowania klubu, </a:t>
            </a:r>
            <a:r>
              <a:rPr lang="pl-PL" sz="2000" b="1" dirty="0">
                <a:solidFill>
                  <a:schemeClr val="tx1"/>
                </a:solidFill>
                <a:latin typeface="Times New Roman" panose="02020603050405020304" pitchFamily="18" charset="0"/>
                <a:cs typeface="Times New Roman" panose="02020603050405020304" pitchFamily="18" charset="0"/>
              </a:rPr>
              <a:t>należy pozyskać informacje bezpośrednio od potencjalnych uczestników dotyczących ich zainteresowań i pomysłów na zajęcia </a:t>
            </a:r>
            <a:r>
              <a:rPr lang="pl-PL" sz="2000" dirty="0">
                <a:solidFill>
                  <a:schemeClr val="tx1"/>
                </a:solidFill>
                <a:latin typeface="Times New Roman" panose="02020603050405020304" pitchFamily="18" charset="0"/>
                <a:cs typeface="Times New Roman" panose="02020603050405020304" pitchFamily="18" charset="0"/>
              </a:rPr>
              <a:t>(np. w trakcie spotkań grup i społeczności lokalnej, w rozmowach indywidualnych, w formie ankiet, skrzynek na dobre pomysły itp.).</a:t>
            </a: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565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79AD6-DCFF-C496-E1FA-58942E0941D1}"/>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B5CB2C46-429C-3C3E-FB66-1135A57CB860}"/>
              </a:ext>
            </a:extLst>
          </p:cNvPr>
          <p:cNvSpPr>
            <a:spLocks noGrp="1"/>
          </p:cNvSpPr>
          <p:nvPr>
            <p:ph type="title"/>
          </p:nvPr>
        </p:nvSpPr>
        <p:spPr>
          <a:xfrm>
            <a:off x="921907" y="394118"/>
            <a:ext cx="10515600" cy="483337"/>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ZAŁOŻENIA PROWADZENIA KLUBU</a:t>
            </a:r>
          </a:p>
        </p:txBody>
      </p:sp>
      <p:sp>
        <p:nvSpPr>
          <p:cNvPr id="3" name="Symbol zastępczy zawartości 2">
            <a:extLst>
              <a:ext uri="{FF2B5EF4-FFF2-40B4-BE49-F238E27FC236}">
                <a16:creationId xmlns:a16="http://schemas.microsoft.com/office/drawing/2014/main" id="{9FDDB2C3-7BC9-565E-6103-C5C5D34A85DD}"/>
              </a:ext>
            </a:extLst>
          </p:cNvPr>
          <p:cNvSpPr>
            <a:spLocks noGrp="1"/>
          </p:cNvSpPr>
          <p:nvPr>
            <p:ph idx="1"/>
          </p:nvPr>
        </p:nvSpPr>
        <p:spPr>
          <a:xfrm>
            <a:off x="440169" y="1233113"/>
            <a:ext cx="11737694" cy="5932733"/>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Możliwa jest również realizacja form towarzyszących, jak np.:</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wyjazdy na wycieczki czy spotkania integracyjne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(np. wspólne świętowanie, występy);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wsparcie o charakterze specjalistycznym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(np. poradnictwo psychologiczne, prowadzenie zajęć o charakterze profilaktycznym i w ramach edukacji zdrowotnej).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Oferta zajęć specjalistycznych powinna być uzasadniona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 wynikać ze zgłoszonych lub zdiagnozowanych potrzeb.</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Realizacja poniżej wymienionych obszarów wsparcia musi mieć charakter dodatkowy</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w stosunku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do działań już realizowanych przez podmioty prowadzące klub/grantobiorcę (brak możliwości finansowania bieżącej działalności).</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Klub seniora nie świadczy usług opiekuńczych i specjalistycznych usług opiekuńczych</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takich jak dzienny dom pomocy lub inne ośrodki wsparcia zdefiniowane w art.51. ustawy o pomocy społecznej.</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Wymagana jest kompleksowość wsparcia, co oznacza realizację zajęć z co najmniej 3 wskazanych obszarów</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 w ramach tych obszarów klub powinien zapewnić reprezentacyjną grupę uczestników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 odpowiednią liczbę godzin pozwalająca na osiągnięcie oczekiwanych rezultatów.</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48548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4EDDD-860F-62E8-1556-E9370F290626}"/>
            </a:ext>
          </a:extLst>
        </p:cNvPr>
        <p:cNvGrpSpPr/>
        <p:nvPr/>
      </p:nvGrpSpPr>
      <p:grpSpPr>
        <a:xfrm>
          <a:off x="0" y="0"/>
          <a:ext cx="0" cy="0"/>
          <a:chOff x="0" y="0"/>
          <a:chExt cx="0" cy="0"/>
        </a:xfrm>
      </p:grpSpPr>
      <p:sp>
        <p:nvSpPr>
          <p:cNvPr id="6" name="pole tekstowe 5">
            <a:extLst>
              <a:ext uri="{FF2B5EF4-FFF2-40B4-BE49-F238E27FC236}">
                <a16:creationId xmlns:a16="http://schemas.microsoft.com/office/drawing/2014/main" id="{538879D5-3925-EE0D-8F78-B8DC05F1A3FB}"/>
              </a:ext>
            </a:extLst>
          </p:cNvPr>
          <p:cNvSpPr txBox="1"/>
          <p:nvPr/>
        </p:nvSpPr>
        <p:spPr>
          <a:xfrm>
            <a:off x="192232" y="157862"/>
            <a:ext cx="11807536" cy="10433625"/>
          </a:xfrm>
          <a:prstGeom prst="rect">
            <a:avLst/>
          </a:prstGeom>
          <a:noFill/>
        </p:spPr>
        <p:txBody>
          <a:bodyPr wrap="square">
            <a:spAutoFit/>
          </a:bodyPr>
          <a:lstStyle/>
          <a:p>
            <a:pPr algn="ctr"/>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Przedstawienie wniosków ze spotkań </a:t>
            </a:r>
            <a:b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br>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informacyjno – konsultacyjnych w gminach dotyczących możliwości dofinansowania </a:t>
            </a:r>
            <a:b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br>
            <a:r>
              <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rPr>
              <a:t>projektów z LSR </a:t>
            </a:r>
          </a:p>
          <a:p>
            <a:pPr algn="ctr"/>
            <a:endParaRPr kumimoji="0" lang="pl-PL" sz="2800" b="1" i="0" u="none" strike="noStrike" kern="1200" cap="all" spc="0" normalizeH="0" baseline="0" noProof="0" dirty="0">
              <a:ln>
                <a:noFill/>
              </a:ln>
              <a:effectLst/>
              <a:uLnTx/>
              <a:uFillTx/>
              <a:latin typeface="Times New Roman" panose="02020603050405020304" pitchFamily="18" charset="0"/>
              <a:ea typeface="+mj-ea"/>
              <a:cs typeface="Times New Roman" panose="02020603050405020304" pitchFamily="18" charset="0"/>
            </a:endParaRPr>
          </a:p>
          <a:p>
            <a:pPr algn="ctr">
              <a:buFontTx/>
              <a:buChar char="-"/>
            </a:pPr>
            <a:r>
              <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rPr>
              <a:t>Zaproponowane w LSR przedsięwzięcia zostały sformułowane w sposób poprawny i adekwatny do potrzeb i pomysłów lokalnej społeczności (wynikających z przeprowadzonych konsultacji społecznych)- uczestnicy spotkań wyrazili zainteresowanie proponowanymi formami wsparcia</a:t>
            </a:r>
          </a:p>
          <a:p>
            <a:pPr algn="ctr">
              <a:buFontTx/>
              <a:buChar char="-"/>
            </a:pPr>
            <a:endPar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endParaRPr>
          </a:p>
          <a:p>
            <a:pPr algn="ctr">
              <a:buFontTx/>
              <a:buChar char="-"/>
            </a:pPr>
            <a:r>
              <a:rPr kumimoji="0" lang="pl-PL" sz="2800"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rPr>
              <a:t>Nieatrakcyjne warunki wsparcia i wypłaty środków (czas oczekiwania na refundację) powodują mniejsze zainteresowanie środkami </a:t>
            </a:r>
          </a:p>
          <a:p>
            <a:pPr algn="ctr">
              <a:buFontTx/>
              <a:buChar char="-"/>
            </a:pPr>
            <a:endParaRPr kumimoji="0" lang="pl-PL" sz="2800" b="1" i="0" u="none" strike="noStrike" kern="1200" spc="0" normalizeH="0" noProof="0" dirty="0">
              <a:ln>
                <a:noFill/>
              </a:ln>
              <a:effectLst/>
              <a:uLnTx/>
              <a:uFillTx/>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cap="all" dirty="0">
              <a:latin typeface="Times New Roman" panose="02020603050405020304" pitchFamily="18" charset="0"/>
              <a:ea typeface="+mj-ea"/>
              <a:cs typeface="Times New Roman" panose="02020603050405020304" pitchFamily="18" charset="0"/>
            </a:endParaRPr>
          </a:p>
          <a:p>
            <a:pPr algn="ctr"/>
            <a:endParaRPr lang="pl-PL"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8710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2C191-6928-2140-D984-488A9697B2CC}"/>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559941F5-8AB1-F21F-B4F8-4D6759D83EDD}"/>
              </a:ext>
            </a:extLst>
          </p:cNvPr>
          <p:cNvSpPr>
            <a:spLocks noGrp="1"/>
          </p:cNvSpPr>
          <p:nvPr>
            <p:ph type="title"/>
          </p:nvPr>
        </p:nvSpPr>
        <p:spPr>
          <a:xfrm>
            <a:off x="-371184" y="-18473"/>
            <a:ext cx="12563184" cy="635795"/>
          </a:xfrm>
          <a:noFill/>
        </p:spPr>
        <p:txBody>
          <a:bodyPr>
            <a:noAutofit/>
          </a:bodyPr>
          <a:lstStyle/>
          <a:p>
            <a:pPr algn="ctr"/>
            <a:r>
              <a:rPr lang="pl-PL" sz="2400" b="1" dirty="0">
                <a:solidFill>
                  <a:schemeClr val="tx1"/>
                </a:solidFill>
                <a:latin typeface="Times New Roman" panose="02020603050405020304" pitchFamily="18" charset="0"/>
                <a:cs typeface="Times New Roman" panose="02020603050405020304" pitchFamily="18" charset="0"/>
              </a:rPr>
              <a:t>Realizacja celu klubu odbywa się poprzez wspieranie seniorów </a:t>
            </a:r>
            <a:br>
              <a:rPr lang="pl-PL" sz="2400" b="1" dirty="0">
                <a:solidFill>
                  <a:schemeClr val="tx1"/>
                </a:solidFill>
                <a:latin typeface="Times New Roman" panose="02020603050405020304" pitchFamily="18" charset="0"/>
                <a:cs typeface="Times New Roman" panose="02020603050405020304" pitchFamily="18" charset="0"/>
              </a:rPr>
            </a:br>
            <a:r>
              <a:rPr lang="pl-PL" sz="2400" b="1" dirty="0">
                <a:solidFill>
                  <a:schemeClr val="tx1"/>
                </a:solidFill>
                <a:latin typeface="Times New Roman" panose="02020603050405020304" pitchFamily="18" charset="0"/>
                <a:cs typeface="Times New Roman" panose="02020603050405020304" pitchFamily="18" charset="0"/>
              </a:rPr>
              <a:t>w następujących obszarach</a:t>
            </a:r>
          </a:p>
        </p:txBody>
      </p:sp>
      <p:sp>
        <p:nvSpPr>
          <p:cNvPr id="3" name="Symbol zastępczy zawartości 2">
            <a:extLst>
              <a:ext uri="{FF2B5EF4-FFF2-40B4-BE49-F238E27FC236}">
                <a16:creationId xmlns:a16="http://schemas.microsoft.com/office/drawing/2014/main" id="{B87F7FC3-2B4A-8E32-F768-32A6C3E00CF6}"/>
              </a:ext>
            </a:extLst>
          </p:cNvPr>
          <p:cNvSpPr>
            <a:spLocks noGrp="1"/>
          </p:cNvSpPr>
          <p:nvPr>
            <p:ph idx="1"/>
          </p:nvPr>
        </p:nvSpPr>
        <p:spPr>
          <a:xfrm>
            <a:off x="122812" y="831272"/>
            <a:ext cx="11946375" cy="5373991"/>
          </a:xfrm>
        </p:spPr>
        <p:txBody>
          <a:bodyPr>
            <a:noAutofit/>
          </a:bodyPr>
          <a:lstStyle/>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Aktywność obywatelska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inicjowanie działań na rzecz osób słabszych i zagrożonych wykluczeniem, organizacja wolontariatu. sieci pomocy sąsiedzkiej, banku wolnego czasu, organizacja wydarzeń integrujących społeczność lokalna np. „wigilii sąsiedzkiej”.</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Kultura fizyczna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organizowanie zajęć ruchowych, tanecznych i innych mających na celu promowanie i wzrost aktywności fizycznej osób w wieku senioralnym.</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Zdrowie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edukacja zdrowotna, udział w wykładach i zajęciach profilaktycznych.</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Bezpieczeństwo</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zapobieganie przestępstwom popełnionym na </a:t>
            </a: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seniorach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poprzez edukację w zakresie zabezpieczenia mienia </a:t>
            </a:r>
            <a:b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 zdrowia np. w kontekście korzystania z bankowości elektronicznej, zakupów w sklepach i na platformach internetowych, wykorzystywanych aktualnie narzędzi wyłudzenia pieniędzy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spotkania z policją, strażą miejską, edukatorami w wybranej dziedzinie.</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Kreatywność i rozwój zainteresowań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organizowanie warsztatów artystycznych, twórczych, spotkań grup hobbystycznych, </a:t>
            </a:r>
            <a:b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tym kabaretowych i teatralnych.</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Nabywanie nowych umiejętności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poruszania się w Internecie i selekcji informacji, umiejętności obsługi komputera </a:t>
            </a:r>
            <a:b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 urządzeń typu smartfon, tablet, załatwiania spraw urzędowych za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pomocą narzędzi online.</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Samopomoc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tworzenie grup samopomocnych, których członkowie będą wzajemnie się wspierać w trudnościach życia codziennego.</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Udział w kulturze i uwrażliwienie na sztukę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organizowanie zajęć filmowych, muzycznych, teatralnych, wyjazdy do kin, teatrów, muzeów, centrów sztuki, opery, filharmonii, itp.</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Wsparcie psychologiczne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indywidualne poradnictwo psychologiczne oraz grupowe warsztaty z psychologiem mające na celu m.in. kształtowania umiejętności współdziałania i współpracy w grupie, np. z elementami psychogramy i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innych metod dostosowanych do potrzeb seniorów.</a:t>
            </a:r>
          </a:p>
          <a:p>
            <a:pPr marL="306000" marR="0" lvl="0" indent="-306000" algn="l" defTabSz="457200" rtl="0" eaLnBrk="1" fontAlgn="auto" latinLnBrk="0" hangingPunct="1">
              <a:lnSpc>
                <a:spcPct val="100000"/>
              </a:lnSpc>
              <a:spcBef>
                <a:spcPts val="0"/>
              </a:spcBef>
              <a:buClr>
                <a:srgbClr val="4590B8"/>
              </a:buClr>
              <a:buSzPct val="92000"/>
              <a:buFont typeface="Wingdings 2" panose="05020102010507070707" pitchFamily="18" charset="2"/>
              <a:buChar char=""/>
              <a:tabLst/>
              <a:defRPr/>
            </a:pPr>
            <a:r>
              <a:rPr kumimoji="0" lang="pl-PL" sz="17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Rozwój tożsamości lokalnej – </a:t>
            </a:r>
            <a:r>
              <a:rPr kumimoji="0" lang="pl-PL" sz="17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nabywanie wiedzy oraz dzielenie się wiedzą i doświadczeniami nt. lokalnej tradycji, kultury, historii z </a:t>
            </a:r>
            <a:r>
              <a:rPr kumimoji="0" lang="pl-PL" sz="17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pozostałymi członkami społeczności, międzypokoleniowe działania edukacyjno-integracyjne.</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043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43633-BB6F-3AB2-2CC2-283F40C468BB}"/>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9C4AE69C-2E0E-DF9E-0DB5-BB9F36E35629}"/>
              </a:ext>
            </a:extLst>
          </p:cNvPr>
          <p:cNvSpPr>
            <a:spLocks noGrp="1"/>
          </p:cNvSpPr>
          <p:nvPr>
            <p:ph type="title"/>
          </p:nvPr>
        </p:nvSpPr>
        <p:spPr>
          <a:xfrm>
            <a:off x="850175" y="138546"/>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KADRA</a:t>
            </a:r>
          </a:p>
        </p:txBody>
      </p:sp>
      <p:sp>
        <p:nvSpPr>
          <p:cNvPr id="3" name="Symbol zastępczy zawartości 2">
            <a:extLst>
              <a:ext uri="{FF2B5EF4-FFF2-40B4-BE49-F238E27FC236}">
                <a16:creationId xmlns:a16="http://schemas.microsoft.com/office/drawing/2014/main" id="{0FEED551-6E0B-50B7-6565-B19574F8408A}"/>
              </a:ext>
            </a:extLst>
          </p:cNvPr>
          <p:cNvSpPr>
            <a:spLocks noGrp="1"/>
          </p:cNvSpPr>
          <p:nvPr>
            <p:ph idx="1"/>
          </p:nvPr>
        </p:nvSpPr>
        <p:spPr>
          <a:xfrm>
            <a:off x="134788" y="932873"/>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 organizację zajęć i prowadzenie klubu seniora odpowiada kierownik,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który powinien mieć doświadczenie w pracy z tożsamą lub podobną grupą. Kierownik może pełnić równocześnie inną funkcję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animatora). Wymiar zaangażowania czasowego kierownika jest adekwatny do liczby godzin działalności klubu w skali miesiąca.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 potrzeby prowadzenia zajęć specjalistycznych mogą zostać zatrudnieni wyłącznie specjaliści posiadający kwalifikacje odpowiednie do rodzaju zajęć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psycholog, terapeuta zajęciowy, fizjoterapeuta).</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Zatrudnienie dodatkowego opiekuna dla osoby potrzebującej wsparcia w codziennych czynnościach lub asystenta osoby niepełnosprawnej możliwe jest w szczególnych przypadkach,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związku z potrzebą zapewnienia równych szans uczestnictwa w projekcie osobom o specyficznych potrzebach.</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253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E8026-6BE2-FD42-5B57-D2EDFD4D9585}"/>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AE77D157-D749-11AB-82A6-E89703DC6B92}"/>
              </a:ext>
            </a:extLst>
          </p:cNvPr>
          <p:cNvSpPr>
            <a:spLocks noGrp="1"/>
          </p:cNvSpPr>
          <p:nvPr>
            <p:ph type="title"/>
          </p:nvPr>
        </p:nvSpPr>
        <p:spPr>
          <a:xfrm>
            <a:off x="838200" y="295564"/>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Zasady funkcjonowania klubu</a:t>
            </a:r>
          </a:p>
        </p:txBody>
      </p:sp>
      <p:sp>
        <p:nvSpPr>
          <p:cNvPr id="3" name="Symbol zastępczy zawartości 2">
            <a:extLst>
              <a:ext uri="{FF2B5EF4-FFF2-40B4-BE49-F238E27FC236}">
                <a16:creationId xmlns:a16="http://schemas.microsoft.com/office/drawing/2014/main" id="{278D06C6-2F37-BFE4-1EC1-80D65465C994}"/>
              </a:ext>
            </a:extLst>
          </p:cNvPr>
          <p:cNvSpPr>
            <a:spLocks noGrp="1"/>
          </p:cNvSpPr>
          <p:nvPr>
            <p:ph idx="1"/>
          </p:nvPr>
        </p:nvSpPr>
        <p:spPr>
          <a:xfrm>
            <a:off x="245625" y="1345463"/>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Godziny funkcjonowania placówki powinny być dostosowane do potrzeb i możliwości uczestnictwa seniorów.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endPar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osób uczestniczących w poszczególnych spotkaniach i warsztatach organizowanych przez klub może być zróżnicowana w związku z indywidualnymi preferencjami i potrzebami seniorów. Na zajęciach cyklicznych wymagana jest frekwencja na poziomie 70%. Jednocześnie w warsztatach i zajęciach grupowych nie uczestniczy więcej niż 20 osób jednocześnie.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endPar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klubie musi być obecna co najmniej 1 osoba z personelu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(prowadzący zajęcia, kierownik klubu). Grantobiorca ponosi całkowitą odpowiedzialność za bezpieczeństwo uczestników zajęć zarówno na terenie klubu, jak i podczas zajęć realizowanych poza klubem.</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Zajęcia w klubie są bezpłatne. </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918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03FA2-473B-C6AF-F933-4EBCCDFDCC65}"/>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9777217D-968D-49F2-92A5-3F93F6A77926}"/>
              </a:ext>
            </a:extLst>
          </p:cNvPr>
          <p:cNvSpPr>
            <a:spLocks noGrp="1"/>
          </p:cNvSpPr>
          <p:nvPr>
            <p:ph type="title"/>
          </p:nvPr>
        </p:nvSpPr>
        <p:spPr>
          <a:xfrm>
            <a:off x="850175" y="138546"/>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Zasady funkcjonowania klubu</a:t>
            </a:r>
          </a:p>
        </p:txBody>
      </p:sp>
      <p:sp>
        <p:nvSpPr>
          <p:cNvPr id="3" name="Symbol zastępczy zawartości 2">
            <a:extLst>
              <a:ext uri="{FF2B5EF4-FFF2-40B4-BE49-F238E27FC236}">
                <a16:creationId xmlns:a16="http://schemas.microsoft.com/office/drawing/2014/main" id="{F489D05F-E590-3F44-79E1-19ED19F1D11C}"/>
              </a:ext>
            </a:extLst>
          </p:cNvPr>
          <p:cNvSpPr>
            <a:spLocks noGrp="1"/>
          </p:cNvSpPr>
          <p:nvPr>
            <p:ph idx="1"/>
          </p:nvPr>
        </p:nvSpPr>
        <p:spPr>
          <a:xfrm>
            <a:off x="245625" y="1345463"/>
            <a:ext cx="11946375" cy="5373991"/>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zobowiązany jest do prowadzenia dokumentacji, która musi zawierać:</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listę obecności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uczestników w ramach poszczególnych zajęć,</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harmonogram działań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ujęciu tygodniowym, umieszczony w miejscu dostępnym dla uczestników projektu,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ewidencję czasu pracy kadry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klubu – w przypadku umowy zlecenie musi być prowadzona ewidencja godzin pracy,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miesięczne sprawozdania</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/protokoły z działalności klubu prowadzone przez kierownika klubu.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Klub zobowiązany jest do posiadania swojego regulaminu, </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którym znajdą odzwierciedlenie zapisy Standardu Klubu Seniora.</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7850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63CE2-5417-286F-4E3B-5FA511624686}"/>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8C2A7252-72CE-4DF2-EFF8-928F4F850BBB}"/>
              </a:ext>
            </a:extLst>
          </p:cNvPr>
          <p:cNvSpPr>
            <a:spLocks noGrp="1"/>
          </p:cNvSpPr>
          <p:nvPr>
            <p:ph type="title"/>
          </p:nvPr>
        </p:nvSpPr>
        <p:spPr>
          <a:xfrm>
            <a:off x="838200" y="504895"/>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Wymogi lokalowe</a:t>
            </a:r>
          </a:p>
        </p:txBody>
      </p:sp>
      <p:sp>
        <p:nvSpPr>
          <p:cNvPr id="3" name="Symbol zastępczy zawartości 2">
            <a:extLst>
              <a:ext uri="{FF2B5EF4-FFF2-40B4-BE49-F238E27FC236}">
                <a16:creationId xmlns:a16="http://schemas.microsoft.com/office/drawing/2014/main" id="{0F797C4C-A83C-BF06-7024-891CCC9C268F}"/>
              </a:ext>
            </a:extLst>
          </p:cNvPr>
          <p:cNvSpPr>
            <a:spLocks noGrp="1"/>
          </p:cNvSpPr>
          <p:nvPr>
            <p:ph idx="1"/>
          </p:nvPr>
        </p:nvSpPr>
        <p:spPr>
          <a:xfrm>
            <a:off x="245625" y="1345464"/>
            <a:ext cx="11946375" cy="4371846"/>
          </a:xfrm>
        </p:spPr>
        <p:txBody>
          <a:bodyPr>
            <a:noAutofit/>
          </a:bodyPr>
          <a:lstStyle/>
          <a:p>
            <a:pPr marL="306000" marR="0" lvl="0" indent="-30600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Klub seniora musi być usytuowany w miejscu dostępnym dla seniorów oraz być przystosowany </a:t>
            </a:r>
            <a:b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do potrzeb oraz możliwości osób z niepełnosprawnościami </a:t>
            </a:r>
            <a:r>
              <a:rPr kumimoji="0" lang="pl-PL" sz="20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zgodnie ze Standardami dostępności dla polityki spójności 2021-2027 stanowiącymi załącznik do Wytycznych dotyczących zasad równościowych w ramach funduszy unijnych na lata 2021-2027. </a:t>
            </a:r>
          </a:p>
          <a:p>
            <a:pPr marL="0" marR="0" lvl="0" indent="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06000" marR="0" lvl="0" indent="-30600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Liczba i wielkość pomieszczeń przeznaczonych na klub odpowiada potrzebom wynikającym z liczby jego uczestników.  </a:t>
            </a:r>
            <a:endParaRPr kumimoji="0" lang="pl-PL" sz="2000" b="1" i="0" u="none" strike="noStrike" kern="1200" cap="none" spc="0" normalizeH="0" baseline="0" noProof="0" dirty="0">
              <a:ln>
                <a:noFill/>
              </a:ln>
              <a:solidFill>
                <a:srgbClr val="3D3D3D"/>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3277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CAAAB-C771-80C1-FCFD-B85C27500EBE}"/>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3B818D83-4FE0-145A-7AF1-3A17D8FE1A1B}"/>
              </a:ext>
            </a:extLst>
          </p:cNvPr>
          <p:cNvSpPr>
            <a:spLocks noGrp="1"/>
          </p:cNvSpPr>
          <p:nvPr>
            <p:ph type="title"/>
          </p:nvPr>
        </p:nvSpPr>
        <p:spPr>
          <a:xfrm>
            <a:off x="838200" y="504895"/>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Katalog kosztów</a:t>
            </a:r>
          </a:p>
        </p:txBody>
      </p:sp>
      <p:sp>
        <p:nvSpPr>
          <p:cNvPr id="3" name="Symbol zastępczy zawartości 2">
            <a:extLst>
              <a:ext uri="{FF2B5EF4-FFF2-40B4-BE49-F238E27FC236}">
                <a16:creationId xmlns:a16="http://schemas.microsoft.com/office/drawing/2014/main" id="{A96090B7-B851-075D-4E2C-34A57BB5BD2D}"/>
              </a:ext>
            </a:extLst>
          </p:cNvPr>
          <p:cNvSpPr>
            <a:spLocks noGrp="1"/>
          </p:cNvSpPr>
          <p:nvPr>
            <p:ph idx="1"/>
          </p:nvPr>
        </p:nvSpPr>
        <p:spPr>
          <a:xfrm>
            <a:off x="227711" y="1243077"/>
            <a:ext cx="11736577"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ramach prowadzenia klubu dofinansowaniu podlegają w szczególności następujące koszty: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wynagrodzenie kadry,</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koszty związane z różnymi formami prowadzenia zajęć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(np. wyjazdy, bilety wstępu),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gry planszowe, karciane, książki, prenumerata gazet, czytniki e-booków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itp.,</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materiały</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do prowadzenia zajęć,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wyżywienie,</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wyposażenie klubu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zakresie niezbędnym do jego funkcjonowania,</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g)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koszty eksploatacji pomieszczeń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proporcji odpowiadającej liczbie godzin funkcjonowania klubu w miesiącu</a:t>
            </a:r>
            <a:r>
              <a:rPr lang="pl-PL" sz="2400" dirty="0">
                <a:solidFill>
                  <a:prstClr val="black"/>
                </a:solidFill>
                <a:latin typeface="Times New Roman" panose="02020603050405020304" pitchFamily="18" charset="0"/>
                <a:cs typeface="Times New Roman" panose="02020603050405020304" pitchFamily="18" charset="0"/>
              </a:rPr>
              <a:t>.</a:t>
            </a:r>
            <a:endPar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7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DCCE0-6A1D-9F09-D748-91F234D36E40}"/>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CE3EC5CA-3E4C-6DE3-59CC-6B3C80F944E8}"/>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Wskaźniki (produktu i rezultatu)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25991D68-A9E8-1002-9032-5C9D3053CB94}"/>
              </a:ext>
            </a:extLst>
          </p:cNvPr>
          <p:cNvSpPr>
            <a:spLocks noGrp="1"/>
          </p:cNvSpPr>
          <p:nvPr>
            <p:ph idx="1"/>
          </p:nvPr>
        </p:nvSpPr>
        <p:spPr>
          <a:xfrm>
            <a:off x="217916" y="1316181"/>
            <a:ext cx="11780120" cy="4816765"/>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produktu: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osób starszych objętych wsparciem w klubach seniora, gospodarstwach opiekuńczych i Uniwersytetach Trzeciego Wieku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151 os.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Całkowita liczba osób objętych wsparciem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151 os. </a:t>
            </a:r>
            <a:endPar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rezultatu:</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osób, których sytuacja społeczna uległa poprawie po opuszczeniu programu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46 os. </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objętych wsparciem klubów seniora, gospodarstw opiekuńczych i Uniwersytetów Trzeciego Wieku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11 szt.</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514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23445-B323-0EB9-3ADF-A58C6827C54A}"/>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72A85B02-A8BD-2D87-A73D-CA702325B235}"/>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Źródła finansowania Projektu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8D04F1F-6A3B-ECE6-EB0D-6354B09D8636}"/>
              </a:ext>
            </a:extLst>
          </p:cNvPr>
          <p:cNvSpPr>
            <a:spLocks noGrp="1"/>
          </p:cNvSpPr>
          <p:nvPr>
            <p:ph idx="1"/>
          </p:nvPr>
        </p:nvSpPr>
        <p:spPr>
          <a:xfrm>
            <a:off x="522717" y="1417781"/>
            <a:ext cx="11576920"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Dostępna alokacja: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1 709 577,35 zł</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Wkład własny: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96 276,21 zł</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grantów: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min. 17</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wartość grantu nie może przekroczyć: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100 000,00 zł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min. wkład własny 5%)</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ilość wniosków na jednego Grantobiorcę w jednym naborze: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3185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0C512-AB31-4BC7-12E3-5D750FC0F96F}"/>
            </a:ext>
          </a:extLst>
        </p:cNvPr>
        <p:cNvGrpSpPr/>
        <p:nvPr/>
      </p:nvGrpSpPr>
      <p:grpSpPr>
        <a:xfrm>
          <a:off x="0" y="0"/>
          <a:ext cx="0" cy="0"/>
          <a:chOff x="0" y="0"/>
          <a:chExt cx="0" cy="0"/>
        </a:xfrm>
      </p:grpSpPr>
      <p:pic>
        <p:nvPicPr>
          <p:cNvPr id="5" name="Obraz 4">
            <a:extLst>
              <a:ext uri="{FF2B5EF4-FFF2-40B4-BE49-F238E27FC236}">
                <a16:creationId xmlns:a16="http://schemas.microsoft.com/office/drawing/2014/main" id="{DAA80277-79F0-CBC9-6E77-2B5E17C56F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597045" cy="1597045"/>
          </a:xfrm>
          <a:prstGeom prst="rect">
            <a:avLst/>
          </a:prstGeom>
        </p:spPr>
      </p:pic>
      <p:sp>
        <p:nvSpPr>
          <p:cNvPr id="4" name="Tytuł 1">
            <a:extLst>
              <a:ext uri="{FF2B5EF4-FFF2-40B4-BE49-F238E27FC236}">
                <a16:creationId xmlns:a16="http://schemas.microsoft.com/office/drawing/2014/main" id="{6EF639E2-C9D7-EA75-79E0-0C228B7C8AF6}"/>
              </a:ext>
            </a:extLst>
          </p:cNvPr>
          <p:cNvSpPr>
            <a:spLocks noGrp="1"/>
          </p:cNvSpPr>
          <p:nvPr>
            <p:ph type="title"/>
          </p:nvPr>
        </p:nvSpPr>
        <p:spPr>
          <a:xfrm>
            <a:off x="977325" y="400463"/>
            <a:ext cx="10515600" cy="635795"/>
          </a:xfrm>
          <a:noFill/>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RÓWNAĆ SZANSE – zakres wsparcia</a:t>
            </a:r>
            <a:endParaRPr lang="pl-PL" sz="36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C25C9BF-1A88-2E8D-D57E-4F2656E887D8}"/>
              </a:ext>
            </a:extLst>
          </p:cNvPr>
          <p:cNvSpPr>
            <a:spLocks noGrp="1"/>
          </p:cNvSpPr>
          <p:nvPr>
            <p:ph idx="1"/>
          </p:nvPr>
        </p:nvSpPr>
        <p:spPr>
          <a:xfrm>
            <a:off x="295615" y="1436722"/>
            <a:ext cx="11600769" cy="5296588"/>
          </a:xfrm>
        </p:spPr>
        <p:txBody>
          <a:bodyPr>
            <a:normAutofit lnSpcReduction="10000"/>
          </a:bodyPr>
          <a:lstStyle/>
          <a:p>
            <a:pPr marR="0" lvl="0" algn="just" defTabSz="457200" rtl="0" eaLnBrk="1" fontAlgn="auto" latinLnBrk="0" hangingPunct="1">
              <a:lnSpc>
                <a:spcPct val="100000"/>
              </a:lnSpc>
              <a:spcBef>
                <a:spcPts val="1000"/>
              </a:spcBef>
              <a:spcAft>
                <a:spcPts val="0"/>
              </a:spcAft>
              <a:buClrTx/>
              <a:buSzPct val="80000"/>
              <a:buFont typeface="+mj-lt"/>
              <a:buAutoNum type="arabicPeriod"/>
              <a:tabLst/>
              <a:defRPr/>
            </a:pPr>
            <a:r>
              <a:rPr lang="pl-PL" sz="2000" b="1" dirty="0">
                <a:solidFill>
                  <a:schemeClr val="tx1"/>
                </a:solidFill>
                <a:latin typeface="Times New Roman" panose="02020603050405020304" pitchFamily="18" charset="0"/>
                <a:cs typeface="Times New Roman" panose="02020603050405020304" pitchFamily="18" charset="0"/>
              </a:rPr>
              <a:t>Podnoszenie wiedzy i świadomości</a:t>
            </a:r>
            <a:r>
              <a:rPr lang="pl-PL" sz="2000" dirty="0">
                <a:solidFill>
                  <a:schemeClr val="tx1"/>
                </a:solidFill>
                <a:latin typeface="Times New Roman" panose="02020603050405020304" pitchFamily="18" charset="0"/>
                <a:cs typeface="Times New Roman" panose="02020603050405020304" pitchFamily="18" charset="0"/>
              </a:rPr>
              <a:t> osób zajmujących się edukacją i pracą z dziećmi i młodzieżą </a:t>
            </a: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nt. stereotypów płci </a:t>
            </a:r>
            <a:r>
              <a:rPr lang="pl-PL" sz="2000" dirty="0">
                <a:solidFill>
                  <a:schemeClr val="tx1"/>
                </a:solidFill>
                <a:latin typeface="Times New Roman" panose="02020603050405020304" pitchFamily="18" charset="0"/>
                <a:cs typeface="Times New Roman" panose="02020603050405020304" pitchFamily="18" charset="0"/>
              </a:rPr>
              <a:t>i specyfiki potrzeb osób różnej płci w tym także przemocy rówieśniczej uwarunkowanej przekonaniami związanymi z płcią; </a:t>
            </a:r>
          </a:p>
          <a:p>
            <a:pPr marR="0" lvl="0" algn="just" defTabSz="457200" rtl="0" eaLnBrk="1" fontAlgn="auto" latinLnBrk="0" hangingPunct="1">
              <a:lnSpc>
                <a:spcPct val="100000"/>
              </a:lnSpc>
              <a:spcBef>
                <a:spcPts val="1000"/>
              </a:spcBef>
              <a:spcAft>
                <a:spcPts val="0"/>
              </a:spcAft>
              <a:buClrTx/>
              <a:buSzPct val="80000"/>
              <a:buFont typeface="+mj-lt"/>
              <a:buAutoNum type="arabicPeriod"/>
              <a:tabLst/>
              <a:defRPr/>
            </a:pPr>
            <a:r>
              <a:rPr lang="pl-PL" sz="2000" b="1" dirty="0">
                <a:solidFill>
                  <a:schemeClr val="tx1"/>
                </a:solidFill>
                <a:latin typeface="Times New Roman" panose="02020603050405020304" pitchFamily="18" charset="0"/>
                <a:cs typeface="Times New Roman" panose="02020603050405020304" pitchFamily="18" charset="0"/>
              </a:rPr>
              <a:t>Kluby rodzica </a:t>
            </a:r>
            <a:r>
              <a:rPr lang="pl-PL" sz="2000" dirty="0">
                <a:solidFill>
                  <a:schemeClr val="tx1"/>
                </a:solidFill>
                <a:latin typeface="Times New Roman" panose="02020603050405020304" pitchFamily="18" charset="0"/>
                <a:cs typeface="Times New Roman" panose="02020603050405020304" pitchFamily="18" charset="0"/>
              </a:rPr>
              <a:t>- miejsca spotkań rodziców, zależnie od potrzeb ukierunkowane na: </a:t>
            </a:r>
          </a:p>
          <a:p>
            <a:pPr marR="0" lvl="0" algn="just" defTabSz="457200" rtl="0" eaLnBrk="1" fontAlgn="auto" latinLnBrk="0" hangingPunct="1">
              <a:lnSpc>
                <a:spcPct val="100000"/>
              </a:lnSpc>
              <a:spcBef>
                <a:spcPts val="1000"/>
              </a:spcBef>
              <a:spcAft>
                <a:spcPts val="0"/>
              </a:spcAft>
              <a:buClrTx/>
              <a:buSzPct val="80000"/>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wsparcie dla kobiet (wymiana doświadczeń, warsztaty motywujące, psychologiczne, coaching, kręgi wsparcia) próbujących godzić życie zawodowe z rodzinnym, wzmacniające poczucie własnej wartości </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 motywację do przełamywania stereotypów dot. roli kobiet i rozwoju osobistego; </a:t>
            </a:r>
          </a:p>
          <a:p>
            <a:pPr marR="0" lvl="0" algn="just" defTabSz="457200" rtl="0" eaLnBrk="1" fontAlgn="auto" latinLnBrk="0" hangingPunct="1">
              <a:lnSpc>
                <a:spcPct val="100000"/>
              </a:lnSpc>
              <a:spcBef>
                <a:spcPts val="1000"/>
              </a:spcBef>
              <a:spcAft>
                <a:spcPts val="0"/>
              </a:spcAft>
              <a:buClrTx/>
              <a:buSzPct val="80000"/>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wsparcie dla mężczyzn (wymiana doświadczeń, warsztaty motywujące, psychologiczne, coaching, kręgi wsparcia) próbujących przełamywać stereotypy związane z rolą mężczyzn w rodzinie i społeczeństwie, zachęcające do większego zaangażowania w obowiązki opiekuńcze. </a:t>
            </a:r>
          </a:p>
          <a:p>
            <a:pPr marL="0" marR="0" lvl="0" indent="0" algn="just" defTabSz="457200" rtl="0" eaLnBrk="1" fontAlgn="auto" latinLnBrk="0" hangingPunct="1">
              <a:lnSpc>
                <a:spcPct val="100000"/>
              </a:lnSpc>
              <a:spcBef>
                <a:spcPts val="1000"/>
              </a:spcBef>
              <a:spcAft>
                <a:spcPts val="0"/>
              </a:spcAft>
              <a:buClrTx/>
              <a:buSzPct val="80000"/>
              <a:buFont typeface="Wingdings 3" charset="2"/>
              <a:buNone/>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Kluby rodzica mogą przewidywać wspólne działania dla kobiet i mężczyzn, w zakresie wskazanym powyżej.</a:t>
            </a: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marR="0" lvl="0" indent="-457200" algn="just" defTabSz="457200" rtl="0" eaLnBrk="1" fontAlgn="auto" latinLnBrk="0" hangingPunct="1">
              <a:lnSpc>
                <a:spcPct val="100000"/>
              </a:lnSpc>
              <a:spcBef>
                <a:spcPts val="1000"/>
              </a:spcBef>
              <a:spcAft>
                <a:spcPts val="0"/>
              </a:spcAft>
              <a:buClrTx/>
              <a:buSzPct val="80000"/>
              <a:buFont typeface="+mj-lt"/>
              <a:buAutoNum type="arabicPeriod" startAt="3"/>
              <a:tabLst/>
              <a:defRPr/>
            </a:pPr>
            <a:r>
              <a:rPr lang="pl-PL" sz="2000" b="1" dirty="0">
                <a:solidFill>
                  <a:schemeClr val="tx1"/>
                </a:solidFill>
                <a:latin typeface="Times New Roman" panose="02020603050405020304" pitchFamily="18" charset="0"/>
                <a:cs typeface="Times New Roman" panose="02020603050405020304" pitchFamily="18" charset="0"/>
              </a:rPr>
              <a:t>Zwiększenie udziału oraz wzmocnienie pozycji kobiet na rynku pracy </a:t>
            </a:r>
            <a:r>
              <a:rPr lang="pl-PL" sz="2000" dirty="0">
                <a:solidFill>
                  <a:schemeClr val="tx1"/>
                </a:solidFill>
                <a:latin typeface="Times New Roman" panose="02020603050405020304" pitchFamily="18" charset="0"/>
                <a:cs typeface="Times New Roman" panose="02020603050405020304" pitchFamily="18" charset="0"/>
              </a:rPr>
              <a:t>poprzez działania wspierające rozpoczęcie, utrzymanie lub powrót do zatrudnienia, takie jak: wsparcie prawne, z zakresu rozwoju osobistego, motywujące, psychologiczne, wzmacniające poczucie własnej wartości. </a:t>
            </a:r>
            <a:endParaRPr kumimoji="0" lang="pl-PL" sz="20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8431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5336B-8ABF-D460-9F68-BAC1024B63ED}"/>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922DCF26-D612-B80A-2134-F965735A75AC}"/>
              </a:ext>
            </a:extLst>
          </p:cNvPr>
          <p:cNvSpPr>
            <a:spLocks noGrp="1"/>
          </p:cNvSpPr>
          <p:nvPr>
            <p:ph type="title"/>
          </p:nvPr>
        </p:nvSpPr>
        <p:spPr>
          <a:xfrm>
            <a:off x="838200" y="504895"/>
            <a:ext cx="10515600" cy="635795"/>
          </a:xfrm>
          <a:noFill/>
        </p:spPr>
        <p:txBody>
          <a:bodyPr>
            <a:noAutofit/>
          </a:bodyPr>
          <a:lstStyle/>
          <a:p>
            <a:pPr algn="ctr"/>
            <a:r>
              <a:rPr lang="pl-PL" sz="2800" b="1" dirty="0">
                <a:solidFill>
                  <a:schemeClr val="tx1"/>
                </a:solidFill>
                <a:latin typeface="Times New Roman" panose="02020603050405020304" pitchFamily="18" charset="0"/>
                <a:cs typeface="Times New Roman" panose="02020603050405020304" pitchFamily="18" charset="0"/>
              </a:rPr>
              <a:t>Wymogi lokalowe</a:t>
            </a:r>
          </a:p>
        </p:txBody>
      </p:sp>
      <p:sp>
        <p:nvSpPr>
          <p:cNvPr id="3" name="Symbol zastępczy zawartości 2">
            <a:extLst>
              <a:ext uri="{FF2B5EF4-FFF2-40B4-BE49-F238E27FC236}">
                <a16:creationId xmlns:a16="http://schemas.microsoft.com/office/drawing/2014/main" id="{E0AE0ED5-A4CC-0170-1982-28CE4D1B6307}"/>
              </a:ext>
            </a:extLst>
          </p:cNvPr>
          <p:cNvSpPr>
            <a:spLocks noGrp="1"/>
          </p:cNvSpPr>
          <p:nvPr>
            <p:ph idx="1"/>
          </p:nvPr>
        </p:nvSpPr>
        <p:spPr>
          <a:xfrm>
            <a:off x="245626" y="1345464"/>
            <a:ext cx="11831580" cy="4371846"/>
          </a:xfrm>
        </p:spPr>
        <p:txBody>
          <a:bodyPr>
            <a:noAutofit/>
          </a:bodyPr>
          <a:lstStyle/>
          <a:p>
            <a:pPr marL="306000" marR="0" lvl="0" indent="-30600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Klub </a:t>
            </a:r>
            <a:r>
              <a:rPr lang="pl-PL"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rodzica</a:t>
            </a: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musi być usytuowany w miejscu dostępnym dla uczestników oraz być przystosowany </a:t>
            </a:r>
            <a:b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do potrzeb oraz możliwości osób z niepełnosprawnościami </a:t>
            </a:r>
            <a:r>
              <a:rPr kumimoji="0" lang="pl-PL" sz="20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zgodnie ze Standardami dostępności dla polityki spójności 2021-2027 stanowiącymi załącznik do Wytycznych dotyczących zasad równościowych w ramach funduszy unijnych na lata 2021-2027. </a:t>
            </a:r>
          </a:p>
          <a:p>
            <a:pPr marL="0" marR="0" lvl="0" indent="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None/>
              <a:tabLst/>
              <a:defRPr/>
            </a:pPr>
            <a:endParaRPr kumimoji="0" lang="pl-PL" sz="2000" b="0" i="0" u="none" strike="noStrike" kern="1200" cap="none" spc="0" normalizeH="0" baseline="0" noProof="0" dirty="0">
              <a:ln>
                <a:noFill/>
              </a:ln>
              <a:solidFill>
                <a:srgbClr val="3D3D3D"/>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06000" marR="0" lvl="0" indent="-306000" algn="l" defTabSz="457200" rtl="0" eaLnBrk="1" fontAlgn="auto" latinLnBrk="0" hangingPunct="1">
              <a:lnSpc>
                <a:spcPct val="150000"/>
              </a:lnSpc>
              <a:spcBef>
                <a:spcPct val="20000"/>
              </a:spcBef>
              <a:spcAft>
                <a:spcPts val="800"/>
              </a:spcAft>
              <a:buClr>
                <a:srgbClr val="4590B8"/>
              </a:buClr>
              <a:buSzPct val="92000"/>
              <a:buFont typeface="Wingdings 2" panose="05020102010507070707" pitchFamily="18" charset="2"/>
              <a:buChar char=""/>
              <a:tabLst/>
              <a:defRPr/>
            </a:pPr>
            <a:r>
              <a:rPr kumimoji="0" lang="pl-PL" sz="20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Liczba i wielkość pomieszczeń przeznaczonych na klub odpowiada potrzebom wynikającym z liczby jego uczestników.  </a:t>
            </a:r>
            <a:endParaRPr kumimoji="0" lang="pl-PL" sz="2000" b="1" i="0" u="none" strike="noStrike" kern="1200" cap="none" spc="0" normalizeH="0" baseline="0" noProof="0" dirty="0">
              <a:ln>
                <a:noFill/>
              </a:ln>
              <a:solidFill>
                <a:srgbClr val="3D3D3D"/>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7120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CA434A-C55F-2542-980E-0D2EE44226C4}"/>
              </a:ext>
            </a:extLst>
          </p:cNvPr>
          <p:cNvSpPr>
            <a:spLocks noGrp="1"/>
          </p:cNvSpPr>
          <p:nvPr>
            <p:ph type="title"/>
          </p:nvPr>
        </p:nvSpPr>
        <p:spPr>
          <a:xfrm>
            <a:off x="777680" y="143743"/>
            <a:ext cx="10515600" cy="528779"/>
          </a:xfrm>
          <a:noFill/>
        </p:spPr>
        <p:txBody>
          <a:bodyPr>
            <a:noAutofit/>
          </a:bodyPr>
          <a:lstStyle/>
          <a:p>
            <a:pPr algn="ctr"/>
            <a:r>
              <a:rPr lang="pl-PL" sz="3200" b="1" dirty="0">
                <a:solidFill>
                  <a:schemeClr val="tx1"/>
                </a:solidFill>
                <a:latin typeface="Times New Roman" panose="02020603050405020304" pitchFamily="18" charset="0"/>
                <a:cs typeface="Times New Roman" panose="02020603050405020304" pitchFamily="18" charset="0"/>
              </a:rPr>
              <a:t>Budżet LSR – 2023-2029</a:t>
            </a:r>
            <a:endParaRPr lang="pl-PL" sz="3200" dirty="0">
              <a:solidFill>
                <a:schemeClr val="tx1"/>
              </a:solidFill>
              <a:latin typeface="Times New Roman" panose="02020603050405020304" pitchFamily="18" charset="0"/>
              <a:cs typeface="Times New Roman" panose="02020603050405020304" pitchFamily="18" charset="0"/>
            </a:endParaRPr>
          </a:p>
        </p:txBody>
      </p:sp>
      <p:sp>
        <p:nvSpPr>
          <p:cNvPr id="3" name="Prostokąt zaokrąglony 2">
            <a:extLst>
              <a:ext uri="{FF2B5EF4-FFF2-40B4-BE49-F238E27FC236}">
                <a16:creationId xmlns:a16="http://schemas.microsoft.com/office/drawing/2014/main" id="{E5831672-8836-6A4D-9A93-D80CC3092CEE}"/>
              </a:ext>
            </a:extLst>
          </p:cNvPr>
          <p:cNvSpPr/>
          <p:nvPr/>
        </p:nvSpPr>
        <p:spPr>
          <a:xfrm>
            <a:off x="320397" y="943231"/>
            <a:ext cx="11751738" cy="564250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pl-PL" dirty="0"/>
          </a:p>
        </p:txBody>
      </p:sp>
      <p:sp>
        <p:nvSpPr>
          <p:cNvPr id="4" name="Owal 3">
            <a:extLst>
              <a:ext uri="{FF2B5EF4-FFF2-40B4-BE49-F238E27FC236}">
                <a16:creationId xmlns:a16="http://schemas.microsoft.com/office/drawing/2014/main" id="{22C942CB-EACE-8348-BF07-1D677A0C3A71}"/>
              </a:ext>
            </a:extLst>
          </p:cNvPr>
          <p:cNvSpPr/>
          <p:nvPr/>
        </p:nvSpPr>
        <p:spPr>
          <a:xfrm>
            <a:off x="960421" y="1172715"/>
            <a:ext cx="3987799" cy="370399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pl-PL" sz="2000" b="1" dirty="0"/>
              <a:t>Plan Strategiczny dla Wspólnej Polityki Rolnej 2023-2027</a:t>
            </a:r>
          </a:p>
          <a:p>
            <a:pPr algn="ctr"/>
            <a:endParaRPr lang="pl-PL" dirty="0"/>
          </a:p>
          <a:p>
            <a:pPr algn="ctr"/>
            <a:r>
              <a:rPr lang="pl-PL" sz="2400" b="1" dirty="0">
                <a:solidFill>
                  <a:schemeClr val="tx1"/>
                </a:solidFill>
              </a:rPr>
              <a:t>Środki dla LGD ≈</a:t>
            </a:r>
            <a:r>
              <a:rPr lang="pl-PL" sz="2400" b="1" dirty="0">
                <a:solidFill>
                  <a:srgbClr val="FF0000"/>
                </a:solidFill>
              </a:rPr>
              <a:t> </a:t>
            </a:r>
            <a:br>
              <a:rPr lang="pl-PL" sz="2400" b="1" dirty="0">
                <a:solidFill>
                  <a:srgbClr val="FF0000"/>
                </a:solidFill>
              </a:rPr>
            </a:br>
            <a:r>
              <a:rPr lang="pl-PL" sz="2400" b="1" dirty="0">
                <a:solidFill>
                  <a:schemeClr val="bg1"/>
                </a:solidFill>
              </a:rPr>
              <a:t>1,5 mln Euro </a:t>
            </a:r>
          </a:p>
        </p:txBody>
      </p:sp>
      <p:sp>
        <p:nvSpPr>
          <p:cNvPr id="8" name="Owal 7">
            <a:extLst>
              <a:ext uri="{FF2B5EF4-FFF2-40B4-BE49-F238E27FC236}">
                <a16:creationId xmlns:a16="http://schemas.microsoft.com/office/drawing/2014/main" id="{BB8E056A-546B-0042-9942-1E0FD24C0708}"/>
              </a:ext>
            </a:extLst>
          </p:cNvPr>
          <p:cNvSpPr/>
          <p:nvPr/>
        </p:nvSpPr>
        <p:spPr>
          <a:xfrm>
            <a:off x="7781557" y="1172714"/>
            <a:ext cx="3987799" cy="370399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pl-PL" sz="2000" b="1" dirty="0"/>
              <a:t>Fundusze Europejskie dla Kujaw i Pomorza </a:t>
            </a:r>
          </a:p>
          <a:p>
            <a:pPr algn="ctr"/>
            <a:r>
              <a:rPr lang="pl-PL" sz="2000" b="1" dirty="0"/>
              <a:t>2021-2027 (EFS+)</a:t>
            </a:r>
          </a:p>
          <a:p>
            <a:pPr algn="ctr"/>
            <a:endParaRPr lang="pl-PL" dirty="0"/>
          </a:p>
          <a:p>
            <a:pPr algn="ctr"/>
            <a:r>
              <a:rPr lang="pl-PL" sz="2400" b="1" dirty="0">
                <a:solidFill>
                  <a:schemeClr val="tx1"/>
                </a:solidFill>
              </a:rPr>
              <a:t>Środki dla LGD ≈ </a:t>
            </a:r>
          </a:p>
          <a:p>
            <a:pPr algn="ctr"/>
            <a:r>
              <a:rPr lang="pl-PL" sz="2400" b="1" dirty="0">
                <a:solidFill>
                  <a:schemeClr val="bg1"/>
                </a:solidFill>
              </a:rPr>
              <a:t>1,0 mln euro</a:t>
            </a:r>
          </a:p>
        </p:txBody>
      </p:sp>
      <p:sp>
        <p:nvSpPr>
          <p:cNvPr id="5" name="pole tekstowe 4">
            <a:extLst>
              <a:ext uri="{FF2B5EF4-FFF2-40B4-BE49-F238E27FC236}">
                <a16:creationId xmlns:a16="http://schemas.microsoft.com/office/drawing/2014/main" id="{8FF74E78-E2FA-0547-BD19-D0DAC7D63C95}"/>
              </a:ext>
            </a:extLst>
          </p:cNvPr>
          <p:cNvSpPr txBox="1"/>
          <p:nvPr/>
        </p:nvSpPr>
        <p:spPr>
          <a:xfrm>
            <a:off x="3882592" y="1000928"/>
            <a:ext cx="4657768" cy="400110"/>
          </a:xfrm>
          <a:prstGeom prst="rect">
            <a:avLst/>
          </a:prstGeom>
          <a:noFill/>
        </p:spPr>
        <p:txBody>
          <a:bodyPr wrap="square" rtlCol="0">
            <a:spAutoFit/>
          </a:bodyPr>
          <a:lstStyle/>
          <a:p>
            <a:pPr algn="ctr"/>
            <a:r>
              <a:rPr lang="pl-PL" sz="2000" b="1" dirty="0">
                <a:solidFill>
                  <a:schemeClr val="bg1"/>
                </a:solidFill>
              </a:rPr>
              <a:t>LSR 2023-2029</a:t>
            </a:r>
          </a:p>
        </p:txBody>
      </p:sp>
      <p:sp>
        <p:nvSpPr>
          <p:cNvPr id="7" name="Prostokąt: zaokrąglone rogi 6">
            <a:extLst>
              <a:ext uri="{FF2B5EF4-FFF2-40B4-BE49-F238E27FC236}">
                <a16:creationId xmlns:a16="http://schemas.microsoft.com/office/drawing/2014/main" id="{A426FBDD-1E73-2B51-872A-3A54F93D8CE9}"/>
              </a:ext>
            </a:extLst>
          </p:cNvPr>
          <p:cNvSpPr/>
          <p:nvPr/>
        </p:nvSpPr>
        <p:spPr>
          <a:xfrm>
            <a:off x="719125" y="4346591"/>
            <a:ext cx="1952090" cy="132097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pl-PL" dirty="0"/>
              <a:t>Infrastruktura </a:t>
            </a:r>
          </a:p>
          <a:p>
            <a:pPr algn="ctr"/>
            <a:r>
              <a:rPr lang="pl-PL" dirty="0"/>
              <a:t>1 000 000 euro</a:t>
            </a:r>
          </a:p>
        </p:txBody>
      </p:sp>
      <p:sp>
        <p:nvSpPr>
          <p:cNvPr id="9" name="Prostokąt: zaokrąglone rogi 8">
            <a:extLst>
              <a:ext uri="{FF2B5EF4-FFF2-40B4-BE49-F238E27FC236}">
                <a16:creationId xmlns:a16="http://schemas.microsoft.com/office/drawing/2014/main" id="{4A54B1C1-975F-E582-7201-9B19B949F0EA}"/>
              </a:ext>
            </a:extLst>
          </p:cNvPr>
          <p:cNvSpPr/>
          <p:nvPr/>
        </p:nvSpPr>
        <p:spPr>
          <a:xfrm>
            <a:off x="3603413" y="4225911"/>
            <a:ext cx="2228784" cy="1301588"/>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pl-PL" dirty="0"/>
              <a:t>Przedsiębiorcy</a:t>
            </a:r>
          </a:p>
          <a:p>
            <a:pPr algn="ctr"/>
            <a:r>
              <a:rPr lang="pl-PL" dirty="0"/>
              <a:t>500 000 euro</a:t>
            </a:r>
          </a:p>
        </p:txBody>
      </p:sp>
      <p:sp>
        <p:nvSpPr>
          <p:cNvPr id="10" name="Owal 9">
            <a:extLst>
              <a:ext uri="{FF2B5EF4-FFF2-40B4-BE49-F238E27FC236}">
                <a16:creationId xmlns:a16="http://schemas.microsoft.com/office/drawing/2014/main" id="{30836899-F15B-1130-F490-6B849A36ACEE}"/>
              </a:ext>
            </a:extLst>
          </p:cNvPr>
          <p:cNvSpPr/>
          <p:nvPr/>
        </p:nvSpPr>
        <p:spPr>
          <a:xfrm>
            <a:off x="2719436" y="5346406"/>
            <a:ext cx="2228784" cy="1178964"/>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pl-PL" dirty="0"/>
              <a:t>Starterzy Podgrodzia 170 000 euro</a:t>
            </a:r>
          </a:p>
        </p:txBody>
      </p:sp>
      <p:sp>
        <p:nvSpPr>
          <p:cNvPr id="11" name="Owal 10">
            <a:extLst>
              <a:ext uri="{FF2B5EF4-FFF2-40B4-BE49-F238E27FC236}">
                <a16:creationId xmlns:a16="http://schemas.microsoft.com/office/drawing/2014/main" id="{B6FB5B49-1A28-1A21-DF4D-89FFB3E1F6BC}"/>
              </a:ext>
            </a:extLst>
          </p:cNvPr>
          <p:cNvSpPr/>
          <p:nvPr/>
        </p:nvSpPr>
        <p:spPr>
          <a:xfrm>
            <a:off x="5070254" y="5270903"/>
            <a:ext cx="2350891" cy="1178964"/>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pl-PL" dirty="0"/>
              <a:t>Firmy Podgrodzia 330 000 euro</a:t>
            </a:r>
          </a:p>
        </p:txBody>
      </p:sp>
      <p:sp>
        <p:nvSpPr>
          <p:cNvPr id="12" name="Prostokąt: zaokrąglone rogi 11">
            <a:extLst>
              <a:ext uri="{FF2B5EF4-FFF2-40B4-BE49-F238E27FC236}">
                <a16:creationId xmlns:a16="http://schemas.microsoft.com/office/drawing/2014/main" id="{76F8CA2A-7817-E97A-C323-677A4560C8CC}"/>
              </a:ext>
            </a:extLst>
          </p:cNvPr>
          <p:cNvSpPr/>
          <p:nvPr/>
        </p:nvSpPr>
        <p:spPr>
          <a:xfrm>
            <a:off x="10186641" y="4586335"/>
            <a:ext cx="1746607" cy="92431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t>Równać szanse </a:t>
            </a:r>
          </a:p>
          <a:p>
            <a:pPr algn="ctr"/>
            <a:r>
              <a:rPr lang="pl-PL" dirty="0"/>
              <a:t>40 000 euro</a:t>
            </a:r>
          </a:p>
        </p:txBody>
      </p:sp>
      <p:sp>
        <p:nvSpPr>
          <p:cNvPr id="13" name="Prostokąt: zaokrąglone rogi 12">
            <a:extLst>
              <a:ext uri="{FF2B5EF4-FFF2-40B4-BE49-F238E27FC236}">
                <a16:creationId xmlns:a16="http://schemas.microsoft.com/office/drawing/2014/main" id="{900BAF65-D91E-5BCD-EBBF-85E97F6D5621}"/>
              </a:ext>
            </a:extLst>
          </p:cNvPr>
          <p:cNvSpPr/>
          <p:nvPr/>
        </p:nvSpPr>
        <p:spPr>
          <a:xfrm>
            <a:off x="8237281" y="4311413"/>
            <a:ext cx="1766338" cy="104499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t>Młodzi Podgrodzia 500 000 euro</a:t>
            </a:r>
          </a:p>
        </p:txBody>
      </p:sp>
      <p:sp>
        <p:nvSpPr>
          <p:cNvPr id="14" name="Prostokąt: zaokrąglone rogi 13">
            <a:extLst>
              <a:ext uri="{FF2B5EF4-FFF2-40B4-BE49-F238E27FC236}">
                <a16:creationId xmlns:a16="http://schemas.microsoft.com/office/drawing/2014/main" id="{6E183876-A76A-A793-D8C7-CE6302419D7A}"/>
              </a:ext>
            </a:extLst>
          </p:cNvPr>
          <p:cNvSpPr/>
          <p:nvPr/>
        </p:nvSpPr>
        <p:spPr>
          <a:xfrm>
            <a:off x="6548106" y="3164378"/>
            <a:ext cx="1746077" cy="1026186"/>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t>Seniorzy Podgrodzia 460 000 euro</a:t>
            </a:r>
          </a:p>
        </p:txBody>
      </p:sp>
    </p:spTree>
    <p:extLst>
      <p:ext uri="{BB962C8B-B14F-4D97-AF65-F5344CB8AC3E}">
        <p14:creationId xmlns:p14="http://schemas.microsoft.com/office/powerpoint/2010/main" val="20290227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235A1-14E6-553E-CFD7-1E717FBA7F55}"/>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0E3B63EC-B637-4CC0-4C95-3266C066F93F}"/>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Wskaźniki (produktu i rezultatu)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43FD61C-0F1B-C59A-79B4-1DBE90B08AD0}"/>
              </a:ext>
            </a:extLst>
          </p:cNvPr>
          <p:cNvSpPr>
            <a:spLocks noGrp="1"/>
          </p:cNvSpPr>
          <p:nvPr>
            <p:ph idx="1"/>
          </p:nvPr>
        </p:nvSpPr>
        <p:spPr>
          <a:xfrm>
            <a:off x="326014" y="1537853"/>
            <a:ext cx="11524242"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produktu:</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lang="pl-PL" sz="2400" dirty="0">
                <a:solidFill>
                  <a:schemeClr val="tx1"/>
                </a:solidFill>
                <a:latin typeface="Times New Roman" panose="02020603050405020304" pitchFamily="18" charset="0"/>
                <a:cs typeface="Times New Roman" panose="02020603050405020304" pitchFamily="18" charset="0"/>
              </a:rPr>
              <a:t>Liczba osób objętych wsparciem w zakresie równości kobiet i mężczyzn -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32 os.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Wskaźniki rezultatu:</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pl-PL" sz="2400" dirty="0">
                <a:solidFill>
                  <a:schemeClr val="tx1"/>
                </a:solidFill>
                <a:latin typeface="Times New Roman" panose="02020603050405020304" pitchFamily="18" charset="0"/>
                <a:cs typeface="Times New Roman" panose="02020603050405020304" pitchFamily="18" charset="0"/>
              </a:rPr>
              <a:t>Liczba osób, które podniosły poziom wiedzy w zakresie równości kobiet i mężczyzn dzięki wsparciu w programie - </a:t>
            </a:r>
            <a:r>
              <a:rPr lang="pl-PL" sz="2400" b="1" dirty="0">
                <a:solidFill>
                  <a:schemeClr val="tx1"/>
                </a:solidFill>
                <a:latin typeface="Times New Roman" panose="02020603050405020304" pitchFamily="18" charset="0"/>
                <a:cs typeface="Times New Roman" panose="02020603050405020304" pitchFamily="18" charset="0"/>
              </a:rPr>
              <a:t>20 os.</a:t>
            </a:r>
            <a:endParaRPr kumimoji="0" lang="pl-PL" sz="20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5244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E4C67-C1D3-3351-B551-A6BB3EA2046F}"/>
            </a:ext>
          </a:extLst>
        </p:cNvPr>
        <p:cNvGrpSpPr/>
        <p:nvPr/>
      </p:nvGrpSpPr>
      <p:grpSpPr>
        <a:xfrm>
          <a:off x="0" y="0"/>
          <a:ext cx="0" cy="0"/>
          <a:chOff x="0" y="0"/>
          <a:chExt cx="0" cy="0"/>
        </a:xfrm>
      </p:grpSpPr>
      <p:sp>
        <p:nvSpPr>
          <p:cNvPr id="4" name="Tytuł 1">
            <a:extLst>
              <a:ext uri="{FF2B5EF4-FFF2-40B4-BE49-F238E27FC236}">
                <a16:creationId xmlns:a16="http://schemas.microsoft.com/office/drawing/2014/main" id="{3FE4DB4E-0F56-A8BE-B658-297821806C8A}"/>
              </a:ext>
            </a:extLst>
          </p:cNvPr>
          <p:cNvSpPr>
            <a:spLocks noGrp="1"/>
          </p:cNvSpPr>
          <p:nvPr>
            <p:ph type="title"/>
          </p:nvPr>
        </p:nvSpPr>
        <p:spPr>
          <a:xfrm>
            <a:off x="838200" y="504895"/>
            <a:ext cx="10515600" cy="635795"/>
          </a:xfrm>
          <a:noFill/>
        </p:spPr>
        <p:txBody>
          <a:bodyPr>
            <a:noAutofit/>
          </a:bodyPr>
          <a:lstStyle/>
          <a:p>
            <a:pPr algn="ctr"/>
            <a:r>
              <a:rPr kumimoji="0" lang="pl-PL"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Źródła finansowania Projektu</a:t>
            </a:r>
            <a:endParaRPr lang="pl-PL" sz="2800" b="1" dirty="0">
              <a:solidFill>
                <a:schemeClr val="tx1"/>
              </a:solidFill>
              <a:latin typeface="Times New Roman" panose="02020603050405020304" pitchFamily="18"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5A04B5D-55A1-0CE3-6B2D-9626EAAE2933}"/>
              </a:ext>
            </a:extLst>
          </p:cNvPr>
          <p:cNvSpPr>
            <a:spLocks noGrp="1"/>
          </p:cNvSpPr>
          <p:nvPr>
            <p:ph idx="1"/>
          </p:nvPr>
        </p:nvSpPr>
        <p:spPr>
          <a:xfrm>
            <a:off x="522717" y="1417781"/>
            <a:ext cx="11576920" cy="4371846"/>
          </a:xfrm>
        </p:spPr>
        <p:txBody>
          <a:bodyPr>
            <a:noAutofit/>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Dostępna alokacja: </a:t>
            </a:r>
            <a:r>
              <a:rPr lang="pl-PL" sz="2400" b="1" dirty="0">
                <a:solidFill>
                  <a:schemeClr val="tx1"/>
                </a:solidFill>
                <a:latin typeface="Times New Roman" panose="02020603050405020304" pitchFamily="18" charset="0"/>
                <a:cs typeface="Times New Roman" panose="02020603050405020304" pitchFamily="18" charset="0"/>
              </a:rPr>
              <a:t>171 860,00 zł</a:t>
            </a:r>
            <a:endParaRPr kumimoji="0" lang="pl-PL" sz="24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Wkład własny: </a:t>
            </a:r>
            <a:r>
              <a:rPr lang="pl-PL" sz="2400" b="1" dirty="0">
                <a:solidFill>
                  <a:schemeClr val="tx1"/>
                </a:solidFill>
                <a:latin typeface="Times New Roman" panose="02020603050405020304" pitchFamily="18" charset="0"/>
                <a:cs typeface="Times New Roman" panose="02020603050405020304" pitchFamily="18" charset="0"/>
              </a:rPr>
              <a:t>9 678,44</a:t>
            </a:r>
            <a:r>
              <a:rPr kumimoji="0" lang="pl-PL" sz="24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zł</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Liczba grantów: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min. </a:t>
            </a:r>
            <a:r>
              <a:rPr lang="pl-PL" sz="2400" b="1" dirty="0">
                <a:solidFill>
                  <a:prstClr val="black"/>
                </a:solidFill>
                <a:latin typeface="Times New Roman" panose="02020603050405020304" pitchFamily="18" charset="0"/>
                <a:cs typeface="Times New Roman" panose="02020603050405020304" pitchFamily="18" charset="0"/>
              </a:rPr>
              <a:t>2</a:t>
            </a: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wartość grantu nie może przekroczyć: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100 000,00 zł </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min. wkład własny 5%)</a:t>
            </a:r>
          </a:p>
          <a:p>
            <a:pPr marL="0" marR="0" lvl="0" indent="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None/>
              <a:tabLst/>
              <a:defRPr/>
            </a:pPr>
            <a:endPar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306000" marR="0" lvl="0" indent="-306000" algn="l" defTabSz="457200" rtl="0" eaLnBrk="1" fontAlgn="auto" latinLnBrk="0" hangingPunct="1">
              <a:lnSpc>
                <a:spcPct val="100000"/>
              </a:lnSpc>
              <a:spcBef>
                <a:spcPct val="20000"/>
              </a:spcBef>
              <a:spcAft>
                <a:spcPts val="600"/>
              </a:spcAft>
              <a:buClr>
                <a:srgbClr val="4590B8"/>
              </a:buClr>
              <a:buSzPct val="92000"/>
              <a:buFontTx/>
              <a:buChar char="-"/>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Maksymalna ilość wniosków na jednego Grantobiorcę w jednym naborze: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2</a:t>
            </a:r>
          </a:p>
          <a:p>
            <a:pPr marL="1257300" lvl="3" indent="0">
              <a:spcBef>
                <a:spcPct val="20000"/>
              </a:spcBef>
              <a:spcAft>
                <a:spcPts val="600"/>
              </a:spcAft>
              <a:buClr>
                <a:srgbClr val="4590B8"/>
              </a:buClr>
              <a:buSzPct val="92000"/>
              <a:buNone/>
              <a:defRPr/>
            </a:pP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0905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AE5F6-03BD-E976-D6B0-A8555C8FBF73}"/>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D0486FE4-282C-B5F1-4A9D-AFE3D4C5BDB1}"/>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4AA4BA4C-7C9E-33F0-038F-4967E88FD741}"/>
              </a:ext>
            </a:extLst>
          </p:cNvPr>
          <p:cNvGraphicFramePr>
            <a:graphicFrameLocks noGrp="1"/>
          </p:cNvGraphicFramePr>
          <p:nvPr>
            <p:ph idx="1"/>
            <p:extLst>
              <p:ext uri="{D42A27DB-BD31-4B8C-83A1-F6EECF244321}">
                <p14:modId xmlns:p14="http://schemas.microsoft.com/office/powerpoint/2010/main" val="1214134691"/>
              </p:ext>
            </p:extLst>
          </p:nvPr>
        </p:nvGraphicFramePr>
        <p:xfrm>
          <a:off x="315883" y="832902"/>
          <a:ext cx="11618818" cy="4703263"/>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600" b="1">
                          <a:effectLst/>
                          <a:latin typeface="Times New Roman" panose="02020603050405020304" pitchFamily="18" charset="0"/>
                          <a:ea typeface="Calibri" panose="020F0502020204030204" pitchFamily="34" charset="0"/>
                          <a:cs typeface="Times New Roman" panose="02020603050405020304" pitchFamily="18" charset="0"/>
                        </a:rPr>
                        <a:t>1.</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Status wnioskodawcy*</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Preferowane będą projekty realizowane przez wnioskodawców spoza sektora finansów publicznych tj. organizacje pozarządowe.</a:t>
                      </a:r>
                    </a:p>
                    <a:p>
                      <a:pPr algn="just">
                        <a:lnSpc>
                          <a:spcPct val="115000"/>
                        </a:lnSpc>
                        <a:spcAft>
                          <a:spcPts val="1000"/>
                        </a:spcAft>
                      </a:pP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Kryterium weryfikowane na podstawie wniosku o powierzenie grantu.</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Times New Roman" panose="02020603050405020304" pitchFamily="18" charset="0"/>
                          <a:cs typeface="Times New Roman" panose="02020603050405020304" pitchFamily="18" charset="0"/>
                        </a:rPr>
                        <a:t>0 pkt – </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wnioskodawcą projektu nie jest organizacja pozarządowa</a:t>
                      </a:r>
                    </a:p>
                    <a:p>
                      <a:pPr>
                        <a:lnSpc>
                          <a:spcPct val="115000"/>
                        </a:lnSpc>
                        <a:spcAft>
                          <a:spcPts val="10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1600" b="1" dirty="0">
                          <a:effectLst/>
                          <a:latin typeface="Times New Roman" panose="02020603050405020304" pitchFamily="18" charset="0"/>
                          <a:ea typeface="Times New Roman" panose="02020603050405020304" pitchFamily="18" charset="0"/>
                          <a:cs typeface="Times New Roman" panose="02020603050405020304" pitchFamily="18" charset="0"/>
                        </a:rPr>
                        <a:t>5 pkt – </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wnioskodawcą projektu jest organizacja pozarządowa</a:t>
                      </a:r>
                      <a:r>
                        <a:rPr lang="pl-PL"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r h="2219991">
                <a:tc>
                  <a:txBody>
                    <a:bodyPr/>
                    <a:lstStyle/>
                    <a:p>
                      <a:pPr algn="ctr">
                        <a:lnSpc>
                          <a:spcPct val="115000"/>
                        </a:lnSpc>
                        <a:spcAft>
                          <a:spcPts val="1000"/>
                        </a:spcAft>
                      </a:pPr>
                      <a:r>
                        <a:rPr lang="pl-PL" sz="1600" b="1">
                          <a:effectLst/>
                          <a:latin typeface="Times New Roman" panose="02020603050405020304" pitchFamily="18" charset="0"/>
                          <a:ea typeface="Calibri" panose="020F0502020204030204" pitchFamily="34" charset="0"/>
                          <a:cs typeface="Times New Roman" panose="02020603050405020304" pitchFamily="18" charset="0"/>
                        </a:rPr>
                        <a:t>2.</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a:effectLst/>
                          <a:latin typeface="Times New Roman" panose="02020603050405020304" pitchFamily="18" charset="0"/>
                          <a:ea typeface="Calibri" panose="020F0502020204030204" pitchFamily="34" charset="0"/>
                          <a:cs typeface="Times New Roman" panose="02020603050405020304" pitchFamily="18" charset="0"/>
                        </a:rPr>
                        <a:t>Wsparcie uczestników </a:t>
                      </a:r>
                      <a:br>
                        <a:rPr lang="pl-PL" sz="1600" b="1">
                          <a:effectLst/>
                          <a:latin typeface="Times New Roman" panose="02020603050405020304" pitchFamily="18" charset="0"/>
                          <a:ea typeface="Calibri" panose="020F0502020204030204" pitchFamily="34" charset="0"/>
                          <a:cs typeface="Times New Roman" panose="02020603050405020304" pitchFamily="18" charset="0"/>
                        </a:rPr>
                      </a:br>
                      <a:r>
                        <a:rPr lang="pl-PL" sz="1600" b="1">
                          <a:effectLst/>
                          <a:latin typeface="Times New Roman" panose="02020603050405020304" pitchFamily="18" charset="0"/>
                          <a:ea typeface="Calibri" panose="020F0502020204030204" pitchFamily="34" charset="0"/>
                          <a:cs typeface="Times New Roman" panose="02020603050405020304" pitchFamily="18" charset="0"/>
                        </a:rPr>
                        <a:t>w niekorzystnej sytuacji**</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Preferowane będą projekty, które w pierwszej kolejności będą kierowane do uczestników - osób znajdujących się w niekorzystnej sytuacji, opisanych w Lokalnej Strategii Rozwoju </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Stowarzyszenia Lokalnej Grupy Działania </a:t>
                      </a: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,,Podgrodzie Toruńskie”</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2023-2029 </a:t>
                      </a:r>
                      <a:b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tj.: osób niepełnosprawnych. W ramach danego kryterium oceniane będzie, czy wnioskodawca w kryteriach rekrutacji uczestników, wskazał kryteria premiujące dla osób znajdujących się </a:t>
                      </a:r>
                      <a:b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 niekorzystnej sytuacji, określonych w LSR.</a:t>
                      </a:r>
                    </a:p>
                    <a:p>
                      <a:pPr algn="just">
                        <a:lnSpc>
                          <a:spcPct val="115000"/>
                        </a:lnSpc>
                        <a:spcAft>
                          <a:spcPts val="1000"/>
                        </a:spcAft>
                      </a:pP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Kryterium będzie weryfikowane na podstawie zapisów wniosku </a:t>
                      </a:r>
                      <a:b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o powierzenie grantu.</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Times New Roman" panose="02020603050405020304" pitchFamily="18" charset="0"/>
                          <a:cs typeface="Times New Roman" panose="02020603050405020304" pitchFamily="18" charset="0"/>
                        </a:rPr>
                        <a:t>0 pkt</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a:t>
                      </a:r>
                      <a:b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 kryteriach rekrutacji uczestników grantu nie wskazał kryterium premiującego dla osób znajdujących się w niekorzystnej sytuacji</a:t>
                      </a:r>
                    </a:p>
                    <a:p>
                      <a:pPr>
                        <a:lnSpc>
                          <a:spcPct val="115000"/>
                        </a:lnSpc>
                        <a:spcAft>
                          <a:spcPts val="10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1600" b="1" dirty="0">
                          <a:effectLst/>
                          <a:latin typeface="Times New Roman" panose="02020603050405020304" pitchFamily="18" charset="0"/>
                          <a:ea typeface="Times New Roman" panose="02020603050405020304" pitchFamily="18" charset="0"/>
                          <a:cs typeface="Times New Roman" panose="02020603050405020304" pitchFamily="18" charset="0"/>
                        </a:rPr>
                        <a:t>5 pkt</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a:t>
                      </a:r>
                      <a:b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 kryteriach rekrutacji uczestników grantu wskazał kryterium premiujące dla osób znajdujących się w niekorzystnej sytuacji</a:t>
                      </a:r>
                    </a:p>
                  </a:txBody>
                  <a:tcPr marL="51770" marR="517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7252713"/>
                  </a:ext>
                </a:extLst>
              </a:tr>
            </a:tbl>
          </a:graphicData>
        </a:graphic>
      </p:graphicFrame>
    </p:spTree>
    <p:extLst>
      <p:ext uri="{BB962C8B-B14F-4D97-AF65-F5344CB8AC3E}">
        <p14:creationId xmlns:p14="http://schemas.microsoft.com/office/powerpoint/2010/main" val="20446052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476DB-F308-F4B1-3BF8-E3CCE27CA4A1}"/>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789E68DD-75AB-CE17-FE05-EB6D2B2CDF6A}"/>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C542A716-088B-00C5-5512-6DC601CAC8B7}"/>
              </a:ext>
            </a:extLst>
          </p:cNvPr>
          <p:cNvGraphicFramePr>
            <a:graphicFrameLocks noGrp="1"/>
          </p:cNvGraphicFramePr>
          <p:nvPr>
            <p:ph idx="1"/>
            <p:extLst>
              <p:ext uri="{D42A27DB-BD31-4B8C-83A1-F6EECF244321}">
                <p14:modId xmlns:p14="http://schemas.microsoft.com/office/powerpoint/2010/main" val="3426390964"/>
              </p:ext>
            </p:extLst>
          </p:nvPr>
        </p:nvGraphicFramePr>
        <p:xfrm>
          <a:off x="286591" y="600365"/>
          <a:ext cx="11618818" cy="6054163"/>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3.</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Współpraca międzysektorowa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Preferowane będą projekty realizowane przez wnioskodawcę we współpracy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z podmiotami lokalnymi (posiadającymi</a:t>
                      </a:r>
                      <a:r>
                        <a:rPr lang="pl-PL" sz="1400" dirty="0">
                          <a:effectLst/>
                          <a:latin typeface="Times New Roman" panose="02020603050405020304" pitchFamily="18" charset="0"/>
                          <a:ea typeface="Calibri" panose="020F0502020204030204" pitchFamily="34" charset="0"/>
                          <a:cs typeface="Times New Roman" panose="02020603050405020304" pitchFamily="18" charset="0"/>
                        </a:rPr>
                        <a:t> siedzibę, oddział lub filię</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na obszarze objętym LSR), reprezentującymi inni niż wnioskodawca sektor (społeczny, gospodarczy lub publiczny). </a:t>
                      </a:r>
                    </a:p>
                    <a:p>
                      <a:pPr algn="just">
                        <a:lnSpc>
                          <a:spcPct val="115000"/>
                        </a:lnSpc>
                        <a:spcAft>
                          <a:spcPts val="1000"/>
                        </a:spcAft>
                      </a:pP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Kryterium będzie weryfikowane na podstawie zapisów wniosku o powierzenie grantu oraz porozumienia o współpracy między wnioskodawcą, a partnerem </a:t>
                      </a:r>
                      <a:b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z innego sektora, określającego partnerów oraz planowane zasady i zakres współpracy (zgodnie ze wzorem, stanowiącym załącznik do ogłoszenia </a:t>
                      </a:r>
                      <a:b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o naborze).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0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projekt nie zakłada współpracy międzysektorowej</a:t>
                      </a:r>
                    </a:p>
                    <a:p>
                      <a:pPr>
                        <a:lnSpc>
                          <a:spcPct val="115000"/>
                        </a:lnSpc>
                        <a:spcAft>
                          <a:spcPts val="100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5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projekt zakłada współpracę międzysektorową </a:t>
                      </a: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r h="2219991">
                <a:tc>
                  <a:txBody>
                    <a:bodyPr/>
                    <a:lstStyle/>
                    <a:p>
                      <a:pPr algn="ctr">
                        <a:lnSpc>
                          <a:spcPct val="115000"/>
                        </a:lnSpc>
                        <a:spcAft>
                          <a:spcPts val="1000"/>
                        </a:spcAft>
                      </a:pPr>
                      <a:r>
                        <a:rPr lang="pl-PL" sz="1600" b="1">
                          <a:effectLst/>
                          <a:latin typeface="Times New Roman" panose="02020603050405020304" pitchFamily="18" charset="0"/>
                          <a:ea typeface="Calibri" panose="020F0502020204030204" pitchFamily="34" charset="0"/>
                          <a:cs typeface="Times New Roman" panose="02020603050405020304" pitchFamily="18" charset="0"/>
                        </a:rPr>
                        <a:t>4.</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Doświadczenie wnioskodawcy</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400" dirty="0">
                          <a:effectLst/>
                          <a:latin typeface="Times New Roman" panose="02020603050405020304" pitchFamily="18" charset="0"/>
                          <a:ea typeface="Calibri" panose="020F0502020204030204" pitchFamily="34" charset="0"/>
                          <a:cs typeface="Times New Roman" panose="02020603050405020304" pitchFamily="18" charset="0"/>
                        </a:rPr>
                        <a:t>Preferuje się wnioskodawców, posiadających doświadczenie w realizacji projektów społecznych na rzecz mieszkańców obszaru objętego LSR.</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Times New Roman" panose="02020603050405020304" pitchFamily="18" charset="0"/>
                          <a:ea typeface="Calibri" panose="020F0502020204030204" pitchFamily="34" charset="0"/>
                          <a:cs typeface="Times New Roman" panose="02020603050405020304" pitchFamily="18" charset="0"/>
                        </a:rPr>
                        <a:t>Doświadczenie wnioskodawcy będzie liczone za okres ostatnich 3 lat, liczonych od dnia złożenia wniosku o powierzenie grantu. Minimalna wartość jednego zrealizowanego projektu to 10 000,00 zł brutto.</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Kryterium weryfikowane na podstawie dokumentów, poświadczających posiadane doświadczenie w zakresie realizacji projektów np. kserokopia umowy o dofinansowanie, decyzja o rozliczeniu projektu itp.</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0 pkt – </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wnioskodawca nie posiada doświadczenia w realizacji projektów społecznych na obszarze objętym LSR</a:t>
                      </a:r>
                    </a:p>
                    <a:p>
                      <a:pPr>
                        <a:lnSpc>
                          <a:spcPct val="115000"/>
                        </a:lnSpc>
                        <a:spcAft>
                          <a:spcPts val="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2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udokumentował realizację jednego projektu społecznego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na obszarze objętym LSR</a:t>
                      </a:r>
                    </a:p>
                    <a:p>
                      <a:pPr>
                        <a:lnSpc>
                          <a:spcPct val="115000"/>
                        </a:lnSpc>
                        <a:spcAft>
                          <a:spcPts val="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3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udokumentował realizację dwóch projektów społecznych na obszarze objętym LSR</a:t>
                      </a:r>
                    </a:p>
                    <a:p>
                      <a:pPr>
                        <a:lnSpc>
                          <a:spcPct val="115000"/>
                        </a:lnSpc>
                        <a:spcAft>
                          <a:spcPts val="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5 pkt </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wnioskodawca udokumentował realizację trzech i więcej projektów społecznych na obszarze objętym LSR</a:t>
                      </a:r>
                    </a:p>
                    <a:p>
                      <a:pPr>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Punkty nie sumują się.</a:t>
                      </a:r>
                    </a:p>
                  </a:txBody>
                  <a:tcPr marL="35562" marR="35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7252713"/>
                  </a:ext>
                </a:extLst>
              </a:tr>
            </a:tbl>
          </a:graphicData>
        </a:graphic>
      </p:graphicFrame>
    </p:spTree>
    <p:extLst>
      <p:ext uri="{BB962C8B-B14F-4D97-AF65-F5344CB8AC3E}">
        <p14:creationId xmlns:p14="http://schemas.microsoft.com/office/powerpoint/2010/main" val="34757743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088C5-9124-BE81-5F0A-D2CB6C99E6B7}"/>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7F415B5E-59B3-1439-4392-51F575F7664A}"/>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0399B262-A4F1-5BA3-E1FA-91D77EE610C0}"/>
              </a:ext>
            </a:extLst>
          </p:cNvPr>
          <p:cNvGraphicFramePr>
            <a:graphicFrameLocks noGrp="1"/>
          </p:cNvGraphicFramePr>
          <p:nvPr>
            <p:ph idx="1"/>
            <p:extLst>
              <p:ext uri="{D42A27DB-BD31-4B8C-83A1-F6EECF244321}">
                <p14:modId xmlns:p14="http://schemas.microsoft.com/office/powerpoint/2010/main" val="2194144982"/>
              </p:ext>
            </p:extLst>
          </p:nvPr>
        </p:nvGraphicFramePr>
        <p:xfrm>
          <a:off x="286591" y="600365"/>
          <a:ext cx="11618818" cy="6138999"/>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400" b="1" dirty="0">
                          <a:effectLst/>
                          <a:latin typeface="Times New Roman" panose="02020603050405020304" pitchFamily="18" charset="0"/>
                          <a:ea typeface="Calibri" panose="020F0502020204030204" pitchFamily="34" charset="0"/>
                          <a:cs typeface="Times New Roman" panose="02020603050405020304" pitchFamily="18" charset="0"/>
                        </a:rPr>
                        <a:t>5.</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Różnorodność form wsparcia</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Preferuje się projekty, przewidujące kilka form wsparcia (obszarów tematycznych) dla uczestników projektu np. warsztaty, wyjazdy, spotkania integracyjne, wspólne świętowanie, wsparcie specjalistyczne itp.</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Ocenie podlega adekwatność doboru różnorodnego obszaru tematycznego działań, uwzględniających zainteresowania, zdolności i potrzeby grupy docelowej.</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Kryterium weryfikowane na podstawie wniosku o powierzenie grantu.</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 pkt</a:t>
                      </a:r>
                      <a:r>
                        <a:rPr lang="pl-PL"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projekt zakłada trzy formy wsparcia</a:t>
                      </a:r>
                      <a:r>
                        <a:rPr lang="pl-PL"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pkt</a:t>
                      </a:r>
                      <a:r>
                        <a:rPr lang="pl-PL"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projekt zakłada co najmniej cztery formy wsparcia</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r h="2219991">
                <a:tc>
                  <a:txBody>
                    <a:bodyPr/>
                    <a:lstStyle/>
                    <a:p>
                      <a:pPr algn="ctr">
                        <a:lnSpc>
                          <a:spcPct val="115000"/>
                        </a:lnSpc>
                        <a:spcAft>
                          <a:spcPts val="1000"/>
                        </a:spcAft>
                      </a:pPr>
                      <a:r>
                        <a:rPr lang="pl-PL" sz="1400" b="1">
                          <a:effectLst/>
                          <a:latin typeface="Times New Roman" panose="02020603050405020304" pitchFamily="18" charset="0"/>
                          <a:ea typeface="Calibri" panose="020F0502020204030204" pitchFamily="34" charset="0"/>
                          <a:cs typeface="Times New Roman" panose="02020603050405020304" pitchFamily="18" charset="0"/>
                        </a:rPr>
                        <a:t>6.</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Racjonalność budżetu projektu objętego grantem</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600"/>
                        </a:spcAft>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Ocenie podlega niezbędność planowanych wydatków w budżecie projektu, </a:t>
                      </a:r>
                      <a:b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tj. czy:</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wydatki są niezbędne do realizacji celu projektu i zostaną poniesione </a:t>
                      </a:r>
                      <a:b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 związku z realizacją projektu oraz czy przyczyniają się do osiągnięcia produktów projektu (2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wydatki są racjonalne i efektywne do zakresu i specyfiki projektu, czasu jego realizacji oraz planowanych produktów projektu (2 pkt);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wydatki są kwalifikowalne (2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budżet projektu został prawidłowo sporządzony (2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wkład własny, określony we wniosku o powierzenie grantu, stanowi nie mniej niż 5,00% wydatków kwalifikowalnych (2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15000"/>
                        </a:lnSpc>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Wszystkie wskazane powyżej kwestie oceniane są łącznie.</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15000"/>
                        </a:lnSpc>
                        <a:spcAft>
                          <a:spcPts val="1000"/>
                        </a:spcAft>
                      </a:pPr>
                      <a:r>
                        <a:rPr lang="pl-PL"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Kryterium weryfikowane na podstawie wniosku o powierzenie grantu.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ctr">
                        <a:lnSpc>
                          <a:spcPct val="115000"/>
                        </a:lnSpc>
                        <a:spcAft>
                          <a:spcPts val="1000"/>
                        </a:spcAft>
                      </a:pP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Przewiduje się możliwość skierowania kryterium do poprawy.</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400"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Minimum punktowe 6 pkt.</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7252713"/>
                  </a:ext>
                </a:extLst>
              </a:tr>
            </a:tbl>
          </a:graphicData>
        </a:graphic>
      </p:graphicFrame>
    </p:spTree>
    <p:extLst>
      <p:ext uri="{BB962C8B-B14F-4D97-AF65-F5344CB8AC3E}">
        <p14:creationId xmlns:p14="http://schemas.microsoft.com/office/powerpoint/2010/main" val="30198996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7D11A-DA88-0915-8D8C-B1791C6EF1A8}"/>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7E0DA65B-1D47-7AD9-676A-7637B4DBF186}"/>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FB45885A-D5CF-74A3-3570-81155734CC7D}"/>
              </a:ext>
            </a:extLst>
          </p:cNvPr>
          <p:cNvGraphicFramePr>
            <a:graphicFrameLocks noGrp="1"/>
          </p:cNvGraphicFramePr>
          <p:nvPr>
            <p:ph idx="1"/>
            <p:extLst>
              <p:ext uri="{D42A27DB-BD31-4B8C-83A1-F6EECF244321}">
                <p14:modId xmlns:p14="http://schemas.microsoft.com/office/powerpoint/2010/main" val="2945642632"/>
              </p:ext>
            </p:extLst>
          </p:nvPr>
        </p:nvGraphicFramePr>
        <p:xfrm>
          <a:off x="286591" y="600365"/>
          <a:ext cx="11618818" cy="4500508"/>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400" b="1" dirty="0">
                          <a:effectLst/>
                          <a:latin typeface="Times New Roman" panose="02020603050405020304" pitchFamily="18" charset="0"/>
                          <a:ea typeface="Calibri" panose="020F0502020204030204" pitchFamily="34" charset="0"/>
                          <a:cs typeface="Times New Roman" panose="02020603050405020304" pitchFamily="18" charset="0"/>
                        </a:rPr>
                        <a:t>7.</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effectLst/>
                          <a:latin typeface="Times New Roman" panose="02020603050405020304" pitchFamily="18" charset="0"/>
                          <a:ea typeface="Calibri" panose="020F0502020204030204" pitchFamily="34" charset="0"/>
                          <a:cs typeface="Times New Roman" panose="02020603050405020304" pitchFamily="18" charset="0"/>
                        </a:rPr>
                        <a:t>Udział w szkoleniu</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Preferuje się wnioskodawców, którzy brali udział w szkoleniu, organizowanym przez Lokalną Grupę Działania </a:t>
                      </a: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,,Podgrodzie Toruńskie”</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w zakresie udzielania wsparcia i wypełniania wniosku o powierzenie grantu. Jedna osoba reprezentuje jeden podmiot.</a:t>
                      </a:r>
                    </a:p>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Warunek uznaje się za spełniony jeżeli w szkoleniu w pełnym wymiarze czasu brał udział:</a:t>
                      </a:r>
                    </a:p>
                    <a:p>
                      <a:pPr marL="342900" lvl="0" indent="-342900" algn="just">
                        <a:lnSpc>
                          <a:spcPct val="115000"/>
                        </a:lnSpc>
                        <a:spcAft>
                          <a:spcPts val="1000"/>
                        </a:spcAft>
                        <a:buFont typeface="+mj-lt"/>
                        <a:buAutoNum type="arabicParenR"/>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wnioskodawca lub;</a:t>
                      </a:r>
                    </a:p>
                    <a:p>
                      <a:pPr marL="342900" lvl="0" indent="-342900" algn="just">
                        <a:lnSpc>
                          <a:spcPct val="115000"/>
                        </a:lnSpc>
                        <a:spcAft>
                          <a:spcPts val="1000"/>
                        </a:spcAft>
                        <a:buFont typeface="+mj-lt"/>
                        <a:buAutoNum type="arabicParenR"/>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jego pełnomocnik (wymagane pełnomocnictwo notarialne) lub;</a:t>
                      </a:r>
                    </a:p>
                    <a:p>
                      <a:pPr marL="342900" lvl="0" indent="-342900" algn="just">
                        <a:lnSpc>
                          <a:spcPct val="115000"/>
                        </a:lnSpc>
                        <a:spcAft>
                          <a:spcPts val="1000"/>
                        </a:spcAft>
                        <a:buFont typeface="+mj-lt"/>
                        <a:buAutoNum type="arabicParenR"/>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jego pracownik (wymagane upoważnienie od pracodawcy).</a:t>
                      </a:r>
                    </a:p>
                    <a:p>
                      <a:pPr algn="just">
                        <a:lnSpc>
                          <a:spcPct val="115000"/>
                        </a:lnSpc>
                        <a:spcAft>
                          <a:spcPts val="1000"/>
                        </a:spcAft>
                      </a:pP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Kryterium weryfikowane w oparciu o listę obecności lub screen ze strony internetowej wygenerowany na koniec szkolenia, w przypadku szkolenia niestacjonarnego.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W obu przypadkach decyduje stan faktyczny listy na koniec szkolenia.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 pkt</a:t>
                      </a: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wnioskodawca lub jego pełnomocnik, lub jego pracownik nie brali udziału w szkoleniu</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b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pkt</a:t>
                      </a:r>
                      <a:r>
                        <a:rPr lang="pl-PL"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wnioskodawca lub jego pełnomocnik, lub jego pracownik brali udział w szkoleniu</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bl>
          </a:graphicData>
        </a:graphic>
      </p:graphicFrame>
    </p:spTree>
    <p:extLst>
      <p:ext uri="{BB962C8B-B14F-4D97-AF65-F5344CB8AC3E}">
        <p14:creationId xmlns:p14="http://schemas.microsoft.com/office/powerpoint/2010/main" val="1899198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9CA05-0635-72AF-3A1D-DDC1FA9CC40E}"/>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E357B5E9-8E8C-DEB1-19EC-9B3E0693C306}"/>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E689BA38-3E97-1339-4299-F6BB9B66C718}"/>
              </a:ext>
            </a:extLst>
          </p:cNvPr>
          <p:cNvGraphicFramePr>
            <a:graphicFrameLocks noGrp="1"/>
          </p:cNvGraphicFramePr>
          <p:nvPr>
            <p:ph idx="1"/>
            <p:extLst>
              <p:ext uri="{D42A27DB-BD31-4B8C-83A1-F6EECF244321}">
                <p14:modId xmlns:p14="http://schemas.microsoft.com/office/powerpoint/2010/main" val="2522037331"/>
              </p:ext>
            </p:extLst>
          </p:nvPr>
        </p:nvGraphicFramePr>
        <p:xfrm>
          <a:off x="286591" y="600365"/>
          <a:ext cx="11618818" cy="5100964"/>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400" b="1" dirty="0">
                          <a:effectLst/>
                          <a:latin typeface="Times New Roman" panose="02020603050405020304" pitchFamily="18" charset="0"/>
                          <a:ea typeface="Calibri" panose="020F0502020204030204" pitchFamily="34" charset="0"/>
                          <a:cs typeface="Times New Roman" panose="02020603050405020304" pitchFamily="18" charset="0"/>
                        </a:rPr>
                        <a:t>8.</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effectLst/>
                          <a:latin typeface="Times New Roman" panose="02020603050405020304" pitchFamily="18" charset="0"/>
                          <a:ea typeface="Calibri" panose="020F0502020204030204" pitchFamily="34" charset="0"/>
                          <a:cs typeface="Times New Roman" panose="02020603050405020304" pitchFamily="18" charset="0"/>
                        </a:rPr>
                        <a:t>Doradztwo w Biurze LGD</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Zgodnie z regulaminem świadczenia doradztwa przez pracowników Biura Stowarzyszenia Lokalna Grupa Działania </a:t>
                      </a: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,,Podgrodzie Toruńskie”</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preferuje się wnioskodawców, którzy korzystali z doradztwa w zakresie przygotowania wniosku o powierzenie grantu:</a:t>
                      </a:r>
                    </a:p>
                    <a:p>
                      <a:pPr marL="342900" lvl="0" indent="-342900" algn="just">
                        <a:lnSpc>
                          <a:spcPct val="115000"/>
                        </a:lnSpc>
                        <a:buFont typeface="+mj-lt"/>
                        <a:buAutoNum type="arabicParenR"/>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osobiście w Biurze LGD lub przez pełnomocnika (pełnomocnictwo notarialne) lub osobę wskazaną we wniosku o powierzenie grantu jako osoba do kontaktu (na podstawie udzielonego upoważnienia), co musi być poświadczone podpisem na liście świadczonych usług doradczych;</a:t>
                      </a:r>
                    </a:p>
                    <a:p>
                      <a:pPr marL="342900" lvl="0" indent="-342900" algn="just">
                        <a:lnSpc>
                          <a:spcPct val="115000"/>
                        </a:lnSpc>
                        <a:buFont typeface="+mj-lt"/>
                        <a:buAutoNum type="arabicParenR"/>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świadczonego w okresie od dnia ogłoszenia danego naboru wniosków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na stronie internetowej LGD i nie później niż dzień przed zakończeniem naboru wniosków.</a:t>
                      </a:r>
                    </a:p>
                    <a:p>
                      <a:pPr algn="just">
                        <a:lnSpc>
                          <a:spcPct val="115000"/>
                        </a:lnSpc>
                        <a:spcAft>
                          <a:spcPts val="1000"/>
                        </a:spcAft>
                      </a:pP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Kryterium jest uznane za spełnione, jeżeli konsultowany wniosek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o powierzenie grantu został w całości wypełniony przez wnioskodawcę.</a:t>
                      </a:r>
                    </a:p>
                    <a:p>
                      <a:pPr algn="just">
                        <a:lnSpc>
                          <a:spcPct val="115000"/>
                        </a:lnSpc>
                        <a:spcAft>
                          <a:spcPts val="1000"/>
                        </a:spcAft>
                      </a:pPr>
                      <a:r>
                        <a:rPr lang="pl-PL" sz="1400" i="1" dirty="0">
                          <a:effectLst/>
                          <a:latin typeface="Times New Roman" panose="02020603050405020304" pitchFamily="18" charset="0"/>
                          <a:ea typeface="Times New Roman" panose="02020603050405020304" pitchFamily="18" charset="0"/>
                          <a:cs typeface="Times New Roman" panose="02020603050405020304" pitchFamily="18" charset="0"/>
                        </a:rPr>
                        <a:t>Kryterium weryfikowane na podstawie rejestru doradztwa prowadzonego przez Biuro LGD i karty udzielonego doradztwa określającego zakres doradztwa.</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0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nie korzystał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z doradztwa biura w oznaczonym czasie</a:t>
                      </a:r>
                    </a:p>
                    <a:p>
                      <a:pPr>
                        <a:lnSpc>
                          <a:spcPct val="115000"/>
                        </a:lnSpc>
                        <a:spcAft>
                          <a:spcPts val="1000"/>
                        </a:spcAft>
                      </a:pP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15000"/>
                        </a:lnSpc>
                        <a:spcAft>
                          <a:spcPts val="1000"/>
                        </a:spcAft>
                      </a:pPr>
                      <a:r>
                        <a:rPr lang="pl-PL" sz="1400" b="1" dirty="0">
                          <a:effectLst/>
                          <a:latin typeface="Times New Roman" panose="02020603050405020304" pitchFamily="18" charset="0"/>
                          <a:ea typeface="Times New Roman" panose="02020603050405020304" pitchFamily="18" charset="0"/>
                          <a:cs typeface="Times New Roman" panose="02020603050405020304" pitchFamily="18" charset="0"/>
                        </a:rPr>
                        <a:t>5 pkt</a:t>
                      </a: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 – wnioskodawca korzystał </a:t>
                      </a:r>
                      <a:b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l-PL" sz="1400" dirty="0">
                          <a:effectLst/>
                          <a:latin typeface="Times New Roman" panose="02020603050405020304" pitchFamily="18" charset="0"/>
                          <a:ea typeface="Times New Roman" panose="02020603050405020304" pitchFamily="18" charset="0"/>
                          <a:cs typeface="Times New Roman" panose="02020603050405020304" pitchFamily="18" charset="0"/>
                        </a:rPr>
                        <a:t>z doradztwa biura w oznaczonym czasie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bl>
          </a:graphicData>
        </a:graphic>
      </p:graphicFrame>
    </p:spTree>
    <p:extLst>
      <p:ext uri="{BB962C8B-B14F-4D97-AF65-F5344CB8AC3E}">
        <p14:creationId xmlns:p14="http://schemas.microsoft.com/office/powerpoint/2010/main" val="11998513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002C1-AE72-A2F2-4967-774BD3446BDC}"/>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16EB436D-6384-B794-4DDB-1C4BC5A74A11}"/>
              </a:ext>
            </a:extLst>
          </p:cNvPr>
          <p:cNvSpPr txBox="1">
            <a:spLocks/>
          </p:cNvSpPr>
          <p:nvPr/>
        </p:nvSpPr>
        <p:spPr>
          <a:xfrm>
            <a:off x="838200" y="76639"/>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KRYTERIA WYBORU GRANTOBIORCÓW</a:t>
            </a:r>
          </a:p>
        </p:txBody>
      </p:sp>
      <p:graphicFrame>
        <p:nvGraphicFramePr>
          <p:cNvPr id="7" name="Symbol zastępczy zawartości 6">
            <a:extLst>
              <a:ext uri="{FF2B5EF4-FFF2-40B4-BE49-F238E27FC236}">
                <a16:creationId xmlns:a16="http://schemas.microsoft.com/office/drawing/2014/main" id="{60DD9C0A-6E9C-E9FA-57BF-895E220B1236}"/>
              </a:ext>
            </a:extLst>
          </p:cNvPr>
          <p:cNvGraphicFramePr>
            <a:graphicFrameLocks noGrp="1"/>
          </p:cNvGraphicFramePr>
          <p:nvPr>
            <p:ph idx="1"/>
            <p:extLst>
              <p:ext uri="{D42A27DB-BD31-4B8C-83A1-F6EECF244321}">
                <p14:modId xmlns:p14="http://schemas.microsoft.com/office/powerpoint/2010/main" val="4171968648"/>
              </p:ext>
            </p:extLst>
          </p:nvPr>
        </p:nvGraphicFramePr>
        <p:xfrm>
          <a:off x="286591" y="600365"/>
          <a:ext cx="11618818" cy="2482414"/>
        </p:xfrm>
        <a:graphic>
          <a:graphicData uri="http://schemas.openxmlformats.org/drawingml/2006/table">
            <a:tbl>
              <a:tblPr firstRow="1"/>
              <a:tblGrid>
                <a:gridCol w="539140">
                  <a:extLst>
                    <a:ext uri="{9D8B030D-6E8A-4147-A177-3AD203B41FA5}">
                      <a16:colId xmlns:a16="http://schemas.microsoft.com/office/drawing/2014/main" val="983073444"/>
                    </a:ext>
                  </a:extLst>
                </a:gridCol>
                <a:gridCol w="1983180">
                  <a:extLst>
                    <a:ext uri="{9D8B030D-6E8A-4147-A177-3AD203B41FA5}">
                      <a16:colId xmlns:a16="http://schemas.microsoft.com/office/drawing/2014/main" val="1278068802"/>
                    </a:ext>
                  </a:extLst>
                </a:gridCol>
                <a:gridCol w="5735781">
                  <a:extLst>
                    <a:ext uri="{9D8B030D-6E8A-4147-A177-3AD203B41FA5}">
                      <a16:colId xmlns:a16="http://schemas.microsoft.com/office/drawing/2014/main" val="2743809046"/>
                    </a:ext>
                  </a:extLst>
                </a:gridCol>
                <a:gridCol w="3360717">
                  <a:extLst>
                    <a:ext uri="{9D8B030D-6E8A-4147-A177-3AD203B41FA5}">
                      <a16:colId xmlns:a16="http://schemas.microsoft.com/office/drawing/2014/main" val="4240477617"/>
                    </a:ext>
                  </a:extLst>
                </a:gridCol>
              </a:tblGrid>
              <a:tr h="286536">
                <a:tc gridSpan="4">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KRYTERIA RANKINGOWE</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pl-PL"/>
                    </a:p>
                  </a:txBody>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654404434"/>
                  </a:ext>
                </a:extLst>
              </a:tr>
              <a:tr h="281861">
                <a:tc>
                  <a:txBody>
                    <a:bodyPr/>
                    <a:lstStyle/>
                    <a:p>
                      <a:pPr algn="ctr">
                        <a:lnSpc>
                          <a:spcPct val="115000"/>
                        </a:lnSpc>
                        <a:spcAft>
                          <a:spcPts val="1000"/>
                        </a:spcAft>
                      </a:pPr>
                      <a:r>
                        <a:rPr lang="pl-PL"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L.p.</a:t>
                      </a:r>
                      <a:endParaRPr lang="pl-PL"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Nazwa kryterium</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Opis kryterium, uzasadnienie oraz źródło weryfikacji	</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R="109855" algn="ctr">
                        <a:lnSpc>
                          <a:spcPct val="115000"/>
                        </a:lnSpc>
                        <a:spcAft>
                          <a:spcPts val="1000"/>
                        </a:spcAft>
                      </a:pPr>
                      <a:r>
                        <a:rPr lang="pl-PL"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Punktacja</a:t>
                      </a:r>
                      <a:endParaRPr lang="pl-PL"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770" marR="517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92716269"/>
                  </a:ext>
                </a:extLst>
              </a:tr>
              <a:tr h="1201265">
                <a:tc>
                  <a:txBody>
                    <a:bodyPr/>
                    <a:lstStyle/>
                    <a:p>
                      <a:pPr algn="ct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9.</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Termin realizacji projektu</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Preferowane będą projekty z krótkim terminem realizacji działań.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Kryterium uważa się za spełnione jeśli wnioskodawca we wniosku </a:t>
                      </a:r>
                      <a:br>
                        <a:rPr lang="pl-PL" sz="1600" dirty="0">
                          <a:effectLst/>
                          <a:latin typeface="Times New Roman" panose="02020603050405020304" pitchFamily="18" charset="0"/>
                          <a:ea typeface="Calibri" panose="020F0502020204030204" pitchFamily="34" charset="0"/>
                          <a:cs typeface="Times New Roman" panose="02020603050405020304" pitchFamily="18" charset="0"/>
                        </a:rPr>
                      </a:b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o powierzenie grantu, określi termin realizacji projektu, który nie będzie przekraczał 9 miesięcy.</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600" i="1" dirty="0">
                          <a:effectLst/>
                          <a:latin typeface="Times New Roman" panose="02020603050405020304" pitchFamily="18" charset="0"/>
                          <a:ea typeface="Calibri" panose="020F0502020204030204" pitchFamily="34" charset="0"/>
                          <a:cs typeface="Times New Roman" panose="02020603050405020304" pitchFamily="18" charset="0"/>
                        </a:rPr>
                        <a:t>Kryterium weryfikowane </a:t>
                      </a: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w oparciu o treść wniosku o powierzenie grantu.</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0 pkt</a:t>
                      </a: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 – termin realizacji projektu powyżej 9 miesięcy</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pl-PL" sz="1600" b="1" dirty="0">
                          <a:effectLst/>
                          <a:latin typeface="Times New Roman" panose="02020603050405020304" pitchFamily="18" charset="0"/>
                          <a:ea typeface="Calibri" panose="020F0502020204030204" pitchFamily="34" charset="0"/>
                          <a:cs typeface="Times New Roman" panose="02020603050405020304" pitchFamily="18" charset="0"/>
                        </a:rPr>
                        <a:t>5 pkt</a:t>
                      </a: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 – termin realizacji projektu poniżej 9 miesięcy</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962644"/>
                  </a:ext>
                </a:extLst>
              </a:tr>
            </a:tbl>
          </a:graphicData>
        </a:graphic>
      </p:graphicFrame>
      <p:sp>
        <p:nvSpPr>
          <p:cNvPr id="3" name="pole tekstowe 2">
            <a:extLst>
              <a:ext uri="{FF2B5EF4-FFF2-40B4-BE49-F238E27FC236}">
                <a16:creationId xmlns:a16="http://schemas.microsoft.com/office/drawing/2014/main" id="{6CEA87A3-7D6B-C17A-BE99-047C70345AFD}"/>
              </a:ext>
            </a:extLst>
          </p:cNvPr>
          <p:cNvSpPr txBox="1"/>
          <p:nvPr/>
        </p:nvSpPr>
        <p:spPr>
          <a:xfrm>
            <a:off x="201880" y="3112733"/>
            <a:ext cx="11703527" cy="703911"/>
          </a:xfrm>
          <a:prstGeom prst="rect">
            <a:avLst/>
          </a:prstGeom>
          <a:noFill/>
        </p:spPr>
        <p:txBody>
          <a:bodyPr wrap="square">
            <a:spAutoFit/>
          </a:bodyPr>
          <a:lstStyle/>
          <a:p>
            <a:pPr>
              <a:lnSpc>
                <a:spcPct val="115000"/>
              </a:lnSpc>
            </a:pPr>
            <a:r>
              <a:rPr lang="pl-PL" b="1" dirty="0">
                <a:effectLst/>
                <a:latin typeface="Times New Roman" panose="02020603050405020304" pitchFamily="18" charset="0"/>
                <a:ea typeface="Times New Roman" panose="02020603050405020304" pitchFamily="18" charset="0"/>
                <a:cs typeface="Times New Roman" panose="02020603050405020304" pitchFamily="18" charset="0"/>
              </a:rPr>
              <a:t>Minimalna liczba punktów</a:t>
            </a:r>
            <a:r>
              <a:rPr lang="pl-PL" dirty="0">
                <a:effectLst/>
                <a:latin typeface="Times New Roman" panose="02020603050405020304" pitchFamily="18" charset="0"/>
                <a:ea typeface="Times New Roman" panose="02020603050405020304" pitchFamily="18" charset="0"/>
                <a:cs typeface="Times New Roman" panose="02020603050405020304" pitchFamily="18" charset="0"/>
              </a:rPr>
              <a:t>, których osiągnięcie jest niezbędne do wyboru danej operacji wynosi </a:t>
            </a:r>
            <a:r>
              <a:rPr lang="pl-PL" b="1" dirty="0">
                <a:effectLst/>
                <a:latin typeface="Times New Roman" panose="02020603050405020304" pitchFamily="18" charset="0"/>
                <a:ea typeface="Times New Roman" panose="02020603050405020304" pitchFamily="18" charset="0"/>
                <a:cs typeface="Times New Roman" panose="02020603050405020304" pitchFamily="18" charset="0"/>
              </a:rPr>
              <a:t>25 punktów</a:t>
            </a:r>
            <a:r>
              <a:rPr lang="pl-PL"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pl-PL"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pl-PL"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l-PL" b="1" dirty="0">
                <a:effectLst/>
                <a:latin typeface="Times New Roman" panose="02020603050405020304" pitchFamily="18" charset="0"/>
                <a:ea typeface="Times New Roman" panose="02020603050405020304" pitchFamily="18" charset="0"/>
                <a:cs typeface="Times New Roman" panose="02020603050405020304" pitchFamily="18" charset="0"/>
              </a:rPr>
              <a:t>Maksymalna liczba punktów</a:t>
            </a:r>
            <a:r>
              <a:rPr lang="pl-PL" dirty="0">
                <a:effectLst/>
                <a:latin typeface="Times New Roman" panose="02020603050405020304" pitchFamily="18" charset="0"/>
                <a:ea typeface="Times New Roman" panose="02020603050405020304" pitchFamily="18" charset="0"/>
                <a:cs typeface="Times New Roman" panose="02020603050405020304" pitchFamily="18" charset="0"/>
              </a:rPr>
              <a:t>, jaką wniosek może uzyskać w wyniku oceny, wynosi </a:t>
            </a:r>
            <a:r>
              <a:rPr lang="pl-PL" b="1" dirty="0">
                <a:effectLst/>
                <a:latin typeface="Times New Roman" panose="02020603050405020304" pitchFamily="18" charset="0"/>
                <a:ea typeface="Times New Roman" panose="02020603050405020304" pitchFamily="18" charset="0"/>
                <a:cs typeface="Times New Roman" panose="02020603050405020304" pitchFamily="18" charset="0"/>
              </a:rPr>
              <a:t>50 punktów</a:t>
            </a:r>
            <a:r>
              <a:rPr lang="pl-P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dirty="0">
              <a:latin typeface="Times New Roman" panose="02020603050405020304" pitchFamily="18" charset="0"/>
              <a:cs typeface="Times New Roman" panose="02020603050405020304" pitchFamily="18" charset="0"/>
            </a:endParaRPr>
          </a:p>
        </p:txBody>
      </p:sp>
      <p:sp>
        <p:nvSpPr>
          <p:cNvPr id="6" name="pole tekstowe 5">
            <a:extLst>
              <a:ext uri="{FF2B5EF4-FFF2-40B4-BE49-F238E27FC236}">
                <a16:creationId xmlns:a16="http://schemas.microsoft.com/office/drawing/2014/main" id="{257C85D7-9A4C-5DCB-26D9-7992D6418BB6}"/>
              </a:ext>
            </a:extLst>
          </p:cNvPr>
          <p:cNvSpPr txBox="1"/>
          <p:nvPr/>
        </p:nvSpPr>
        <p:spPr>
          <a:xfrm>
            <a:off x="100940" y="4126927"/>
            <a:ext cx="11990119" cy="1330492"/>
          </a:xfrm>
          <a:prstGeom prst="rect">
            <a:avLst/>
          </a:prstGeom>
          <a:noFill/>
        </p:spPr>
        <p:txBody>
          <a:bodyPr wrap="square">
            <a:spAutoFit/>
          </a:bodyPr>
          <a:lstStyle/>
          <a:p>
            <a:pPr algn="just">
              <a:lnSpc>
                <a:spcPct val="115000"/>
              </a:lnSpc>
              <a:spcAft>
                <a:spcPts val="10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W przypadku wniosków o powierzenie grantu, które mają równą liczbę punktów, o miejscu na liście ocenionych wniosków i wybranych grantobiorców, decydują kolejno kryteria rozstrzygające nr 1 </a:t>
            </a:r>
            <a:r>
              <a:rPr lang="pl-PL" sz="1600" i="1" dirty="0">
                <a:effectLst/>
                <a:latin typeface="Times New Roman" panose="02020603050405020304" pitchFamily="18" charset="0"/>
                <a:ea typeface="Calibri" panose="020F0502020204030204" pitchFamily="34" charset="0"/>
                <a:cs typeface="Times New Roman" panose="02020603050405020304" pitchFamily="18" charset="0"/>
              </a:rPr>
              <a:t>Status wnioskodawcy</a:t>
            </a: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 oraz nr 2 </a:t>
            </a:r>
            <a:r>
              <a:rPr lang="pl-PL" sz="1600" i="1" dirty="0">
                <a:effectLst/>
                <a:latin typeface="Times New Roman" panose="02020603050405020304" pitchFamily="18" charset="0"/>
                <a:ea typeface="Calibri" panose="020F0502020204030204" pitchFamily="34" charset="0"/>
                <a:cs typeface="Times New Roman" panose="02020603050405020304" pitchFamily="18" charset="0"/>
              </a:rPr>
              <a:t>Wsparcie uczestników w niekorzystnej sytuacji</a:t>
            </a:r>
            <a:r>
              <a:rPr lang="pl-PL"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W przypadku wniosków o powierzenie grantu, które dalej mają równą liczbę punktów, o miejscu na liście ocenionych wniosków i wybranych grantobiorców, decyduje kolejność złożenia wniosku o powierzenie grantu (data i godzina).</a:t>
            </a:r>
            <a:endParaRPr lang="pl-P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24441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C624C-1B81-29E8-DFD0-4C71849DCA25}"/>
            </a:ext>
          </a:extLst>
        </p:cNvPr>
        <p:cNvGrpSpPr/>
        <p:nvPr/>
      </p:nvGrpSpPr>
      <p:grpSpPr>
        <a:xfrm>
          <a:off x="0" y="0"/>
          <a:ext cx="0" cy="0"/>
          <a:chOff x="0" y="0"/>
          <a:chExt cx="0" cy="0"/>
        </a:xfrm>
      </p:grpSpPr>
      <p:sp>
        <p:nvSpPr>
          <p:cNvPr id="5" name="Tytuł 1">
            <a:extLst>
              <a:ext uri="{FF2B5EF4-FFF2-40B4-BE49-F238E27FC236}">
                <a16:creationId xmlns:a16="http://schemas.microsoft.com/office/drawing/2014/main" id="{9CC4520A-2CB5-4BE2-2BBD-D8E8310D7B89}"/>
              </a:ext>
            </a:extLst>
          </p:cNvPr>
          <p:cNvSpPr txBox="1">
            <a:spLocks/>
          </p:cNvSpPr>
          <p:nvPr/>
        </p:nvSpPr>
        <p:spPr>
          <a:xfrm>
            <a:off x="838200" y="306173"/>
            <a:ext cx="10515600" cy="523726"/>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PROCEDURA WYBORU GRANTOBIORCÓW</a:t>
            </a:r>
          </a:p>
        </p:txBody>
      </p:sp>
      <p:sp>
        <p:nvSpPr>
          <p:cNvPr id="3" name="Symbol zastępczy zawartości 2">
            <a:extLst>
              <a:ext uri="{FF2B5EF4-FFF2-40B4-BE49-F238E27FC236}">
                <a16:creationId xmlns:a16="http://schemas.microsoft.com/office/drawing/2014/main" id="{A157D0E2-D89B-9364-055A-8798B7644C29}"/>
              </a:ext>
            </a:extLst>
          </p:cNvPr>
          <p:cNvSpPr>
            <a:spLocks noGrp="1"/>
          </p:cNvSpPr>
          <p:nvPr>
            <p:ph idx="1"/>
          </p:nvPr>
        </p:nvSpPr>
        <p:spPr>
          <a:xfrm>
            <a:off x="455662" y="1098408"/>
            <a:ext cx="11413066" cy="5453420"/>
          </a:xfrm>
        </p:spPr>
        <p:txBody>
          <a:bodyPr>
            <a:normAutofit fontScale="77500" lnSpcReduction="20000"/>
          </a:bodyPr>
          <a:lstStyle/>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Nabór wniosków o powierzenie grantów</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lang="pl-PL" sz="2800" dirty="0">
                <a:solidFill>
                  <a:prstClr val="black"/>
                </a:solidFill>
                <a:latin typeface="Times New Roman" panose="02020603050405020304" pitchFamily="18" charset="0"/>
                <a:cs typeface="Times New Roman" panose="02020603050405020304" pitchFamily="18" charset="0"/>
              </a:rPr>
              <a:t>o</a:t>
            </a: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 10 do 30 dni</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 wersji papierowej złożonej do biura LGD </a:t>
            </a:r>
            <a:r>
              <a:rPr kumimoji="0" lang="pl-PL" sz="2800" b="0" i="0" u="none" strike="noStrike" kern="1200" cap="none" spc="0" normalizeH="0" baseline="0" noProof="0" dirty="0">
                <a:ln>
                  <a:noFill/>
                </a:ln>
                <a:solidFill>
                  <a:schemeClr val="tx1"/>
                </a:solidFill>
                <a:uLnTx/>
                <a:uFillTx/>
                <a:latin typeface="Times New Roman" panose="02020603050405020304" pitchFamily="18" charset="0"/>
                <a:cs typeface="Times New Roman" panose="02020603050405020304" pitchFamily="18" charset="0"/>
              </a:rPr>
              <a:t>(</a:t>
            </a:r>
            <a:r>
              <a:rPr lang="pl-PL" sz="2800" dirty="0">
                <a:solidFill>
                  <a:schemeClr val="tx1"/>
                </a:solidFill>
                <a:effectLst/>
                <a:latin typeface="Times New Roman" panose="02020603050405020304" pitchFamily="18" charset="0"/>
                <a:ea typeface="Courier New" panose="02070309020205020404" pitchFamily="49" charset="0"/>
                <a:cs typeface="Times New Roman" panose="02020603050405020304" pitchFamily="18" charset="0"/>
              </a:rPr>
              <a:t>osobiście lub przez posłańca, drogą pocztową lub kurierem. W każdym przypadku decyduje data wpływu do LGD)</a:t>
            </a:r>
            <a:endParaRPr lang="pl-PL" sz="2800" dirty="0">
              <a:solidFill>
                <a:schemeClr val="tx1"/>
              </a:solidFill>
              <a:latin typeface="Times New Roman" panose="02020603050405020304" pitchFamily="18" charset="0"/>
              <a:ea typeface="Courier New" panose="02070309020205020404" pitchFamily="49" charset="0"/>
              <a:cs typeface="Times New Roman" panose="02020603050405020304" pitchFamily="18" charset="0"/>
            </a:endParaRP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spotkania informacyjne, szkolenia, doradztwo</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Po złożeniu wniosków</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jednokrotne wezwanie do uzupełnień</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ocena i ustalenie kwoty wsparcia przez Radę (60 dni)</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Ogłoszenie listy rankingowej</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kolejność na liście względem uzyskanych punktów</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dofinansowanie przyznane do wyczerpania puli alokacji</a:t>
            </a:r>
          </a:p>
          <a:p>
            <a:pPr marL="306000" marR="0" lvl="0" indent="-306000" algn="l" defTabSz="457200" rtl="0" eaLnBrk="1" fontAlgn="auto" latinLnBrk="0" hangingPunct="1">
              <a:lnSpc>
                <a:spcPct val="100000"/>
              </a:lnSpc>
              <a:spcBef>
                <a:spcPct val="20000"/>
              </a:spcBef>
              <a:spcAft>
                <a:spcPts val="600"/>
              </a:spcAft>
              <a:buClr>
                <a:srgbClr val="4590B8"/>
              </a:buClr>
              <a:buSzPct val="92000"/>
              <a:buFont typeface="Wingdings 2" panose="05020102010507070707" pitchFamily="18" charset="2"/>
              <a:buChar char=""/>
              <a:tabLst/>
              <a:defRPr/>
            </a:pP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Proces odwoławczy</a:t>
            </a:r>
          </a:p>
          <a:p>
            <a:pPr marR="0" lvl="0" algn="l" defTabSz="457200" rtl="0" eaLnBrk="1" fontAlgn="auto" latinLnBrk="0" hangingPunct="1">
              <a:lnSpc>
                <a:spcPct val="100000"/>
              </a:lnSpc>
              <a:spcBef>
                <a:spcPct val="20000"/>
              </a:spcBef>
              <a:spcAft>
                <a:spcPts val="600"/>
              </a:spcAft>
              <a:buClr>
                <a:srgbClr val="4590B8"/>
              </a:buClr>
              <a:buSzPct val="92000"/>
              <a:buFont typeface="Wingdings" panose="05000000000000000000" pitchFamily="2" charset="2"/>
              <a:buChar char="ü"/>
              <a:tabLst/>
              <a:defRPr/>
            </a:pPr>
            <a:r>
              <a:rPr kumimoji="0" lang="pl-PL"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7 dni na odwołanie od momentu otrzymania pisma z wynikami oceny</a:t>
            </a:r>
          </a:p>
          <a:p>
            <a:endParaRPr lang="pl-PL" dirty="0"/>
          </a:p>
        </p:txBody>
      </p:sp>
    </p:spTree>
    <p:extLst>
      <p:ext uri="{BB962C8B-B14F-4D97-AF65-F5344CB8AC3E}">
        <p14:creationId xmlns:p14="http://schemas.microsoft.com/office/powerpoint/2010/main" val="69418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a 6">
            <a:extLst>
              <a:ext uri="{FF2B5EF4-FFF2-40B4-BE49-F238E27FC236}">
                <a16:creationId xmlns:a16="http://schemas.microsoft.com/office/drawing/2014/main" id="{BA693721-46A6-79EB-29C7-2D5BDE648004}"/>
              </a:ext>
            </a:extLst>
          </p:cNvPr>
          <p:cNvGraphicFramePr>
            <a:graphicFrameLocks noGrp="1"/>
          </p:cNvGraphicFramePr>
          <p:nvPr>
            <p:ph idx="1"/>
            <p:extLst>
              <p:ext uri="{D42A27DB-BD31-4B8C-83A1-F6EECF244321}">
                <p14:modId xmlns:p14="http://schemas.microsoft.com/office/powerpoint/2010/main" val="2467128725"/>
              </p:ext>
            </p:extLst>
          </p:nvPr>
        </p:nvGraphicFramePr>
        <p:xfrm>
          <a:off x="523981" y="1243173"/>
          <a:ext cx="11198831" cy="5408881"/>
        </p:xfrm>
        <a:graphic>
          <a:graphicData uri="http://schemas.openxmlformats.org/drawingml/2006/table">
            <a:tbl>
              <a:tblPr firstRow="1" bandRow="1">
                <a:tableStyleId>{5C22544A-7EE6-4342-B048-85BDC9FD1C3A}</a:tableStyleId>
              </a:tblPr>
              <a:tblGrid>
                <a:gridCol w="2699716">
                  <a:extLst>
                    <a:ext uri="{9D8B030D-6E8A-4147-A177-3AD203B41FA5}">
                      <a16:colId xmlns:a16="http://schemas.microsoft.com/office/drawing/2014/main" val="3911747348"/>
                    </a:ext>
                  </a:extLst>
                </a:gridCol>
                <a:gridCol w="1692582">
                  <a:extLst>
                    <a:ext uri="{9D8B030D-6E8A-4147-A177-3AD203B41FA5}">
                      <a16:colId xmlns:a16="http://schemas.microsoft.com/office/drawing/2014/main" val="2775184352"/>
                    </a:ext>
                  </a:extLst>
                </a:gridCol>
                <a:gridCol w="1792078">
                  <a:extLst>
                    <a:ext uri="{9D8B030D-6E8A-4147-A177-3AD203B41FA5}">
                      <a16:colId xmlns:a16="http://schemas.microsoft.com/office/drawing/2014/main" val="3682613202"/>
                    </a:ext>
                  </a:extLst>
                </a:gridCol>
                <a:gridCol w="1665875">
                  <a:extLst>
                    <a:ext uri="{9D8B030D-6E8A-4147-A177-3AD203B41FA5}">
                      <a16:colId xmlns:a16="http://schemas.microsoft.com/office/drawing/2014/main" val="2224573730"/>
                    </a:ext>
                  </a:extLst>
                </a:gridCol>
                <a:gridCol w="1699531">
                  <a:extLst>
                    <a:ext uri="{9D8B030D-6E8A-4147-A177-3AD203B41FA5}">
                      <a16:colId xmlns:a16="http://schemas.microsoft.com/office/drawing/2014/main" val="2686557605"/>
                    </a:ext>
                  </a:extLst>
                </a:gridCol>
                <a:gridCol w="1649049">
                  <a:extLst>
                    <a:ext uri="{9D8B030D-6E8A-4147-A177-3AD203B41FA5}">
                      <a16:colId xmlns:a16="http://schemas.microsoft.com/office/drawing/2014/main" val="2483672240"/>
                    </a:ext>
                  </a:extLst>
                </a:gridCol>
              </a:tblGrid>
              <a:tr h="856858">
                <a:tc>
                  <a:txBody>
                    <a:bodyPr/>
                    <a:lstStyle/>
                    <a:p>
                      <a:pPr algn="ctr" fontAlgn="ctr"/>
                      <a:r>
                        <a:rPr lang="pl-PL" sz="2400" b="1" i="0" u="none" strike="noStrike" dirty="0">
                          <a:solidFill>
                            <a:srgbClr val="000000"/>
                          </a:solidFill>
                          <a:effectLst/>
                          <a:latin typeface="Calibri" panose="020F0502020204030204" pitchFamily="34" charset="0"/>
                        </a:rPr>
                        <a:t>EFS+</a:t>
                      </a:r>
                      <a:endParaRPr lang="en-GB"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2400" b="1" i="0" u="none" strike="noStrike" dirty="0">
                          <a:solidFill>
                            <a:srgbClr val="000000"/>
                          </a:solidFill>
                          <a:effectLst/>
                          <a:latin typeface="+mn-lt"/>
                        </a:rPr>
                        <a:t>2024</a:t>
                      </a:r>
                    </a:p>
                  </a:txBody>
                  <a:tcPr marL="9525" marR="9525" marT="9525" marB="0" anchor="ctr"/>
                </a:tc>
                <a:tc>
                  <a:txBody>
                    <a:bodyPr/>
                    <a:lstStyle/>
                    <a:p>
                      <a:pPr algn="ctr" fontAlgn="ctr"/>
                      <a:r>
                        <a:rPr lang="en-GB" sz="2400" b="1" i="0" u="none" strike="noStrike" dirty="0">
                          <a:solidFill>
                            <a:srgbClr val="000000"/>
                          </a:solidFill>
                          <a:effectLst/>
                          <a:latin typeface="+mn-lt"/>
                        </a:rPr>
                        <a:t>2025</a:t>
                      </a:r>
                    </a:p>
                  </a:txBody>
                  <a:tcPr marL="9525" marR="9525" marT="9525" marB="0" anchor="ctr"/>
                </a:tc>
                <a:tc>
                  <a:txBody>
                    <a:bodyPr/>
                    <a:lstStyle/>
                    <a:p>
                      <a:pPr algn="ctr" fontAlgn="ctr"/>
                      <a:r>
                        <a:rPr lang="en-GB" sz="2400" b="1" i="0" u="none" strike="noStrike" dirty="0">
                          <a:solidFill>
                            <a:srgbClr val="000000"/>
                          </a:solidFill>
                          <a:effectLst/>
                          <a:latin typeface="+mn-lt"/>
                        </a:rPr>
                        <a:t>2026</a:t>
                      </a:r>
                    </a:p>
                  </a:txBody>
                  <a:tcPr marL="9525" marR="9525" marT="9525" marB="0" anchor="ctr"/>
                </a:tc>
                <a:tc>
                  <a:txBody>
                    <a:bodyPr/>
                    <a:lstStyle/>
                    <a:p>
                      <a:pPr algn="ctr" fontAlgn="ctr"/>
                      <a:r>
                        <a:rPr lang="en-GB" sz="2400" b="1" i="0" u="none" strike="noStrike" dirty="0">
                          <a:solidFill>
                            <a:srgbClr val="000000"/>
                          </a:solidFill>
                          <a:effectLst/>
                          <a:latin typeface="+mn-lt"/>
                        </a:rPr>
                        <a:t>2027</a:t>
                      </a:r>
                    </a:p>
                  </a:txBody>
                  <a:tcPr marL="9525" marR="9525" marT="9525" marB="0" anchor="ctr"/>
                </a:tc>
                <a:tc>
                  <a:txBody>
                    <a:bodyPr/>
                    <a:lstStyle/>
                    <a:p>
                      <a:pPr algn="ctr" fontAlgn="ctr"/>
                      <a:r>
                        <a:rPr lang="en-GB" sz="2400" b="1" i="0" u="none" strike="noStrike" dirty="0">
                          <a:solidFill>
                            <a:srgbClr val="000000"/>
                          </a:solidFill>
                          <a:effectLst/>
                          <a:latin typeface="+mn-lt"/>
                        </a:rPr>
                        <a:t>2028</a:t>
                      </a:r>
                    </a:p>
                  </a:txBody>
                  <a:tcPr marL="9525" marR="9525" marT="9525" marB="0" anchor="ctr"/>
                </a:tc>
                <a:extLst>
                  <a:ext uri="{0D108BD9-81ED-4DB2-BD59-A6C34878D82A}">
                    <a16:rowId xmlns:a16="http://schemas.microsoft.com/office/drawing/2014/main" val="2801453060"/>
                  </a:ext>
                </a:extLst>
              </a:tr>
              <a:tr h="1482765">
                <a:tc>
                  <a:txBody>
                    <a:bodyPr/>
                    <a:lstStyle/>
                    <a:p>
                      <a:pPr algn="ctr" fontAlgn="ctr"/>
                      <a:r>
                        <a:rPr lang="pl-PL" sz="2400" b="0" i="0" u="none" strike="noStrike" dirty="0">
                          <a:solidFill>
                            <a:srgbClr val="000000"/>
                          </a:solidFill>
                          <a:effectLst/>
                          <a:latin typeface="+mn-lt"/>
                        </a:rPr>
                        <a:t>Seniorzy Podgrodzia</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150 000,00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180 000,00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130 000,00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65424961"/>
                  </a:ext>
                </a:extLst>
              </a:tr>
              <a:tr h="1683879">
                <a:tc>
                  <a:txBody>
                    <a:bodyPr/>
                    <a:lstStyle/>
                    <a:p>
                      <a:pPr algn="ctr" fontAlgn="ctr"/>
                      <a:r>
                        <a:rPr lang="pl-PL" sz="2400" b="0" i="0" u="none" strike="noStrike" dirty="0">
                          <a:solidFill>
                            <a:srgbClr val="000000"/>
                          </a:solidFill>
                          <a:effectLst/>
                          <a:latin typeface="+mn-lt"/>
                        </a:rPr>
                        <a:t>Młodzi Podgrodzia</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150 000,00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120 000,00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130 000,00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100 000,00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995719490"/>
                  </a:ext>
                </a:extLst>
              </a:tr>
              <a:tr h="1385379">
                <a:tc>
                  <a:txBody>
                    <a:bodyPr/>
                    <a:lstStyle/>
                    <a:p>
                      <a:pPr algn="ctr" fontAlgn="ctr"/>
                      <a:r>
                        <a:rPr lang="pl-PL" sz="2400" b="0" i="0" u="none" strike="noStrike" dirty="0">
                          <a:solidFill>
                            <a:srgbClr val="000000"/>
                          </a:solidFill>
                          <a:effectLst/>
                          <a:latin typeface="+mn-lt"/>
                        </a:rPr>
                        <a:t>Równać szanse</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r>
                        <a:rPr lang="pl-PL" sz="2400" b="0" i="0" u="none" strike="noStrike" dirty="0">
                          <a:solidFill>
                            <a:srgbClr val="000000"/>
                          </a:solidFill>
                          <a:effectLst/>
                          <a:latin typeface="+mn-lt"/>
                        </a:rPr>
                        <a:t>40 000,00</a:t>
                      </a: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tc>
                  <a:txBody>
                    <a:bodyPr/>
                    <a:lstStyle/>
                    <a:p>
                      <a:pPr algn="ctr" fontAlgn="ctr"/>
                      <a:endParaRPr lang="en-GB" sz="24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2623722650"/>
                  </a:ext>
                </a:extLst>
              </a:tr>
            </a:tbl>
          </a:graphicData>
        </a:graphic>
      </p:graphicFrame>
      <p:sp>
        <p:nvSpPr>
          <p:cNvPr id="5" name="Tytuł 1">
            <a:extLst>
              <a:ext uri="{FF2B5EF4-FFF2-40B4-BE49-F238E27FC236}">
                <a16:creationId xmlns:a16="http://schemas.microsoft.com/office/drawing/2014/main" id="{B5DE081C-FEA0-C91A-701B-E0512400E8A7}"/>
              </a:ext>
            </a:extLst>
          </p:cNvPr>
          <p:cNvSpPr txBox="1">
            <a:spLocks/>
          </p:cNvSpPr>
          <p:nvPr/>
        </p:nvSpPr>
        <p:spPr>
          <a:xfrm>
            <a:off x="905730" y="205948"/>
            <a:ext cx="10515600" cy="677630"/>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l-PL" sz="2800" b="1" dirty="0">
                <a:latin typeface="Times New Roman" panose="02020603050405020304" pitchFamily="18" charset="0"/>
                <a:cs typeface="Times New Roman" panose="02020603050405020304" pitchFamily="18" charset="0"/>
              </a:rPr>
              <a:t>Harmonogram naborów EFS+ (euro)</a:t>
            </a:r>
          </a:p>
        </p:txBody>
      </p:sp>
    </p:spTree>
    <p:extLst>
      <p:ext uri="{BB962C8B-B14F-4D97-AF65-F5344CB8AC3E}">
        <p14:creationId xmlns:p14="http://schemas.microsoft.com/office/powerpoint/2010/main" val="3925265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raz 8">
            <a:extLst>
              <a:ext uri="{FF2B5EF4-FFF2-40B4-BE49-F238E27FC236}">
                <a16:creationId xmlns:a16="http://schemas.microsoft.com/office/drawing/2014/main" id="{CD0D2BFF-478E-653C-630B-B70890BA92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DBC7CBF7-100A-8D5D-9106-16ADE46957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E51E74E2-0312-7577-6A9C-97ECBE0A8B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E294558F-8183-07E5-DC08-2A167BDA7BC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16988E38-44CD-7C85-1387-B13876D1588F}"/>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0FBE8A37-4AF1-03B4-8A58-0E6AD2213BB3}"/>
              </a:ext>
            </a:extLst>
          </p:cNvPr>
          <p:cNvGraphicFramePr>
            <a:graphicFrameLocks noGrp="1"/>
          </p:cNvGraphicFramePr>
          <p:nvPr>
            <p:extLst>
              <p:ext uri="{D42A27DB-BD31-4B8C-83A1-F6EECF244321}">
                <p14:modId xmlns:p14="http://schemas.microsoft.com/office/powerpoint/2010/main" val="879615909"/>
              </p:ext>
            </p:extLst>
          </p:nvPr>
        </p:nvGraphicFramePr>
        <p:xfrm>
          <a:off x="412375" y="1485230"/>
          <a:ext cx="11410170" cy="5229604"/>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385228">
                <a:tc>
                  <a:txBody>
                    <a:bodyPr/>
                    <a:lstStyle/>
                    <a:p>
                      <a:pPr algn="ctr"/>
                      <a:r>
                        <a:rPr lang="pl-PL" sz="1800" b="1" i="0" u="none" strike="noStrike" baseline="0" dirty="0">
                          <a:solidFill>
                            <a:srgbClr val="000000"/>
                          </a:solidFill>
                          <a:latin typeface="+mn-lt"/>
                        </a:rPr>
                        <a:t>Przedsięwzięcie</a:t>
                      </a:r>
                      <a:endParaRPr lang="pl-PL" sz="1800" b="0" i="0" u="none" strike="noStrike" baseline="0" dirty="0">
                        <a:solidFill>
                          <a:srgbClr val="000000"/>
                        </a:solidFill>
                        <a:latin typeface="+mn-lt"/>
                      </a:endParaRPr>
                    </a:p>
                  </a:txBody>
                  <a:tcPr/>
                </a:tc>
                <a:tc>
                  <a:txBody>
                    <a:bodyPr/>
                    <a:lstStyle/>
                    <a:p>
                      <a:pPr algn="ctr"/>
                      <a:r>
                        <a:rPr lang="pl-PL" sz="1800" b="1" i="0" u="none" strike="noStrike" baseline="0" dirty="0">
                          <a:solidFill>
                            <a:srgbClr val="000000"/>
                          </a:solidFill>
                          <a:latin typeface="+mn-lt"/>
                        </a:rPr>
                        <a:t>Zakres</a:t>
                      </a:r>
                      <a:endParaRPr lang="pl-PL" sz="1800" b="0" i="0" u="none" strike="noStrike" baseline="0" dirty="0">
                        <a:solidFill>
                          <a:srgbClr val="000000"/>
                        </a:solidFill>
                        <a:latin typeface="+mn-lt"/>
                      </a:endParaRPr>
                    </a:p>
                  </a:txBody>
                  <a:tcPr/>
                </a:tc>
                <a:tc>
                  <a:txBody>
                    <a:bodyPr/>
                    <a:lstStyle/>
                    <a:p>
                      <a:pPr algn="ctr"/>
                      <a:r>
                        <a:rPr lang="pl-PL" sz="1800" b="1" i="0" u="none" strike="noStrike" baseline="0" dirty="0">
                          <a:solidFill>
                            <a:srgbClr val="000000"/>
                          </a:solidFill>
                          <a:latin typeface="+mn-lt"/>
                        </a:rPr>
                        <a:t>Preferencje</a:t>
                      </a:r>
                    </a:p>
                  </a:txBody>
                  <a:tcPr/>
                </a:tc>
                <a:extLst>
                  <a:ext uri="{0D108BD9-81ED-4DB2-BD59-A6C34878D82A}">
                    <a16:rowId xmlns:a16="http://schemas.microsoft.com/office/drawing/2014/main" val="1148976751"/>
                  </a:ext>
                </a:extLst>
              </a:tr>
              <a:tr h="123484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800" b="0" i="0" u="none" strike="noStrike" kern="1200" baseline="0" dirty="0">
                          <a:solidFill>
                            <a:schemeClr val="dk1"/>
                          </a:solidFill>
                          <a:latin typeface="+mn-lt"/>
                          <a:ea typeface="+mn-ea"/>
                          <a:cs typeface="+mn-cs"/>
                        </a:rPr>
                        <a:t>Starterzy Podgrodzia 	</a:t>
                      </a:r>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nowe przedsiębiorstwa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osoby fizyczne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miejsce zamieszkania na terenie LGD 	</a:t>
                      </a:r>
                    </a:p>
                  </a:txBody>
                  <a:tcPr/>
                </a:tc>
                <a:tc>
                  <a:txBody>
                    <a:bodyPr/>
                    <a:lstStyle/>
                    <a:p>
                      <a:r>
                        <a:rPr lang="pl-PL" sz="1800" b="0" i="0" u="none" strike="noStrike" kern="1200" baseline="0" dirty="0">
                          <a:solidFill>
                            <a:schemeClr val="dk1"/>
                          </a:solidFill>
                          <a:latin typeface="+mn-lt"/>
                          <a:ea typeface="+mn-ea"/>
                          <a:cs typeface="+mn-cs"/>
                        </a:rPr>
                        <a:t>- osoby młode </a:t>
                      </a:r>
                    </a:p>
                    <a:p>
                      <a:r>
                        <a:rPr lang="pl-PL" sz="1800" b="0" i="0" u="none" strike="noStrike" kern="1200" baseline="0" dirty="0">
                          <a:solidFill>
                            <a:schemeClr val="dk1"/>
                          </a:solidFill>
                          <a:latin typeface="+mn-lt"/>
                          <a:ea typeface="+mn-ea"/>
                          <a:cs typeface="+mn-cs"/>
                        </a:rPr>
                        <a:t>- kobiety </a:t>
                      </a:r>
                    </a:p>
                    <a:p>
                      <a:r>
                        <a:rPr lang="pl-PL" sz="1800" b="0" i="0" u="none" strike="noStrike" kern="1200" baseline="0" dirty="0">
                          <a:solidFill>
                            <a:schemeClr val="dk1"/>
                          </a:solidFill>
                          <a:latin typeface="+mn-lt"/>
                          <a:ea typeface="+mn-ea"/>
                          <a:cs typeface="+mn-cs"/>
                        </a:rPr>
                        <a:t>- działalność turystyczna i okołoturystyczna 	</a:t>
                      </a:r>
                    </a:p>
                  </a:txBody>
                  <a:tcPr/>
                </a:tc>
                <a:extLst>
                  <a:ext uri="{0D108BD9-81ED-4DB2-BD59-A6C34878D82A}">
                    <a16:rowId xmlns:a16="http://schemas.microsoft.com/office/drawing/2014/main" val="1427490315"/>
                  </a:ext>
                </a:extLst>
              </a:tr>
              <a:tr h="151980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800" b="0" i="0" u="none" strike="noStrike" kern="1200" baseline="0" dirty="0">
                          <a:solidFill>
                            <a:schemeClr val="dk1"/>
                          </a:solidFill>
                          <a:latin typeface="+mn-lt"/>
                          <a:ea typeface="+mn-ea"/>
                          <a:cs typeface="+mn-cs"/>
                        </a:rPr>
                        <a:t>Firmy</a:t>
                      </a:r>
                    </a:p>
                    <a:p>
                      <a:pPr marL="0" marR="0" lvl="0" indent="0" algn="l" defTabSz="457200" rtl="0" eaLnBrk="1" fontAlgn="auto" latinLnBrk="0" hangingPunct="1">
                        <a:lnSpc>
                          <a:spcPct val="100000"/>
                        </a:lnSpc>
                        <a:spcBef>
                          <a:spcPts val="0"/>
                        </a:spcBef>
                        <a:spcAft>
                          <a:spcPts val="0"/>
                        </a:spcAft>
                        <a:buClrTx/>
                        <a:buSzTx/>
                        <a:buFontTx/>
                        <a:buNone/>
                        <a:tabLst/>
                        <a:defRPr/>
                      </a:pPr>
                      <a:r>
                        <a:rPr lang="pl-PL" sz="1800" b="0" i="0" u="none" strike="noStrike" kern="1200" baseline="0" dirty="0">
                          <a:solidFill>
                            <a:schemeClr val="dk1"/>
                          </a:solidFill>
                          <a:latin typeface="+mn-lt"/>
                          <a:ea typeface="+mn-ea"/>
                          <a:cs typeface="+mn-cs"/>
                        </a:rPr>
                        <a:t>Podgrodzia 	</a:t>
                      </a:r>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rozwój istniejących przedsiębiorstw</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siedziba/oddział/miejsce wykonywania działalności na terenie LGD	</a:t>
                      </a:r>
                    </a:p>
                  </a:txBody>
                  <a:tcPr/>
                </a:tc>
                <a:tc>
                  <a:txBody>
                    <a:bodyPr/>
                    <a:lstStyle/>
                    <a:p>
                      <a:r>
                        <a:rPr lang="pl-PL" sz="1800" b="0" i="0" u="none" strike="noStrike" kern="1200" baseline="0" dirty="0">
                          <a:solidFill>
                            <a:schemeClr val="dk1"/>
                          </a:solidFill>
                          <a:latin typeface="+mn-lt"/>
                          <a:ea typeface="+mn-ea"/>
                          <a:cs typeface="+mn-cs"/>
                        </a:rPr>
                        <a:t>- działalność turystyczna i okołoturystyczna </a:t>
                      </a:r>
                    </a:p>
                    <a:p>
                      <a:r>
                        <a:rPr lang="pl-PL" sz="1800" b="0" i="0" u="none" strike="noStrike" kern="1200" baseline="0" dirty="0">
                          <a:solidFill>
                            <a:schemeClr val="dk1"/>
                          </a:solidFill>
                          <a:latin typeface="+mn-lt"/>
                          <a:ea typeface="+mn-ea"/>
                          <a:cs typeface="+mn-cs"/>
                        </a:rPr>
                        <a:t>- rozwój komercyjnej oferty rekreacyjnej i prozdrowotnej 	</a:t>
                      </a:r>
                    </a:p>
                  </a:txBody>
                  <a:tcPr/>
                </a:tc>
                <a:extLst>
                  <a:ext uri="{0D108BD9-81ED-4DB2-BD59-A6C34878D82A}">
                    <a16:rowId xmlns:a16="http://schemas.microsoft.com/office/drawing/2014/main" val="64212378"/>
                  </a:ext>
                </a:extLst>
              </a:tr>
              <a:tr h="208973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800" b="0" i="0" u="none" strike="noStrike" kern="1200" baseline="0" dirty="0">
                          <a:solidFill>
                            <a:schemeClr val="dk1"/>
                          </a:solidFill>
                          <a:latin typeface="+mn-lt"/>
                          <a:ea typeface="+mn-ea"/>
                          <a:cs typeface="+mn-cs"/>
                        </a:rPr>
                        <a:t>Infrastruktura Podgrodzia 	</a:t>
                      </a:r>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800" b="0" i="0" u="none" strike="noStrike" kern="1200" baseline="0" dirty="0">
                          <a:solidFill>
                            <a:schemeClr val="dk1"/>
                          </a:solidFill>
                          <a:latin typeface="+mn-lt"/>
                          <a:ea typeface="+mn-ea"/>
                          <a:cs typeface="+mn-cs"/>
                        </a:rPr>
                        <a:t>charakter inwestycyjny obejmujący inwestycje w środki trwałe tj. budowę/przebudowę/ remont/modernizację obiektów małej infrastruktury publicznej oraz zakup wyposażenia, udostępnianego niekomercyjnie (nie generujących dochodów).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800" b="0" i="0" u="none" strike="noStrike" kern="1200" baseline="0" dirty="0">
                          <a:solidFill>
                            <a:schemeClr val="dk1"/>
                          </a:solidFill>
                          <a:latin typeface="+mn-lt"/>
                          <a:ea typeface="+mn-ea"/>
                          <a:cs typeface="+mn-cs"/>
                        </a:rPr>
                        <a:t>- infrastruktura dostosowana do potrzeb osób niepełnosprawnych 	</a:t>
                      </a:r>
                    </a:p>
                    <a:p>
                      <a:endParaRPr lang="pl-PL" dirty="0"/>
                    </a:p>
                  </a:txBody>
                  <a:tcPr/>
                </a:tc>
                <a:extLst>
                  <a:ext uri="{0D108BD9-81ED-4DB2-BD59-A6C34878D82A}">
                    <a16:rowId xmlns:a16="http://schemas.microsoft.com/office/drawing/2014/main" val="4194610357"/>
                  </a:ext>
                </a:extLst>
              </a:tr>
            </a:tbl>
          </a:graphicData>
        </a:graphic>
      </p:graphicFrame>
    </p:spTree>
    <p:extLst>
      <p:ext uri="{BB962C8B-B14F-4D97-AF65-F5344CB8AC3E}">
        <p14:creationId xmlns:p14="http://schemas.microsoft.com/office/powerpoint/2010/main" val="39368367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53408D9B-DC4D-4CB9-64B6-8937B679ED78}"/>
              </a:ext>
            </a:extLst>
          </p:cNvPr>
          <p:cNvSpPr>
            <a:spLocks noGrp="1"/>
          </p:cNvSpPr>
          <p:nvPr>
            <p:ph idx="1"/>
          </p:nvPr>
        </p:nvSpPr>
        <p:spPr>
          <a:xfrm>
            <a:off x="449970" y="262352"/>
            <a:ext cx="11292059" cy="6325866"/>
          </a:xfrm>
        </p:spPr>
        <p:txBody>
          <a:bodyPr>
            <a:normAutofit/>
          </a:bodyPr>
          <a:lstStyle/>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1"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lang="pl-PL" sz="2400" dirty="0">
              <a:solidFill>
                <a:prstClr val="black"/>
              </a:solidFill>
              <a:latin typeface="Trebuchet MS" panose="020B0603020202020204"/>
            </a:endParaRPr>
          </a:p>
          <a:p>
            <a:pPr marL="342900" marR="0" lvl="0" indent="-342900" algn="just" defTabSz="457200" rtl="0" eaLnBrk="1" fontAlgn="auto" latinLnBrk="0" hangingPunct="1">
              <a:lnSpc>
                <a:spcPct val="100000"/>
              </a:lnSpc>
              <a:spcBef>
                <a:spcPts val="1000"/>
              </a:spcBef>
              <a:spcAft>
                <a:spcPts val="0"/>
              </a:spcAft>
              <a:buClrTx/>
              <a:buSzPct val="80000"/>
              <a:buFont typeface="Wingdings" panose="05000000000000000000" pitchFamily="2" charset="2"/>
              <a:buChar char="ü"/>
              <a:tabLst/>
              <a:defRPr/>
            </a:pPr>
            <a:endParaRPr kumimoji="0" lang="pl-PL"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endParaRPr lang="en-GB" dirty="0"/>
          </a:p>
        </p:txBody>
      </p:sp>
      <p:sp>
        <p:nvSpPr>
          <p:cNvPr id="2" name="Owal 1">
            <a:extLst>
              <a:ext uri="{FF2B5EF4-FFF2-40B4-BE49-F238E27FC236}">
                <a16:creationId xmlns:a16="http://schemas.microsoft.com/office/drawing/2014/main" id="{A74EFA2E-A27A-C62D-03B4-42709B6801AC}"/>
              </a:ext>
            </a:extLst>
          </p:cNvPr>
          <p:cNvSpPr/>
          <p:nvPr/>
        </p:nvSpPr>
        <p:spPr>
          <a:xfrm>
            <a:off x="167243" y="1758858"/>
            <a:ext cx="2969231" cy="1654139"/>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wysokość dofinansowania </a:t>
            </a:r>
            <a:r>
              <a:rPr lang="pl-PL" dirty="0">
                <a:solidFill>
                  <a:schemeClr val="tx1"/>
                </a:solidFill>
              </a:rPr>
              <a:t>do </a:t>
            </a:r>
            <a:r>
              <a:rPr lang="pl-PL" b="1" dirty="0">
                <a:solidFill>
                  <a:schemeClr val="tx1"/>
                </a:solidFill>
              </a:rPr>
              <a:t>95% </a:t>
            </a:r>
            <a:r>
              <a:rPr lang="pl-PL" dirty="0">
                <a:solidFill>
                  <a:schemeClr val="tx1"/>
                </a:solidFill>
              </a:rPr>
              <a:t>kosztów kwalifikowalnych</a:t>
            </a:r>
          </a:p>
        </p:txBody>
      </p:sp>
      <p:sp>
        <p:nvSpPr>
          <p:cNvPr id="4" name="Owal 3">
            <a:extLst>
              <a:ext uri="{FF2B5EF4-FFF2-40B4-BE49-F238E27FC236}">
                <a16:creationId xmlns:a16="http://schemas.microsoft.com/office/drawing/2014/main" id="{C77FA202-E5E6-0D8D-0CB6-14B89D7079C6}"/>
              </a:ext>
            </a:extLst>
          </p:cNvPr>
          <p:cNvSpPr/>
          <p:nvPr/>
        </p:nvSpPr>
        <p:spPr>
          <a:xfrm>
            <a:off x="229414" y="3267558"/>
            <a:ext cx="2969231" cy="1654139"/>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wkład własny </a:t>
            </a:r>
            <a:r>
              <a:rPr lang="pl-PL" dirty="0">
                <a:solidFill>
                  <a:schemeClr val="tx1"/>
                </a:solidFill>
              </a:rPr>
              <a:t>minimum </a:t>
            </a:r>
            <a:r>
              <a:rPr lang="pl-PL" b="1" dirty="0">
                <a:solidFill>
                  <a:schemeClr val="tx1"/>
                </a:solidFill>
              </a:rPr>
              <a:t>5%</a:t>
            </a:r>
          </a:p>
        </p:txBody>
      </p:sp>
      <p:sp>
        <p:nvSpPr>
          <p:cNvPr id="5" name="Owal 4">
            <a:extLst>
              <a:ext uri="{FF2B5EF4-FFF2-40B4-BE49-F238E27FC236}">
                <a16:creationId xmlns:a16="http://schemas.microsoft.com/office/drawing/2014/main" id="{F4803EC3-0586-17E7-881D-24000D1904C2}"/>
              </a:ext>
            </a:extLst>
          </p:cNvPr>
          <p:cNvSpPr/>
          <p:nvPr/>
        </p:nvSpPr>
        <p:spPr>
          <a:xfrm>
            <a:off x="7739136" y="1671621"/>
            <a:ext cx="2969231" cy="1654139"/>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minimalna </a:t>
            </a:r>
            <a:r>
              <a:rPr lang="pl-PL" dirty="0">
                <a:solidFill>
                  <a:schemeClr val="tx1"/>
                </a:solidFill>
              </a:rPr>
              <a:t>wartość projektu </a:t>
            </a:r>
            <a:r>
              <a:rPr lang="pl-PL" b="1" dirty="0">
                <a:solidFill>
                  <a:schemeClr val="tx1"/>
                </a:solidFill>
              </a:rPr>
              <a:t>20 tys. zł</a:t>
            </a:r>
          </a:p>
        </p:txBody>
      </p:sp>
      <p:sp>
        <p:nvSpPr>
          <p:cNvPr id="6" name="Owal 5">
            <a:extLst>
              <a:ext uri="{FF2B5EF4-FFF2-40B4-BE49-F238E27FC236}">
                <a16:creationId xmlns:a16="http://schemas.microsoft.com/office/drawing/2014/main" id="{0D6D8B7B-781A-F842-6FDA-FB09FB0A3B63}"/>
              </a:ext>
            </a:extLst>
          </p:cNvPr>
          <p:cNvSpPr/>
          <p:nvPr/>
        </p:nvSpPr>
        <p:spPr>
          <a:xfrm>
            <a:off x="7865151" y="3084203"/>
            <a:ext cx="3220950" cy="1747668"/>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maksymalna</a:t>
            </a:r>
            <a:r>
              <a:rPr lang="pl-PL" dirty="0">
                <a:solidFill>
                  <a:schemeClr val="tx1"/>
                </a:solidFill>
              </a:rPr>
              <a:t> wartość projektu </a:t>
            </a:r>
            <a:r>
              <a:rPr lang="pl-PL" b="1" dirty="0">
                <a:solidFill>
                  <a:schemeClr val="tx1"/>
                </a:solidFill>
              </a:rPr>
              <a:t>100 tys. zł</a:t>
            </a:r>
          </a:p>
        </p:txBody>
      </p:sp>
      <p:sp>
        <p:nvSpPr>
          <p:cNvPr id="7" name="Owal 6">
            <a:extLst>
              <a:ext uri="{FF2B5EF4-FFF2-40B4-BE49-F238E27FC236}">
                <a16:creationId xmlns:a16="http://schemas.microsoft.com/office/drawing/2014/main" id="{732F2BE0-C7B2-4B8B-322A-AA40CBD4177F}"/>
              </a:ext>
            </a:extLst>
          </p:cNvPr>
          <p:cNvSpPr/>
          <p:nvPr/>
        </p:nvSpPr>
        <p:spPr>
          <a:xfrm>
            <a:off x="3607217" y="2067221"/>
            <a:ext cx="3308279" cy="2106202"/>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wnioskodawca</a:t>
            </a:r>
            <a:r>
              <a:rPr lang="pl-PL" dirty="0">
                <a:solidFill>
                  <a:schemeClr val="tx1"/>
                </a:solidFill>
              </a:rPr>
              <a:t> – wszystkie podmioty z wyłączeniem osób fizycznych</a:t>
            </a:r>
          </a:p>
        </p:txBody>
      </p:sp>
      <p:sp>
        <p:nvSpPr>
          <p:cNvPr id="8" name="Owal 7">
            <a:extLst>
              <a:ext uri="{FF2B5EF4-FFF2-40B4-BE49-F238E27FC236}">
                <a16:creationId xmlns:a16="http://schemas.microsoft.com/office/drawing/2014/main" id="{836249BF-9C44-56B4-3A57-BF477847EDCA}"/>
              </a:ext>
            </a:extLst>
          </p:cNvPr>
          <p:cNvSpPr/>
          <p:nvPr/>
        </p:nvSpPr>
        <p:spPr>
          <a:xfrm>
            <a:off x="6915496" y="4836895"/>
            <a:ext cx="4616510" cy="1835155"/>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Nabory wniosków 2024-2029:</a:t>
            </a:r>
          </a:p>
          <a:p>
            <a:pPr marL="285750" indent="-285750" algn="ctr">
              <a:buFontTx/>
              <a:buChar char="-"/>
            </a:pPr>
            <a:r>
              <a:rPr lang="pl-PL" dirty="0">
                <a:solidFill>
                  <a:schemeClr val="tx1"/>
                </a:solidFill>
              </a:rPr>
              <a:t>3 nabory seniorzy</a:t>
            </a:r>
          </a:p>
          <a:p>
            <a:pPr marL="285750" indent="-285750" algn="ctr">
              <a:buFontTx/>
              <a:buChar char="-"/>
            </a:pPr>
            <a:r>
              <a:rPr lang="pl-PL" dirty="0">
                <a:solidFill>
                  <a:schemeClr val="tx1"/>
                </a:solidFill>
              </a:rPr>
              <a:t>4 nabory młodzi</a:t>
            </a:r>
          </a:p>
          <a:p>
            <a:pPr marL="285750" indent="-285750" algn="ctr">
              <a:buFontTx/>
              <a:buChar char="-"/>
            </a:pPr>
            <a:r>
              <a:rPr lang="pl-PL" dirty="0">
                <a:solidFill>
                  <a:schemeClr val="tx1"/>
                </a:solidFill>
              </a:rPr>
              <a:t>1 nabór równać szanse</a:t>
            </a:r>
          </a:p>
        </p:txBody>
      </p:sp>
      <p:sp>
        <p:nvSpPr>
          <p:cNvPr id="9" name="Owal 8">
            <a:extLst>
              <a:ext uri="{FF2B5EF4-FFF2-40B4-BE49-F238E27FC236}">
                <a16:creationId xmlns:a16="http://schemas.microsoft.com/office/drawing/2014/main" id="{A98CCFEE-DEFF-AF2F-0C0E-120E931A3E59}"/>
              </a:ext>
            </a:extLst>
          </p:cNvPr>
          <p:cNvSpPr/>
          <p:nvPr/>
        </p:nvSpPr>
        <p:spPr>
          <a:xfrm>
            <a:off x="3435596" y="37247"/>
            <a:ext cx="3575407" cy="1902312"/>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pula środków EFS+</a:t>
            </a:r>
          </a:p>
          <a:p>
            <a:pPr algn="ctr"/>
            <a:r>
              <a:rPr lang="pl-PL" b="1" dirty="0">
                <a:solidFill>
                  <a:schemeClr val="tx1"/>
                </a:solidFill>
              </a:rPr>
              <a:t>1 000 000 euro</a:t>
            </a:r>
          </a:p>
        </p:txBody>
      </p:sp>
      <p:sp>
        <p:nvSpPr>
          <p:cNvPr id="10" name="Owal 9">
            <a:extLst>
              <a:ext uri="{FF2B5EF4-FFF2-40B4-BE49-F238E27FC236}">
                <a16:creationId xmlns:a16="http://schemas.microsoft.com/office/drawing/2014/main" id="{7788B959-A595-2A11-20EB-F413DF469506}"/>
              </a:ext>
            </a:extLst>
          </p:cNvPr>
          <p:cNvSpPr/>
          <p:nvPr/>
        </p:nvSpPr>
        <p:spPr>
          <a:xfrm>
            <a:off x="229414" y="4975994"/>
            <a:ext cx="3595181" cy="165414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b="1" dirty="0">
                <a:solidFill>
                  <a:schemeClr val="tx1"/>
                </a:solidFill>
              </a:rPr>
              <a:t>nie więcej niż </a:t>
            </a:r>
            <a:br>
              <a:rPr lang="pl-PL" b="1" dirty="0">
                <a:solidFill>
                  <a:schemeClr val="tx1"/>
                </a:solidFill>
              </a:rPr>
            </a:br>
            <a:r>
              <a:rPr lang="pl-PL" b="1" dirty="0">
                <a:solidFill>
                  <a:schemeClr val="tx1"/>
                </a:solidFill>
              </a:rPr>
              <a:t>2</a:t>
            </a:r>
            <a:r>
              <a:rPr lang="pl-PL" dirty="0">
                <a:solidFill>
                  <a:schemeClr val="tx1"/>
                </a:solidFill>
              </a:rPr>
              <a:t> wnioski w ramach danego naboru</a:t>
            </a:r>
          </a:p>
        </p:txBody>
      </p:sp>
      <p:sp>
        <p:nvSpPr>
          <p:cNvPr id="11" name="Owal 10">
            <a:extLst>
              <a:ext uri="{FF2B5EF4-FFF2-40B4-BE49-F238E27FC236}">
                <a16:creationId xmlns:a16="http://schemas.microsoft.com/office/drawing/2014/main" id="{3F74B4A0-F494-2C59-67C5-507DC2D89DAB}"/>
              </a:ext>
            </a:extLst>
          </p:cNvPr>
          <p:cNvSpPr/>
          <p:nvPr/>
        </p:nvSpPr>
        <p:spPr>
          <a:xfrm>
            <a:off x="1991157" y="919610"/>
            <a:ext cx="2215370" cy="132080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forma realizacji - </a:t>
            </a:r>
            <a:r>
              <a:rPr lang="pl-PL" b="1" dirty="0">
                <a:solidFill>
                  <a:schemeClr val="tx1"/>
                </a:solidFill>
              </a:rPr>
              <a:t>projekty grantowe</a:t>
            </a:r>
          </a:p>
        </p:txBody>
      </p:sp>
      <p:sp>
        <p:nvSpPr>
          <p:cNvPr id="12" name="Owal 11">
            <a:extLst>
              <a:ext uri="{FF2B5EF4-FFF2-40B4-BE49-F238E27FC236}">
                <a16:creationId xmlns:a16="http://schemas.microsoft.com/office/drawing/2014/main" id="{EE72E09D-ED47-4B5C-86D1-860DDB6CF64B}"/>
              </a:ext>
            </a:extLst>
          </p:cNvPr>
          <p:cNvSpPr/>
          <p:nvPr/>
        </p:nvSpPr>
        <p:spPr>
          <a:xfrm>
            <a:off x="6268720" y="853651"/>
            <a:ext cx="2386473" cy="1540910"/>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forma finansowania - </a:t>
            </a:r>
            <a:r>
              <a:rPr lang="pl-PL" b="1" dirty="0">
                <a:solidFill>
                  <a:schemeClr val="tx1"/>
                </a:solidFill>
              </a:rPr>
              <a:t>ryczałt</a:t>
            </a:r>
          </a:p>
        </p:txBody>
      </p:sp>
      <p:sp>
        <p:nvSpPr>
          <p:cNvPr id="13" name="Owal 12">
            <a:extLst>
              <a:ext uri="{FF2B5EF4-FFF2-40B4-BE49-F238E27FC236}">
                <a16:creationId xmlns:a16="http://schemas.microsoft.com/office/drawing/2014/main" id="{AAFB8419-69C6-78FB-2895-B19A0F542AC1}"/>
              </a:ext>
            </a:extLst>
          </p:cNvPr>
          <p:cNvSpPr/>
          <p:nvPr/>
        </p:nvSpPr>
        <p:spPr>
          <a:xfrm>
            <a:off x="3772756" y="4301085"/>
            <a:ext cx="3219260" cy="1835155"/>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pl-PL" sz="1800" b="1" i="0" u="none" strike="noStrike" kern="1200" cap="none" spc="0" normalizeH="0" baseline="0" noProof="0" dirty="0">
                <a:ln>
                  <a:noFill/>
                </a:ln>
                <a:solidFill>
                  <a:prstClr val="black"/>
                </a:solidFill>
                <a:effectLst/>
                <a:uLnTx/>
                <a:uFillTx/>
                <a:cs typeface="Times New Roman" panose="02020603050405020304" pitchFamily="18" charset="0"/>
              </a:rPr>
              <a:t>uczestnicy - </a:t>
            </a:r>
            <a:r>
              <a:rPr kumimoji="0" lang="pl-PL" sz="1800" b="0" i="0" u="none" strike="noStrike" kern="1200" cap="none" spc="0" normalizeH="0" baseline="0" noProof="0" dirty="0">
                <a:ln>
                  <a:noFill/>
                </a:ln>
                <a:solidFill>
                  <a:prstClr val="black"/>
                </a:solidFill>
                <a:effectLst/>
                <a:uLnTx/>
                <a:uFillTx/>
                <a:cs typeface="Times New Roman" panose="02020603050405020304" pitchFamily="18" charset="0"/>
              </a:rPr>
              <a:t>osoby zamieszkujące obszar objęty LSR LGD ,,Podgrodzie Toruńskie”</a:t>
            </a:r>
            <a:endParaRPr lang="pl-PL" dirty="0"/>
          </a:p>
        </p:txBody>
      </p:sp>
    </p:spTree>
    <p:extLst>
      <p:ext uri="{BB962C8B-B14F-4D97-AF65-F5344CB8AC3E}">
        <p14:creationId xmlns:p14="http://schemas.microsoft.com/office/powerpoint/2010/main" val="1154401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ED01DD71-2154-439A-842B-08C3A5999930}"/>
              </a:ext>
            </a:extLst>
          </p:cNvPr>
          <p:cNvSpPr>
            <a:spLocks noGrp="1"/>
          </p:cNvSpPr>
          <p:nvPr>
            <p:ph idx="1"/>
          </p:nvPr>
        </p:nvSpPr>
        <p:spPr>
          <a:xfrm>
            <a:off x="334766" y="2673926"/>
            <a:ext cx="10515600" cy="3660775"/>
          </a:xfrm>
        </p:spPr>
        <p:txBody>
          <a:bodyPr>
            <a:normAutofit/>
          </a:bodyPr>
          <a:lstStyle/>
          <a:p>
            <a:pPr marL="0" indent="0" algn="ctr">
              <a:buNone/>
            </a:pPr>
            <a:r>
              <a:rPr lang="pl-PL" dirty="0">
                <a:solidFill>
                  <a:schemeClr val="tx1"/>
                </a:solidFill>
                <a:latin typeface="Arial Black" panose="020B0A04020102020204" pitchFamily="34" charset="0"/>
              </a:rPr>
              <a:t>Stowarzyszenie Lokalna Grupa Działania </a:t>
            </a:r>
            <a:br>
              <a:rPr lang="pl-PL" dirty="0">
                <a:solidFill>
                  <a:schemeClr val="tx1"/>
                </a:solidFill>
                <a:latin typeface="Arial Black" panose="020B0A04020102020204" pitchFamily="34" charset="0"/>
              </a:rPr>
            </a:br>
            <a:r>
              <a:rPr lang="pl-PL" dirty="0">
                <a:solidFill>
                  <a:schemeClr val="tx1"/>
                </a:solidFill>
                <a:latin typeface="Arial Black" panose="020B0A04020102020204" pitchFamily="34" charset="0"/>
              </a:rPr>
              <a:t>,,Podgrodzie Toruńskie” </a:t>
            </a:r>
          </a:p>
          <a:p>
            <a:pPr marL="0" indent="0" algn="ctr">
              <a:buNone/>
            </a:pPr>
            <a:r>
              <a:rPr lang="pl-PL" dirty="0">
                <a:solidFill>
                  <a:schemeClr val="tx1"/>
                </a:solidFill>
                <a:latin typeface="Arial Black" panose="020B0A04020102020204" pitchFamily="34" charset="0"/>
              </a:rPr>
              <a:t>ul. Szymańskiego 1B</a:t>
            </a:r>
          </a:p>
          <a:p>
            <a:pPr marL="0" indent="0" algn="ctr">
              <a:buNone/>
            </a:pPr>
            <a:r>
              <a:rPr lang="pl-PL" dirty="0">
                <a:solidFill>
                  <a:schemeClr val="tx1"/>
                </a:solidFill>
                <a:latin typeface="Arial Black" panose="020B0A04020102020204" pitchFamily="34" charset="0"/>
              </a:rPr>
              <a:t>87-100 Toruń</a:t>
            </a:r>
          </a:p>
          <a:p>
            <a:pPr marL="0" indent="0" algn="ctr">
              <a:buNone/>
            </a:pPr>
            <a:endParaRPr lang="pl-PL" dirty="0"/>
          </a:p>
          <a:p>
            <a:pPr marL="0" indent="0" algn="ctr">
              <a:buNone/>
            </a:pPr>
            <a:r>
              <a:rPr lang="pl-PL" dirty="0">
                <a:solidFill>
                  <a:schemeClr val="tx1"/>
                </a:solidFill>
              </a:rPr>
              <a:t>tel. 884 889 610</a:t>
            </a:r>
          </a:p>
          <a:p>
            <a:pPr marL="0" indent="0" algn="ctr">
              <a:buNone/>
            </a:pPr>
            <a:r>
              <a:rPr lang="pl-PL" dirty="0">
                <a:solidFill>
                  <a:schemeClr val="tx1"/>
                </a:solidFill>
              </a:rPr>
              <a:t>e-mail: </a:t>
            </a:r>
            <a:r>
              <a:rPr lang="pl-PL" u="sng" dirty="0">
                <a:solidFill>
                  <a:schemeClr val="tx1"/>
                </a:solidFill>
              </a:rPr>
              <a:t>biuro</a:t>
            </a:r>
            <a:r>
              <a:rPr lang="pl-PL" u="sng" dirty="0">
                <a:solidFill>
                  <a:schemeClr val="tx1"/>
                </a:solidFill>
                <a:hlinkClick r:id="rId2">
                  <a:extLst>
                    <a:ext uri="{A12FA001-AC4F-418D-AE19-62706E023703}">
                      <ahyp:hlinkClr xmlns:ahyp="http://schemas.microsoft.com/office/drawing/2018/hyperlinkcolor" val="tx"/>
                    </a:ext>
                  </a:extLst>
                </a:hlinkClick>
              </a:rPr>
              <a:t>@podgrodzietorunskie.pl</a:t>
            </a:r>
            <a:endParaRPr lang="pl-PL" u="sng" dirty="0">
              <a:solidFill>
                <a:schemeClr val="tx1"/>
              </a:solidFill>
            </a:endParaRPr>
          </a:p>
          <a:p>
            <a:pPr marL="0" indent="0" algn="ctr">
              <a:buNone/>
            </a:pPr>
            <a:r>
              <a:rPr lang="pl-PL" dirty="0">
                <a:solidFill>
                  <a:schemeClr val="tx1"/>
                </a:solidFill>
              </a:rPr>
              <a:t>www.podgrodzie-torunskie.pl</a:t>
            </a:r>
          </a:p>
        </p:txBody>
      </p:sp>
      <p:pic>
        <p:nvPicPr>
          <p:cNvPr id="5" name="Obraz 4">
            <a:extLst>
              <a:ext uri="{FF2B5EF4-FFF2-40B4-BE49-F238E27FC236}">
                <a16:creationId xmlns:a16="http://schemas.microsoft.com/office/drawing/2014/main" id="{29E006C5-72A5-79DE-0946-ECDC16A99D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3196" y="523299"/>
            <a:ext cx="2438740" cy="1895740"/>
          </a:xfrm>
          <a:prstGeom prst="rect">
            <a:avLst/>
          </a:prstGeom>
        </p:spPr>
      </p:pic>
    </p:spTree>
    <p:extLst>
      <p:ext uri="{BB962C8B-B14F-4D97-AF65-F5344CB8AC3E}">
        <p14:creationId xmlns:p14="http://schemas.microsoft.com/office/powerpoint/2010/main" val="3524202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B476D-FAE5-6C3F-AE4E-5CC2C7C1A7C0}"/>
            </a:ext>
          </a:extLst>
        </p:cNvPr>
        <p:cNvGrpSpPr/>
        <p:nvPr/>
      </p:nvGrpSpPr>
      <p:grpSpPr>
        <a:xfrm>
          <a:off x="0" y="0"/>
          <a:ext cx="0" cy="0"/>
          <a:chOff x="0" y="0"/>
          <a:chExt cx="0" cy="0"/>
        </a:xfrm>
      </p:grpSpPr>
      <p:pic>
        <p:nvPicPr>
          <p:cNvPr id="9" name="Obraz 8">
            <a:extLst>
              <a:ext uri="{FF2B5EF4-FFF2-40B4-BE49-F238E27FC236}">
                <a16:creationId xmlns:a16="http://schemas.microsoft.com/office/drawing/2014/main" id="{EE2E8E66-FBBF-8BF5-97C6-CE4B23C8A8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88568"/>
            <a:ext cx="2129535" cy="1196104"/>
          </a:xfrm>
          <a:prstGeom prst="rect">
            <a:avLst/>
          </a:prstGeom>
        </p:spPr>
      </p:pic>
      <p:pic>
        <p:nvPicPr>
          <p:cNvPr id="10" name="Obraz 9">
            <a:extLst>
              <a:ext uri="{FF2B5EF4-FFF2-40B4-BE49-F238E27FC236}">
                <a16:creationId xmlns:a16="http://schemas.microsoft.com/office/drawing/2014/main" id="{5A2AFA6E-7945-8EEC-CCC0-CD045FB0F5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9535" y="288568"/>
            <a:ext cx="3585740" cy="1196104"/>
          </a:xfrm>
          <a:prstGeom prst="rect">
            <a:avLst/>
          </a:prstGeom>
        </p:spPr>
      </p:pic>
      <p:pic>
        <p:nvPicPr>
          <p:cNvPr id="11" name="Obraz 10">
            <a:extLst>
              <a:ext uri="{FF2B5EF4-FFF2-40B4-BE49-F238E27FC236}">
                <a16:creationId xmlns:a16="http://schemas.microsoft.com/office/drawing/2014/main" id="{AEFE468A-006B-C54E-8355-A4E5BCF6AD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275" y="288569"/>
            <a:ext cx="3736342" cy="1196103"/>
          </a:xfrm>
          <a:prstGeom prst="rect">
            <a:avLst/>
          </a:prstGeom>
        </p:spPr>
      </p:pic>
      <p:pic>
        <p:nvPicPr>
          <p:cNvPr id="12" name="Obraz 11">
            <a:extLst>
              <a:ext uri="{FF2B5EF4-FFF2-40B4-BE49-F238E27FC236}">
                <a16:creationId xmlns:a16="http://schemas.microsoft.com/office/drawing/2014/main" id="{F00284E7-E402-6796-5DBE-889DCB641D7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55657" y="288569"/>
            <a:ext cx="2836343" cy="1196103"/>
          </a:xfrm>
          <a:prstGeom prst="rect">
            <a:avLst/>
          </a:prstGeom>
        </p:spPr>
      </p:pic>
      <p:cxnSp>
        <p:nvCxnSpPr>
          <p:cNvPr id="14" name="Łącznik prosty 13">
            <a:extLst>
              <a:ext uri="{FF2B5EF4-FFF2-40B4-BE49-F238E27FC236}">
                <a16:creationId xmlns:a16="http://schemas.microsoft.com/office/drawing/2014/main" id="{A55CC292-D2E0-92A0-8207-90C8EC592178}"/>
              </a:ext>
            </a:extLst>
          </p:cNvPr>
          <p:cNvCxnSpPr>
            <a:cxnSpLocks/>
          </p:cNvCxnSpPr>
          <p:nvPr/>
        </p:nvCxnSpPr>
        <p:spPr>
          <a:xfrm>
            <a:off x="9599101" y="463833"/>
            <a:ext cx="0" cy="845574"/>
          </a:xfrm>
          <a:prstGeom prst="line">
            <a:avLst/>
          </a:prstGeom>
          <a:ln w="25400"/>
        </p:spPr>
        <p:style>
          <a:lnRef idx="3">
            <a:schemeClr val="dk1"/>
          </a:lnRef>
          <a:fillRef idx="0">
            <a:schemeClr val="dk1"/>
          </a:fillRef>
          <a:effectRef idx="2">
            <a:schemeClr val="dk1"/>
          </a:effectRef>
          <a:fontRef idx="minor">
            <a:schemeClr val="tx1"/>
          </a:fontRef>
        </p:style>
      </p:cxnSp>
      <p:graphicFrame>
        <p:nvGraphicFramePr>
          <p:cNvPr id="3" name="Tabela 2">
            <a:extLst>
              <a:ext uri="{FF2B5EF4-FFF2-40B4-BE49-F238E27FC236}">
                <a16:creationId xmlns:a16="http://schemas.microsoft.com/office/drawing/2014/main" id="{DCE6D588-D3F0-D73A-86FA-EF5A96923B26}"/>
              </a:ext>
            </a:extLst>
          </p:cNvPr>
          <p:cNvGraphicFramePr>
            <a:graphicFrameLocks noGrp="1"/>
          </p:cNvGraphicFramePr>
          <p:nvPr>
            <p:extLst>
              <p:ext uri="{D42A27DB-BD31-4B8C-83A1-F6EECF244321}">
                <p14:modId xmlns:p14="http://schemas.microsoft.com/office/powerpoint/2010/main" val="4142760978"/>
              </p:ext>
            </p:extLst>
          </p:nvPr>
        </p:nvGraphicFramePr>
        <p:xfrm>
          <a:off x="301539" y="3741537"/>
          <a:ext cx="11410170" cy="2932395"/>
        </p:xfrm>
        <a:graphic>
          <a:graphicData uri="http://schemas.openxmlformats.org/drawingml/2006/table">
            <a:tbl>
              <a:tblPr firstRow="1" bandRow="1">
                <a:tableStyleId>{5C22544A-7EE6-4342-B048-85BDC9FD1C3A}</a:tableStyleId>
              </a:tblPr>
              <a:tblGrid>
                <a:gridCol w="2399189">
                  <a:extLst>
                    <a:ext uri="{9D8B030D-6E8A-4147-A177-3AD203B41FA5}">
                      <a16:colId xmlns:a16="http://schemas.microsoft.com/office/drawing/2014/main" val="3019797452"/>
                    </a:ext>
                  </a:extLst>
                </a:gridCol>
                <a:gridCol w="5913046">
                  <a:extLst>
                    <a:ext uri="{9D8B030D-6E8A-4147-A177-3AD203B41FA5}">
                      <a16:colId xmlns:a16="http://schemas.microsoft.com/office/drawing/2014/main" val="3629042118"/>
                    </a:ext>
                  </a:extLst>
                </a:gridCol>
                <a:gridCol w="3097935">
                  <a:extLst>
                    <a:ext uri="{9D8B030D-6E8A-4147-A177-3AD203B41FA5}">
                      <a16:colId xmlns:a16="http://schemas.microsoft.com/office/drawing/2014/main" val="441042412"/>
                    </a:ext>
                  </a:extLst>
                </a:gridCol>
              </a:tblGrid>
              <a:tr h="353307">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Definicja kryterium</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pl-PL" sz="2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Waga kryterium (Punkty)</a:t>
                      </a:r>
                      <a:endParaRPr lang="pl-PL"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8976751"/>
                  </a:ext>
                </a:extLst>
              </a:tr>
              <a:tr h="2579088">
                <a:tc>
                  <a:txBody>
                    <a:bodyPr/>
                    <a:lstStyle/>
                    <a:p>
                      <a:pPr algn="ctr">
                        <a:lnSpc>
                          <a:spcPct val="115000"/>
                        </a:lnSpc>
                        <a:spcAft>
                          <a:spcPts val="1000"/>
                        </a:spcAft>
                      </a:pPr>
                      <a:r>
                        <a:rPr lang="pl-PL" sz="1200" b="1" dirty="0">
                          <a:effectLst/>
                          <a:latin typeface="Calibri" panose="020F0502020204030204" pitchFamily="34" charset="0"/>
                          <a:ea typeface="Calibri" panose="020F0502020204030204" pitchFamily="34" charset="0"/>
                          <a:cs typeface="Calibri" panose="020F0502020204030204" pitchFamily="34" charset="0"/>
                        </a:rPr>
                        <a:t> </a:t>
                      </a:r>
                      <a:endParaRPr lang="pl-PL" sz="12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pl-PL" sz="1200" b="1" dirty="0">
                          <a:effectLst/>
                          <a:latin typeface="Calibri" panose="020F0502020204030204" pitchFamily="34" charset="0"/>
                          <a:ea typeface="Calibri" panose="020F0502020204030204" pitchFamily="34" charset="0"/>
                          <a:cs typeface="Calibri" panose="020F0502020204030204" pitchFamily="34" charset="0"/>
                        </a:rPr>
                        <a:t> </a:t>
                      </a:r>
                      <a:endParaRPr lang="pl-PL" sz="12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pl-PL" sz="1200" b="1" dirty="0">
                          <a:effectLst/>
                          <a:latin typeface="Calibri" panose="020F0502020204030204" pitchFamily="34" charset="0"/>
                          <a:ea typeface="Calibri" panose="020F0502020204030204" pitchFamily="34" charset="0"/>
                          <a:cs typeface="Calibri" panose="020F0502020204030204" pitchFamily="34" charset="0"/>
                        </a:rPr>
                        <a:t> </a:t>
                      </a:r>
                      <a:endParaRPr lang="pl-PL" sz="12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pl-PL" sz="1800" b="1" dirty="0">
                          <a:effectLst/>
                          <a:latin typeface="Calibri" panose="020F0502020204030204" pitchFamily="34" charset="0"/>
                          <a:ea typeface="Calibri" panose="020F0502020204030204" pitchFamily="34" charset="0"/>
                          <a:cs typeface="Calibri" panose="020F0502020204030204" pitchFamily="34" charset="0"/>
                        </a:rPr>
                        <a:t> </a:t>
                      </a:r>
                      <a:endParaRPr lang="pl-PL"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1000"/>
                        </a:spcAft>
                      </a:pPr>
                      <a:r>
                        <a:rPr lang="pl-PL"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Rodzaj wnioskodawcy</a:t>
                      </a:r>
                      <a:endParaRPr lang="pl-PL"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11000"/>
                        </a:lnSpc>
                        <a:spcAft>
                          <a:spcPts val="600"/>
                        </a:spcAft>
                      </a:pPr>
                      <a:r>
                        <a:rPr lang="pl-PL"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Wnioskodawcą jest osoba fizyczna, która co najmniej od roku poprzedzającego dzień złożenia wniosku posiada miejsce zamieszkania na obszarze objętym LSR.</a:t>
                      </a:r>
                      <a:endParaRPr lang="pl-PL" sz="14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1000"/>
                        </a:lnSpc>
                        <a:spcAft>
                          <a:spcPts val="600"/>
                        </a:spcAft>
                      </a:pPr>
                      <a:r>
                        <a:rPr lang="pl-PL"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Preferencja dla stałych mieszkańców obszaru LSR. To kryterium ma na celu wspierać mieszkańców związanych z obszarem LSR poprzez miejsce zamieszkania. Poświadczeniem spełnienia kryterium jest dokument, z którego </a:t>
                      </a:r>
                      <a:r>
                        <a:rPr lang="pl-PL" sz="14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wynika ciągłość zamieszkania na obszarze LSR od co najmniej 12 miesięcy poprzedzających dzień złożenia wniosku).</a:t>
                      </a:r>
                      <a:endParaRPr lang="pl-PL" sz="14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1000"/>
                        </a:lnSpc>
                        <a:spcAft>
                          <a:spcPts val="1000"/>
                        </a:spcAft>
                      </a:pPr>
                      <a:r>
                        <a:rPr lang="pl-PL" sz="14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 przypadku zmiany miejsca zamieszkania należy przedłożyć dokumenty potwierdzające spełnienie kryterium.</a:t>
                      </a:r>
                      <a:endParaRPr lang="pl-PL" sz="1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Kryterium obligatoryjne</a:t>
                      </a:r>
                    </a:p>
                    <a:p>
                      <a:r>
                        <a:rPr lang="pl-PL" sz="2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TAK/NIE</a:t>
                      </a:r>
                    </a:p>
                    <a:p>
                      <a:endPar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endParaRPr>
                    </a:p>
                    <a:p>
                      <a:r>
                        <a:rPr lang="pl-PL" sz="2000" b="0" i="0" u="none" strike="noStrike" kern="1200" baseline="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Nie podlega uzupełnieniom</a:t>
                      </a:r>
                      <a:endParaRPr lang="pl-PL" sz="2000" b="0" i="0" u="none" strike="noStrike" kern="1200" baseline="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27490315"/>
                  </a:ext>
                </a:extLst>
              </a:tr>
            </a:tbl>
          </a:graphicData>
        </a:graphic>
      </p:graphicFrame>
      <p:sp>
        <p:nvSpPr>
          <p:cNvPr id="2" name="pole tekstowe 1">
            <a:extLst>
              <a:ext uri="{FF2B5EF4-FFF2-40B4-BE49-F238E27FC236}">
                <a16:creationId xmlns:a16="http://schemas.microsoft.com/office/drawing/2014/main" id="{24B51F5E-39EC-F01D-A0E0-FE3032599FD1}"/>
              </a:ext>
            </a:extLst>
          </p:cNvPr>
          <p:cNvSpPr txBox="1"/>
          <p:nvPr/>
        </p:nvSpPr>
        <p:spPr>
          <a:xfrm>
            <a:off x="1948094" y="1484672"/>
            <a:ext cx="7414765" cy="461665"/>
          </a:xfrm>
          <a:prstGeom prst="rect">
            <a:avLst/>
          </a:prstGeom>
          <a:noFill/>
        </p:spPr>
        <p:txBody>
          <a:bodyPr wrap="square" rtlCol="0">
            <a:spAutoFit/>
          </a:bodyPr>
          <a:lstStyle/>
          <a:p>
            <a:r>
              <a:rPr lang="pl-PL" sz="2400" b="1" dirty="0"/>
              <a:t>Kryteria Wyboru Operacji - Starterzy Podgrodzia</a:t>
            </a:r>
          </a:p>
        </p:txBody>
      </p:sp>
      <p:sp>
        <p:nvSpPr>
          <p:cNvPr id="4" name="pole tekstowe 3">
            <a:extLst>
              <a:ext uri="{FF2B5EF4-FFF2-40B4-BE49-F238E27FC236}">
                <a16:creationId xmlns:a16="http://schemas.microsoft.com/office/drawing/2014/main" id="{6B69B2DA-B6C6-EE19-7BCB-AEDCF77F61A3}"/>
              </a:ext>
            </a:extLst>
          </p:cNvPr>
          <p:cNvSpPr txBox="1"/>
          <p:nvPr/>
        </p:nvSpPr>
        <p:spPr>
          <a:xfrm>
            <a:off x="5384800" y="1772946"/>
            <a:ext cx="6326909" cy="369332"/>
          </a:xfrm>
          <a:prstGeom prst="rect">
            <a:avLst/>
          </a:prstGeom>
          <a:noFill/>
        </p:spPr>
        <p:txBody>
          <a:bodyPr wrap="square" rtlCol="0">
            <a:spAutoFit/>
          </a:bodyPr>
          <a:lstStyle/>
          <a:p>
            <a:r>
              <a:rPr lang="pl-PL" dirty="0"/>
              <a:t>      </a:t>
            </a:r>
            <a:r>
              <a:rPr lang="pl-PL" sz="1400" dirty="0"/>
              <a:t>(Podejmowanie działalności gospodarczej)</a:t>
            </a:r>
            <a:endParaRPr lang="pl-PL" dirty="0"/>
          </a:p>
        </p:txBody>
      </p:sp>
      <p:sp>
        <p:nvSpPr>
          <p:cNvPr id="5" name="pole tekstowe 4">
            <a:extLst>
              <a:ext uri="{FF2B5EF4-FFF2-40B4-BE49-F238E27FC236}">
                <a16:creationId xmlns:a16="http://schemas.microsoft.com/office/drawing/2014/main" id="{FE88C176-5862-18E1-4F79-536CCA35ADEB}"/>
              </a:ext>
            </a:extLst>
          </p:cNvPr>
          <p:cNvSpPr txBox="1"/>
          <p:nvPr/>
        </p:nvSpPr>
        <p:spPr>
          <a:xfrm>
            <a:off x="301539" y="3284098"/>
            <a:ext cx="5689600" cy="369332"/>
          </a:xfrm>
          <a:prstGeom prst="rect">
            <a:avLst/>
          </a:prstGeom>
          <a:noFill/>
        </p:spPr>
        <p:txBody>
          <a:bodyPr wrap="square" rtlCol="0">
            <a:spAutoFit/>
          </a:bodyPr>
          <a:lstStyle/>
          <a:p>
            <a:r>
              <a:rPr lang="pl-PL" b="1" dirty="0"/>
              <a:t>Kryterium dostępowe</a:t>
            </a:r>
          </a:p>
        </p:txBody>
      </p:sp>
      <p:sp>
        <p:nvSpPr>
          <p:cNvPr id="7" name="pole tekstowe 6">
            <a:extLst>
              <a:ext uri="{FF2B5EF4-FFF2-40B4-BE49-F238E27FC236}">
                <a16:creationId xmlns:a16="http://schemas.microsoft.com/office/drawing/2014/main" id="{F94228CC-4889-DF96-EA3B-CC4D276F4FAD}"/>
              </a:ext>
            </a:extLst>
          </p:cNvPr>
          <p:cNvSpPr txBox="1"/>
          <p:nvPr/>
        </p:nvSpPr>
        <p:spPr>
          <a:xfrm>
            <a:off x="1460664" y="2448373"/>
            <a:ext cx="8740239" cy="646331"/>
          </a:xfrm>
          <a:prstGeom prst="rect">
            <a:avLst/>
          </a:prstGeom>
          <a:noFill/>
        </p:spPr>
        <p:txBody>
          <a:bodyPr wrap="square">
            <a:spAutoFit/>
          </a:bodyPr>
          <a:lstStyle/>
          <a:p>
            <a:pPr algn="ctr"/>
            <a:r>
              <a:rPr lang="pl-PL" sz="1800" dirty="0"/>
              <a:t>Maksymalna ilość punktów do zdobycia -100 </a:t>
            </a:r>
            <a:br>
              <a:rPr lang="pl-PL" sz="1800" dirty="0"/>
            </a:br>
            <a:r>
              <a:rPr lang="pl-PL" sz="1800" dirty="0"/>
              <a:t>Minimalna ilość punktów niezbędna do wyboru danej operacji  - 60</a:t>
            </a:r>
          </a:p>
        </p:txBody>
      </p:sp>
    </p:spTree>
    <p:extLst>
      <p:ext uri="{BB962C8B-B14F-4D97-AF65-F5344CB8AC3E}">
        <p14:creationId xmlns:p14="http://schemas.microsoft.com/office/powerpoint/2010/main" val="21384503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21788</TotalTime>
  <Words>10879</Words>
  <Application>Microsoft Office PowerPoint</Application>
  <PresentationFormat>Panoramiczny</PresentationFormat>
  <Paragraphs>1038</Paragraphs>
  <Slides>81</Slides>
  <Notes>14</Notes>
  <HiddenSlides>4</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81</vt:i4>
      </vt:variant>
    </vt:vector>
  </HeadingPairs>
  <TitlesOfParts>
    <vt:vector size="90" baseType="lpstr">
      <vt:lpstr>Arial</vt:lpstr>
      <vt:lpstr>Arial Black</vt:lpstr>
      <vt:lpstr>Calibri</vt:lpstr>
      <vt:lpstr>Times New Roman</vt:lpstr>
      <vt:lpstr>Trebuchet MS</vt:lpstr>
      <vt:lpstr>Wingdings</vt:lpstr>
      <vt:lpstr>Wingdings 2</vt:lpstr>
      <vt:lpstr>Wingdings 3</vt:lpstr>
      <vt:lpstr>Faseta</vt:lpstr>
      <vt:lpstr>         FORUM GENERALNE   LGD „Podgrodzie Toruńskie”    z przedstawicielami grup docelowych działań komunikacyjnych realizowane w ramach  Planu komunikacji z lokalną społecznością  zgodnie w umową o warunkach i sposobie realizacji strategii rozwoju lokalnego kierowanego przez społeczność  nr 00005.UM02.6572.20005.2023  z dn. 12.12.2023 r.  </vt:lpstr>
      <vt:lpstr>Lokalna Grupa Działania ,,Podgrodzie Toruńskie”  </vt:lpstr>
      <vt:lpstr>Prezentacja programu PowerPoint</vt:lpstr>
      <vt:lpstr>Prezentacja programu PowerPoint</vt:lpstr>
      <vt:lpstr>Prezentacja programu PowerPoint</vt:lpstr>
      <vt:lpstr>Prezentacja programu PowerPoint</vt:lpstr>
      <vt:lpstr>Budżet LSR – 2023-2029</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Osoby fizyczne – możliwości dofinansowania </vt:lpstr>
      <vt:lpstr> </vt:lpstr>
      <vt:lpstr>Jednostki samorządu terytorialnego – możliwość dofinansowania </vt:lpstr>
      <vt:lpstr>Prezentacja programu PowerPoint</vt:lpstr>
      <vt:lpstr>Fundusze Europejskie dla Kujaw i Pomorza 2021-2027 Europejski Fundusz Społeczny +</vt:lpstr>
      <vt:lpstr>Prezentacja programu PowerPoint</vt:lpstr>
      <vt:lpstr>MŁODZI PODGRODZIA – zakres wsparcia</vt:lpstr>
      <vt:lpstr>Cel, zadania i oferta klubu młodzieżowego</vt:lpstr>
      <vt:lpstr>ZAŁOŻENIA PROWADZENIA KLUBU</vt:lpstr>
      <vt:lpstr>Realizacja celu klubu odbywa się poprzez wspieranie dzieci  i młodzieży w następujących obszarach</vt:lpstr>
      <vt:lpstr>KADRA</vt:lpstr>
      <vt:lpstr>Zasady funkcjonowania klubu</vt:lpstr>
      <vt:lpstr>Zasady funkcjonowania klubu</vt:lpstr>
      <vt:lpstr>Wymogi lokalowe</vt:lpstr>
      <vt:lpstr>Katalog kosztów</vt:lpstr>
      <vt:lpstr>Wskaźniki (produktu i rezultatu)</vt:lpstr>
      <vt:lpstr>Źródła finansowania Projektu</vt:lpstr>
      <vt:lpstr>SENIORZY PODGRODZIA – zakres wsparcia</vt:lpstr>
      <vt:lpstr>Cel, zadania i oferta klubu młodzieżowego</vt:lpstr>
      <vt:lpstr>ZAŁOŻENIA PROWADZENIA KLUBU</vt:lpstr>
      <vt:lpstr>Realizacja celu klubu odbywa się poprzez wspieranie seniorów  w następujących obszarach</vt:lpstr>
      <vt:lpstr>KADRA</vt:lpstr>
      <vt:lpstr>Zasady funkcjonowania klubu</vt:lpstr>
      <vt:lpstr>Zasady funkcjonowania klubu</vt:lpstr>
      <vt:lpstr>Wymogi lokalowe</vt:lpstr>
      <vt:lpstr>Katalog kosztów</vt:lpstr>
      <vt:lpstr>Wskaźniki (produktu i rezultatu)</vt:lpstr>
      <vt:lpstr>Źródła finansowania Projektu</vt:lpstr>
      <vt:lpstr>RÓWNAĆ SZANSE – zakres wsparcia</vt:lpstr>
      <vt:lpstr>Wymogi lokalowe</vt:lpstr>
      <vt:lpstr>Wskaźniki (produktu i rezultatu)</vt:lpstr>
      <vt:lpstr>Źródła finansowania Projektu</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Jarosław Zielonka</dc:creator>
  <cp:lastModifiedBy>biuro</cp:lastModifiedBy>
  <cp:revision>1119</cp:revision>
  <cp:lastPrinted>2024-11-21T11:56:40Z</cp:lastPrinted>
  <dcterms:created xsi:type="dcterms:W3CDTF">2016-08-02T14:23:20Z</dcterms:created>
  <dcterms:modified xsi:type="dcterms:W3CDTF">2024-11-21T12:04:03Z</dcterms:modified>
</cp:coreProperties>
</file>