
<file path=[Content_Types].xml><?xml version="1.0" encoding="utf-8"?>
<Types xmlns="http://schemas.openxmlformats.org/package/2006/content-types">
  <Default Extension="jpeg" ContentType="image/jpeg"/>
  <Default Extension="jpg" ContentType="image/unknown"/>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7" r:id="rId1"/>
  </p:sldMasterIdLst>
  <p:notesMasterIdLst>
    <p:notesMasterId r:id="rId83"/>
  </p:notesMasterIdLst>
  <p:handoutMasterIdLst>
    <p:handoutMasterId r:id="rId84"/>
  </p:handoutMasterIdLst>
  <p:sldIdLst>
    <p:sldId id="256" r:id="rId2"/>
    <p:sldId id="282" r:id="rId3"/>
    <p:sldId id="456" r:id="rId4"/>
    <p:sldId id="262" r:id="rId5"/>
    <p:sldId id="470" r:id="rId6"/>
    <p:sldId id="471" r:id="rId7"/>
    <p:sldId id="346" r:id="rId8"/>
    <p:sldId id="458" r:id="rId9"/>
    <p:sldId id="502" r:id="rId10"/>
    <p:sldId id="501" r:id="rId11"/>
    <p:sldId id="503" r:id="rId12"/>
    <p:sldId id="504" r:id="rId13"/>
    <p:sldId id="505" r:id="rId14"/>
    <p:sldId id="506" r:id="rId15"/>
    <p:sldId id="507" r:id="rId16"/>
    <p:sldId id="508" r:id="rId17"/>
    <p:sldId id="509" r:id="rId18"/>
    <p:sldId id="510" r:id="rId19"/>
    <p:sldId id="511" r:id="rId20"/>
    <p:sldId id="512" r:id="rId21"/>
    <p:sldId id="513" r:id="rId22"/>
    <p:sldId id="514" r:id="rId23"/>
    <p:sldId id="515" r:id="rId24"/>
    <p:sldId id="516" r:id="rId25"/>
    <p:sldId id="517" r:id="rId26"/>
    <p:sldId id="518" r:id="rId27"/>
    <p:sldId id="519" r:id="rId28"/>
    <p:sldId id="520" r:id="rId29"/>
    <p:sldId id="522" r:id="rId30"/>
    <p:sldId id="523" r:id="rId31"/>
    <p:sldId id="524" r:id="rId32"/>
    <p:sldId id="525" r:id="rId33"/>
    <p:sldId id="526" r:id="rId34"/>
    <p:sldId id="527" r:id="rId35"/>
    <p:sldId id="528" r:id="rId36"/>
    <p:sldId id="529" r:id="rId37"/>
    <p:sldId id="530" r:id="rId38"/>
    <p:sldId id="531" r:id="rId39"/>
    <p:sldId id="532" r:id="rId40"/>
    <p:sldId id="389" r:id="rId41"/>
    <p:sldId id="404" r:id="rId42"/>
    <p:sldId id="407" r:id="rId43"/>
    <p:sldId id="450" r:id="rId44"/>
    <p:sldId id="453" r:id="rId45"/>
    <p:sldId id="440" r:id="rId46"/>
    <p:sldId id="438" r:id="rId47"/>
    <p:sldId id="474" r:id="rId48"/>
    <p:sldId id="475" r:id="rId49"/>
    <p:sldId id="476" r:id="rId50"/>
    <p:sldId id="477" r:id="rId51"/>
    <p:sldId id="478" r:id="rId52"/>
    <p:sldId id="479" r:id="rId53"/>
    <p:sldId id="480" r:id="rId54"/>
    <p:sldId id="481" r:id="rId55"/>
    <p:sldId id="482" r:id="rId56"/>
    <p:sldId id="483" r:id="rId57"/>
    <p:sldId id="484" r:id="rId58"/>
    <p:sldId id="485" r:id="rId59"/>
    <p:sldId id="486" r:id="rId60"/>
    <p:sldId id="487" r:id="rId61"/>
    <p:sldId id="488" r:id="rId62"/>
    <p:sldId id="489" r:id="rId63"/>
    <p:sldId id="490" r:id="rId64"/>
    <p:sldId id="491" r:id="rId65"/>
    <p:sldId id="492" r:id="rId66"/>
    <p:sldId id="493" r:id="rId67"/>
    <p:sldId id="494" r:id="rId68"/>
    <p:sldId id="497" r:id="rId69"/>
    <p:sldId id="498" r:id="rId70"/>
    <p:sldId id="499" r:id="rId71"/>
    <p:sldId id="500" r:id="rId72"/>
    <p:sldId id="533" r:id="rId73"/>
    <p:sldId id="535" r:id="rId74"/>
    <p:sldId id="536" r:id="rId75"/>
    <p:sldId id="537" r:id="rId76"/>
    <p:sldId id="538" r:id="rId77"/>
    <p:sldId id="539" r:id="rId78"/>
    <p:sldId id="496" r:id="rId79"/>
    <p:sldId id="444" r:id="rId80"/>
    <p:sldId id="442" r:id="rId81"/>
    <p:sldId id="341" r:id="rId82"/>
  </p:sldIdLst>
  <p:sldSz cx="12192000" cy="6858000"/>
  <p:notesSz cx="6797675" cy="9982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kcja domyślna" id="{D8B35E19-7A55-4FF5-A195-0D9EEAB2FCCB}">
          <p14:sldIdLst>
            <p14:sldId id="256"/>
            <p14:sldId id="282"/>
            <p14:sldId id="456"/>
            <p14:sldId id="262"/>
            <p14:sldId id="470"/>
            <p14:sldId id="471"/>
            <p14:sldId id="346"/>
            <p14:sldId id="458"/>
            <p14:sldId id="502"/>
            <p14:sldId id="501"/>
            <p14:sldId id="503"/>
            <p14:sldId id="504"/>
            <p14:sldId id="505"/>
            <p14:sldId id="506"/>
            <p14:sldId id="507"/>
            <p14:sldId id="508"/>
            <p14:sldId id="509"/>
            <p14:sldId id="510"/>
            <p14:sldId id="511"/>
            <p14:sldId id="512"/>
            <p14:sldId id="513"/>
            <p14:sldId id="514"/>
            <p14:sldId id="515"/>
            <p14:sldId id="516"/>
            <p14:sldId id="517"/>
            <p14:sldId id="518"/>
            <p14:sldId id="519"/>
            <p14:sldId id="520"/>
            <p14:sldId id="522"/>
            <p14:sldId id="523"/>
            <p14:sldId id="524"/>
            <p14:sldId id="525"/>
            <p14:sldId id="526"/>
            <p14:sldId id="527"/>
            <p14:sldId id="528"/>
            <p14:sldId id="529"/>
            <p14:sldId id="530"/>
            <p14:sldId id="531"/>
            <p14:sldId id="532"/>
            <p14:sldId id="389"/>
            <p14:sldId id="404"/>
            <p14:sldId id="407"/>
            <p14:sldId id="450"/>
            <p14:sldId id="453"/>
            <p14:sldId id="440"/>
            <p14:sldId id="438"/>
            <p14:sldId id="474"/>
            <p14:sldId id="475"/>
            <p14:sldId id="476"/>
            <p14:sldId id="477"/>
            <p14:sldId id="478"/>
            <p14:sldId id="479"/>
            <p14:sldId id="480"/>
            <p14:sldId id="481"/>
            <p14:sldId id="482"/>
            <p14:sldId id="483"/>
            <p14:sldId id="484"/>
            <p14:sldId id="485"/>
            <p14:sldId id="486"/>
            <p14:sldId id="487"/>
            <p14:sldId id="488"/>
            <p14:sldId id="489"/>
            <p14:sldId id="490"/>
            <p14:sldId id="491"/>
            <p14:sldId id="492"/>
            <p14:sldId id="493"/>
            <p14:sldId id="494"/>
            <p14:sldId id="497"/>
            <p14:sldId id="498"/>
            <p14:sldId id="499"/>
            <p14:sldId id="500"/>
            <p14:sldId id="533"/>
            <p14:sldId id="535"/>
            <p14:sldId id="536"/>
            <p14:sldId id="537"/>
            <p14:sldId id="538"/>
            <p14:sldId id="539"/>
            <p14:sldId id="496"/>
            <p14:sldId id="444"/>
            <p14:sldId id="442"/>
          </p14:sldIdLst>
        </p14:section>
        <p14:section name="Sekcja bez tytułu" id="{3F9F5B29-41EA-4378-AF28-B94DC4885CC2}">
          <p14:sldIdLst>
            <p14:sldId id="341"/>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arosław Zielonka" initials="JZ" lastIdx="1" clrIdx="0">
    <p:extLst>
      <p:ext uri="{19B8F6BF-5375-455C-9EA6-DF929625EA0E}">
        <p15:presenceInfo xmlns:p15="http://schemas.microsoft.com/office/powerpoint/2012/main" userId="cd29eae67a7dffa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yl pośredni 2 — Ak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Styl pośredni 2 — Ak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Styl pośredni 2 — Ak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Styl pośredni 2 — Ak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Styl pośredni 2 — Ak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38B1855-1B75-4FBE-930C-398BA8C253C6}" styleName="Styl z motywem 2 — Ak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9012ECD-51FC-41F1-AA8D-1B2483CD663E}" styleName="Styl jasny 2 — Ak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Styl pośredni 1 — Ak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C083E6E3-FA7D-4D7B-A595-EF9225AFEA82}" styleName="Styl jasny 1 — Ak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505E3EF-67EA-436B-97B2-0124C06EBD24}" styleName="Styl pośredni 4 — Ak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EB344D84-9AFB-497E-A393-DC336BA19D2E}" styleName="Styl pośredni 3 — Ak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AF606853-7671-496A-8E4F-DF71F8EC918B}" styleName="Styl ciemny 1 — Ak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FD4443E-F989-4FC4-A0C8-D5A2AF1F390B}" styleName="Styl ciemny 1 — Ak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03447BB-5D67-496B-8E87-E561075AD55C}" styleName="Styl ciemny 1 — Ak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69CF1AB2-1976-4502-BF36-3FF5EA218861}" styleName="Styl pośredni 4 — Ak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77" autoAdjust="0"/>
    <p:restoredTop sz="74380" autoAdjust="0"/>
  </p:normalViewPr>
  <p:slideViewPr>
    <p:cSldViewPr snapToGrid="0">
      <p:cViewPr varScale="1">
        <p:scale>
          <a:sx n="81" d="100"/>
          <a:sy n="81" d="100"/>
        </p:scale>
        <p:origin x="1494" y="7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handoutMaster" Target="handoutMasters/handoutMaster1.xml"/><Relationship Id="rId89"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commentAuthors" Target="commentAuthor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notesMaster" Target="notesMasters/notesMaster1.xml"/><Relationship Id="rId88"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45660" cy="499110"/>
          </a:xfrm>
          <a:prstGeom prst="rect">
            <a:avLst/>
          </a:prstGeom>
        </p:spPr>
        <p:txBody>
          <a:bodyPr vert="horz" lIns="92418" tIns="46209" rIns="92418" bIns="46209" rtlCol="0"/>
          <a:lstStyle>
            <a:lvl1pPr algn="l">
              <a:defRPr sz="1200"/>
            </a:lvl1pPr>
          </a:lstStyle>
          <a:p>
            <a:endParaRPr lang="pl-PL"/>
          </a:p>
        </p:txBody>
      </p:sp>
      <p:sp>
        <p:nvSpPr>
          <p:cNvPr id="3" name="Symbol zastępczy daty 2"/>
          <p:cNvSpPr>
            <a:spLocks noGrp="1"/>
          </p:cNvSpPr>
          <p:nvPr>
            <p:ph type="dt" sz="quarter" idx="1"/>
          </p:nvPr>
        </p:nvSpPr>
        <p:spPr>
          <a:xfrm>
            <a:off x="3850442" y="0"/>
            <a:ext cx="2945660" cy="499110"/>
          </a:xfrm>
          <a:prstGeom prst="rect">
            <a:avLst/>
          </a:prstGeom>
        </p:spPr>
        <p:txBody>
          <a:bodyPr vert="horz" lIns="92418" tIns="46209" rIns="92418" bIns="46209" rtlCol="0"/>
          <a:lstStyle>
            <a:lvl1pPr algn="r">
              <a:defRPr sz="1200"/>
            </a:lvl1pPr>
          </a:lstStyle>
          <a:p>
            <a:fld id="{41B46348-605C-4561-961A-9D1EF91EE1B3}" type="datetimeFigureOut">
              <a:rPr lang="pl-PL" smtClean="0"/>
              <a:pPr/>
              <a:t>21.11.2024</a:t>
            </a:fld>
            <a:endParaRPr lang="pl-PL"/>
          </a:p>
        </p:txBody>
      </p:sp>
      <p:sp>
        <p:nvSpPr>
          <p:cNvPr id="4" name="Symbol zastępczy stopki 3"/>
          <p:cNvSpPr>
            <a:spLocks noGrp="1"/>
          </p:cNvSpPr>
          <p:nvPr>
            <p:ph type="ftr" sz="quarter" idx="2"/>
          </p:nvPr>
        </p:nvSpPr>
        <p:spPr>
          <a:xfrm>
            <a:off x="0" y="9481358"/>
            <a:ext cx="2945660" cy="499110"/>
          </a:xfrm>
          <a:prstGeom prst="rect">
            <a:avLst/>
          </a:prstGeom>
        </p:spPr>
        <p:txBody>
          <a:bodyPr vert="horz" lIns="92418" tIns="46209" rIns="92418" bIns="46209" rtlCol="0" anchor="b"/>
          <a:lstStyle>
            <a:lvl1pPr algn="l">
              <a:defRPr sz="1200"/>
            </a:lvl1pPr>
          </a:lstStyle>
          <a:p>
            <a:endParaRPr lang="pl-PL"/>
          </a:p>
        </p:txBody>
      </p:sp>
      <p:sp>
        <p:nvSpPr>
          <p:cNvPr id="5" name="Symbol zastępczy numeru slajdu 4"/>
          <p:cNvSpPr>
            <a:spLocks noGrp="1"/>
          </p:cNvSpPr>
          <p:nvPr>
            <p:ph type="sldNum" sz="quarter" idx="3"/>
          </p:nvPr>
        </p:nvSpPr>
        <p:spPr>
          <a:xfrm>
            <a:off x="3850442" y="9481358"/>
            <a:ext cx="2945660" cy="499110"/>
          </a:xfrm>
          <a:prstGeom prst="rect">
            <a:avLst/>
          </a:prstGeom>
        </p:spPr>
        <p:txBody>
          <a:bodyPr vert="horz" lIns="92418" tIns="46209" rIns="92418" bIns="46209" rtlCol="0" anchor="b"/>
          <a:lstStyle>
            <a:lvl1pPr algn="r">
              <a:defRPr sz="1200"/>
            </a:lvl1pPr>
          </a:lstStyle>
          <a:p>
            <a:fld id="{26832EA8-004F-42E1-AA23-B18402009257}" type="slidenum">
              <a:rPr lang="pl-PL" smtClean="0"/>
              <a:pPr/>
              <a:t>‹#›</a:t>
            </a:fld>
            <a:endParaRPr lang="pl-PL"/>
          </a:p>
        </p:txBody>
      </p:sp>
    </p:spTree>
    <p:extLst>
      <p:ext uri="{BB962C8B-B14F-4D97-AF65-F5344CB8AC3E}">
        <p14:creationId xmlns:p14="http://schemas.microsoft.com/office/powerpoint/2010/main" val="122610959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1"/>
            <a:ext cx="2946247" cy="499512"/>
          </a:xfrm>
          <a:prstGeom prst="rect">
            <a:avLst/>
          </a:prstGeom>
        </p:spPr>
        <p:txBody>
          <a:bodyPr vert="horz" lIns="92418" tIns="46209" rIns="92418" bIns="46209" rtlCol="0"/>
          <a:lstStyle>
            <a:lvl1pPr algn="l">
              <a:defRPr sz="1200"/>
            </a:lvl1pPr>
          </a:lstStyle>
          <a:p>
            <a:endParaRPr lang="pl-PL"/>
          </a:p>
        </p:txBody>
      </p:sp>
      <p:sp>
        <p:nvSpPr>
          <p:cNvPr id="3" name="Symbol zastępczy daty 2"/>
          <p:cNvSpPr>
            <a:spLocks noGrp="1"/>
          </p:cNvSpPr>
          <p:nvPr>
            <p:ph type="dt" idx="1"/>
          </p:nvPr>
        </p:nvSpPr>
        <p:spPr>
          <a:xfrm>
            <a:off x="3849826" y="1"/>
            <a:ext cx="2946246" cy="499512"/>
          </a:xfrm>
          <a:prstGeom prst="rect">
            <a:avLst/>
          </a:prstGeom>
        </p:spPr>
        <p:txBody>
          <a:bodyPr vert="horz" lIns="92418" tIns="46209" rIns="92418" bIns="46209" rtlCol="0"/>
          <a:lstStyle>
            <a:lvl1pPr algn="r">
              <a:defRPr sz="1200"/>
            </a:lvl1pPr>
          </a:lstStyle>
          <a:p>
            <a:fld id="{D4D14DEB-00FC-479E-8BFB-FE164EE67A23}" type="datetimeFigureOut">
              <a:rPr lang="pl-PL" smtClean="0"/>
              <a:pPr/>
              <a:t>21.11.2024</a:t>
            </a:fld>
            <a:endParaRPr lang="pl-PL"/>
          </a:p>
        </p:txBody>
      </p:sp>
      <p:sp>
        <p:nvSpPr>
          <p:cNvPr id="4" name="Symbol zastępczy obrazu slajdu 3"/>
          <p:cNvSpPr>
            <a:spLocks noGrp="1" noRot="1" noChangeAspect="1"/>
          </p:cNvSpPr>
          <p:nvPr>
            <p:ph type="sldImg" idx="2"/>
          </p:nvPr>
        </p:nvSpPr>
        <p:spPr>
          <a:xfrm>
            <a:off x="71438" y="747713"/>
            <a:ext cx="6654800" cy="3744912"/>
          </a:xfrm>
          <a:prstGeom prst="rect">
            <a:avLst/>
          </a:prstGeom>
          <a:noFill/>
          <a:ln w="12700">
            <a:solidFill>
              <a:prstClr val="black"/>
            </a:solidFill>
          </a:ln>
        </p:spPr>
        <p:txBody>
          <a:bodyPr vert="horz" lIns="92418" tIns="46209" rIns="92418" bIns="46209" rtlCol="0" anchor="ctr"/>
          <a:lstStyle/>
          <a:p>
            <a:endParaRPr lang="pl-PL"/>
          </a:p>
        </p:txBody>
      </p:sp>
      <p:sp>
        <p:nvSpPr>
          <p:cNvPr id="5" name="Symbol zastępczy notatek 4"/>
          <p:cNvSpPr>
            <a:spLocks noGrp="1"/>
          </p:cNvSpPr>
          <p:nvPr>
            <p:ph type="body" sz="quarter" idx="3"/>
          </p:nvPr>
        </p:nvSpPr>
        <p:spPr>
          <a:xfrm>
            <a:off x="679288" y="4741344"/>
            <a:ext cx="5439101" cy="4492392"/>
          </a:xfrm>
          <a:prstGeom prst="rect">
            <a:avLst/>
          </a:prstGeom>
        </p:spPr>
        <p:txBody>
          <a:bodyPr vert="horz" lIns="92418" tIns="46209" rIns="92418" bIns="46209"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9481082"/>
            <a:ext cx="2946247" cy="499511"/>
          </a:xfrm>
          <a:prstGeom prst="rect">
            <a:avLst/>
          </a:prstGeom>
        </p:spPr>
        <p:txBody>
          <a:bodyPr vert="horz" lIns="92418" tIns="46209" rIns="92418" bIns="46209"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49826" y="9481082"/>
            <a:ext cx="2946246" cy="499511"/>
          </a:xfrm>
          <a:prstGeom prst="rect">
            <a:avLst/>
          </a:prstGeom>
        </p:spPr>
        <p:txBody>
          <a:bodyPr vert="horz" lIns="92418" tIns="46209" rIns="92418" bIns="46209" rtlCol="0" anchor="b"/>
          <a:lstStyle>
            <a:lvl1pPr algn="r">
              <a:defRPr sz="1200"/>
            </a:lvl1pPr>
          </a:lstStyle>
          <a:p>
            <a:fld id="{B51EB741-D032-429B-AE0F-8745C908E83C}" type="slidenum">
              <a:rPr lang="pl-PL" smtClean="0"/>
              <a:pPr/>
              <a:t>‹#›</a:t>
            </a:fld>
            <a:endParaRPr lang="pl-PL"/>
          </a:p>
        </p:txBody>
      </p:sp>
    </p:spTree>
    <p:extLst>
      <p:ext uri="{BB962C8B-B14F-4D97-AF65-F5344CB8AC3E}">
        <p14:creationId xmlns:p14="http://schemas.microsoft.com/office/powerpoint/2010/main" val="2520137753"/>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B51EB741-D032-429B-AE0F-8745C908E83C}" type="slidenum">
              <a:rPr lang="pl-PL" smtClean="0"/>
              <a:pPr/>
              <a:t>14</a:t>
            </a:fld>
            <a:endParaRPr lang="pl-PL"/>
          </a:p>
        </p:txBody>
      </p:sp>
    </p:spTree>
    <p:extLst>
      <p:ext uri="{BB962C8B-B14F-4D97-AF65-F5344CB8AC3E}">
        <p14:creationId xmlns:p14="http://schemas.microsoft.com/office/powerpoint/2010/main" val="22303127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868E8D-EFC1-2536-4267-1F99EEA29860}"/>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347CC22D-4F68-1EDC-A0B5-C34EFD9AA1C1}"/>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B4498527-A5E9-5A5B-899B-C6AFD748FEC6}"/>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79D3918B-0744-0A35-9770-1A373194547E}"/>
              </a:ext>
            </a:extLst>
          </p:cNvPr>
          <p:cNvSpPr>
            <a:spLocks noGrp="1"/>
          </p:cNvSpPr>
          <p:nvPr>
            <p:ph type="sldNum" sz="quarter" idx="5"/>
          </p:nvPr>
        </p:nvSpPr>
        <p:spPr/>
        <p:txBody>
          <a:bodyPr/>
          <a:lstStyle/>
          <a:p>
            <a:fld id="{B51EB741-D032-429B-AE0F-8745C908E83C}" type="slidenum">
              <a:rPr lang="pl-PL" smtClean="0"/>
              <a:pPr/>
              <a:t>36</a:t>
            </a:fld>
            <a:endParaRPr lang="pl-PL"/>
          </a:p>
        </p:txBody>
      </p:sp>
    </p:spTree>
    <p:extLst>
      <p:ext uri="{BB962C8B-B14F-4D97-AF65-F5344CB8AC3E}">
        <p14:creationId xmlns:p14="http://schemas.microsoft.com/office/powerpoint/2010/main" val="1680672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9C653A-0E0D-094F-1D8A-D5D6D232C1EF}"/>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B5FE3934-7D7A-614B-2BC8-05F60D83D6F7}"/>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2CB3B365-FC35-D026-0351-21F76B35918F}"/>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A0343EC5-EBD3-8DDF-9CFE-096B2EE54F74}"/>
              </a:ext>
            </a:extLst>
          </p:cNvPr>
          <p:cNvSpPr>
            <a:spLocks noGrp="1"/>
          </p:cNvSpPr>
          <p:nvPr>
            <p:ph type="sldNum" sz="quarter" idx="5"/>
          </p:nvPr>
        </p:nvSpPr>
        <p:spPr/>
        <p:txBody>
          <a:bodyPr/>
          <a:lstStyle/>
          <a:p>
            <a:fld id="{B51EB741-D032-429B-AE0F-8745C908E83C}" type="slidenum">
              <a:rPr lang="pl-PL" smtClean="0"/>
              <a:pPr/>
              <a:t>37</a:t>
            </a:fld>
            <a:endParaRPr lang="pl-PL"/>
          </a:p>
        </p:txBody>
      </p:sp>
    </p:spTree>
    <p:extLst>
      <p:ext uri="{BB962C8B-B14F-4D97-AF65-F5344CB8AC3E}">
        <p14:creationId xmlns:p14="http://schemas.microsoft.com/office/powerpoint/2010/main" val="8211353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8F940D-F92B-E8B9-28CC-9FC3CCF268FB}"/>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3A200D47-EE07-347B-2D36-CC669F4BA346}"/>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9377B674-F706-553E-3E1F-9041FD5148B8}"/>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0C1E45B3-690C-D114-05A0-76FF04577A34}"/>
              </a:ext>
            </a:extLst>
          </p:cNvPr>
          <p:cNvSpPr>
            <a:spLocks noGrp="1"/>
          </p:cNvSpPr>
          <p:nvPr>
            <p:ph type="sldNum" sz="quarter" idx="5"/>
          </p:nvPr>
        </p:nvSpPr>
        <p:spPr/>
        <p:txBody>
          <a:bodyPr/>
          <a:lstStyle/>
          <a:p>
            <a:fld id="{B51EB741-D032-429B-AE0F-8745C908E83C}" type="slidenum">
              <a:rPr lang="pl-PL" smtClean="0"/>
              <a:pPr/>
              <a:t>38</a:t>
            </a:fld>
            <a:endParaRPr lang="pl-PL"/>
          </a:p>
        </p:txBody>
      </p:sp>
    </p:spTree>
    <p:extLst>
      <p:ext uri="{BB962C8B-B14F-4D97-AF65-F5344CB8AC3E}">
        <p14:creationId xmlns:p14="http://schemas.microsoft.com/office/powerpoint/2010/main" val="23363379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0A376A-6502-7E4B-1404-6DCBC38721DA}"/>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277C7538-EDD3-804E-0A1B-BCB7A0EB6936}"/>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6C117BBA-2622-84BC-DE0B-32A3326BAFB1}"/>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EA4C42BB-D87D-4689-0E0D-2781FF564A39}"/>
              </a:ext>
            </a:extLst>
          </p:cNvPr>
          <p:cNvSpPr>
            <a:spLocks noGrp="1"/>
          </p:cNvSpPr>
          <p:nvPr>
            <p:ph type="sldNum" sz="quarter" idx="5"/>
          </p:nvPr>
        </p:nvSpPr>
        <p:spPr/>
        <p:txBody>
          <a:bodyPr/>
          <a:lstStyle/>
          <a:p>
            <a:fld id="{B51EB741-D032-429B-AE0F-8745C908E83C}" type="slidenum">
              <a:rPr lang="pl-PL" smtClean="0"/>
              <a:pPr/>
              <a:t>39</a:t>
            </a:fld>
            <a:endParaRPr lang="pl-PL"/>
          </a:p>
        </p:txBody>
      </p:sp>
    </p:spTree>
    <p:extLst>
      <p:ext uri="{BB962C8B-B14F-4D97-AF65-F5344CB8AC3E}">
        <p14:creationId xmlns:p14="http://schemas.microsoft.com/office/powerpoint/2010/main" val="19030784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B51EB741-D032-429B-AE0F-8745C908E83C}" type="slidenum">
              <a:rPr lang="pl-PL" smtClean="0"/>
              <a:pPr/>
              <a:t>77</a:t>
            </a:fld>
            <a:endParaRPr lang="pl-PL"/>
          </a:p>
        </p:txBody>
      </p:sp>
    </p:spTree>
    <p:extLst>
      <p:ext uri="{BB962C8B-B14F-4D97-AF65-F5344CB8AC3E}">
        <p14:creationId xmlns:p14="http://schemas.microsoft.com/office/powerpoint/2010/main" val="24169945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EE7997-0F87-2757-4941-5E264E13E7B1}"/>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3F7E99AF-C9BC-C498-3727-BF2C7DD9341E}"/>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25399806-483A-A70F-B163-133DEACA2775}"/>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5DCCF8B2-3ECB-FEEE-03BC-6F4010E71073}"/>
              </a:ext>
            </a:extLst>
          </p:cNvPr>
          <p:cNvSpPr>
            <a:spLocks noGrp="1"/>
          </p:cNvSpPr>
          <p:nvPr>
            <p:ph type="sldNum" sz="quarter" idx="5"/>
          </p:nvPr>
        </p:nvSpPr>
        <p:spPr/>
        <p:txBody>
          <a:bodyPr/>
          <a:lstStyle/>
          <a:p>
            <a:fld id="{B51EB741-D032-429B-AE0F-8745C908E83C}" type="slidenum">
              <a:rPr lang="pl-PL" smtClean="0"/>
              <a:pPr/>
              <a:t>15</a:t>
            </a:fld>
            <a:endParaRPr lang="pl-PL"/>
          </a:p>
        </p:txBody>
      </p:sp>
    </p:spTree>
    <p:extLst>
      <p:ext uri="{BB962C8B-B14F-4D97-AF65-F5344CB8AC3E}">
        <p14:creationId xmlns:p14="http://schemas.microsoft.com/office/powerpoint/2010/main" val="36083336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21EC7B-C711-8C4A-6DBB-4E9F476ED9A4}"/>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6F8D65E0-970A-7BCC-3DBA-0893454BEB90}"/>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B330DC6B-6737-BC15-9B65-82C129D1FD07}"/>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112D30AB-2CE1-96AC-B5B1-1E3503097DBD}"/>
              </a:ext>
            </a:extLst>
          </p:cNvPr>
          <p:cNvSpPr>
            <a:spLocks noGrp="1"/>
          </p:cNvSpPr>
          <p:nvPr>
            <p:ph type="sldNum" sz="quarter" idx="5"/>
          </p:nvPr>
        </p:nvSpPr>
        <p:spPr/>
        <p:txBody>
          <a:bodyPr/>
          <a:lstStyle/>
          <a:p>
            <a:fld id="{B51EB741-D032-429B-AE0F-8745C908E83C}" type="slidenum">
              <a:rPr lang="pl-PL" smtClean="0"/>
              <a:pPr/>
              <a:t>16</a:t>
            </a:fld>
            <a:endParaRPr lang="pl-PL"/>
          </a:p>
        </p:txBody>
      </p:sp>
    </p:spTree>
    <p:extLst>
      <p:ext uri="{BB962C8B-B14F-4D97-AF65-F5344CB8AC3E}">
        <p14:creationId xmlns:p14="http://schemas.microsoft.com/office/powerpoint/2010/main" val="29665421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AEA21A-8A48-9393-CB63-DD065DC0E524}"/>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23D7EDF1-0978-5CBB-940D-2E9A7902618C}"/>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2A69C0D7-5161-DFFF-BB4A-6759F259873A}"/>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FB1E19F0-BDAA-260F-A3A1-27D5A71CDA00}"/>
              </a:ext>
            </a:extLst>
          </p:cNvPr>
          <p:cNvSpPr>
            <a:spLocks noGrp="1"/>
          </p:cNvSpPr>
          <p:nvPr>
            <p:ph type="sldNum" sz="quarter" idx="5"/>
          </p:nvPr>
        </p:nvSpPr>
        <p:spPr/>
        <p:txBody>
          <a:bodyPr/>
          <a:lstStyle/>
          <a:p>
            <a:fld id="{B51EB741-D032-429B-AE0F-8745C908E83C}" type="slidenum">
              <a:rPr lang="pl-PL" smtClean="0"/>
              <a:pPr/>
              <a:t>17</a:t>
            </a:fld>
            <a:endParaRPr lang="pl-PL"/>
          </a:p>
        </p:txBody>
      </p:sp>
    </p:spTree>
    <p:extLst>
      <p:ext uri="{BB962C8B-B14F-4D97-AF65-F5344CB8AC3E}">
        <p14:creationId xmlns:p14="http://schemas.microsoft.com/office/powerpoint/2010/main" val="38181333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92758C-6909-101A-789F-909D6F9C5778}"/>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0979DA27-1E1D-FF77-4385-1729EF868602}"/>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8061AEA7-50BC-7A9E-C1E3-4FE30267D4DD}"/>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1D764DF0-2E12-FF5D-E3D7-D31ABAC66994}"/>
              </a:ext>
            </a:extLst>
          </p:cNvPr>
          <p:cNvSpPr>
            <a:spLocks noGrp="1"/>
          </p:cNvSpPr>
          <p:nvPr>
            <p:ph type="sldNum" sz="quarter" idx="5"/>
          </p:nvPr>
        </p:nvSpPr>
        <p:spPr/>
        <p:txBody>
          <a:bodyPr/>
          <a:lstStyle/>
          <a:p>
            <a:fld id="{B51EB741-D032-429B-AE0F-8745C908E83C}" type="slidenum">
              <a:rPr lang="pl-PL" smtClean="0"/>
              <a:pPr/>
              <a:t>18</a:t>
            </a:fld>
            <a:endParaRPr lang="pl-PL"/>
          </a:p>
        </p:txBody>
      </p:sp>
    </p:spTree>
    <p:extLst>
      <p:ext uri="{BB962C8B-B14F-4D97-AF65-F5344CB8AC3E}">
        <p14:creationId xmlns:p14="http://schemas.microsoft.com/office/powerpoint/2010/main" val="5385953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152C4F-9BC5-EC74-0233-397A9632CC60}"/>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C976589F-4A86-862B-E44F-33807E571F99}"/>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C6E54711-6C43-60EE-9C00-C53EEE36E4D3}"/>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718BF32F-1B72-4963-2C7E-565D35A71B68}"/>
              </a:ext>
            </a:extLst>
          </p:cNvPr>
          <p:cNvSpPr>
            <a:spLocks noGrp="1"/>
          </p:cNvSpPr>
          <p:nvPr>
            <p:ph type="sldNum" sz="quarter" idx="5"/>
          </p:nvPr>
        </p:nvSpPr>
        <p:spPr/>
        <p:txBody>
          <a:bodyPr/>
          <a:lstStyle/>
          <a:p>
            <a:fld id="{B51EB741-D032-429B-AE0F-8745C908E83C}" type="slidenum">
              <a:rPr lang="pl-PL" smtClean="0"/>
              <a:pPr/>
              <a:t>19</a:t>
            </a:fld>
            <a:endParaRPr lang="pl-PL"/>
          </a:p>
        </p:txBody>
      </p:sp>
    </p:spTree>
    <p:extLst>
      <p:ext uri="{BB962C8B-B14F-4D97-AF65-F5344CB8AC3E}">
        <p14:creationId xmlns:p14="http://schemas.microsoft.com/office/powerpoint/2010/main" val="4517551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B51EB741-D032-429B-AE0F-8745C908E83C}" type="slidenum">
              <a:rPr lang="pl-PL" smtClean="0"/>
              <a:pPr/>
              <a:t>29</a:t>
            </a:fld>
            <a:endParaRPr lang="pl-PL"/>
          </a:p>
        </p:txBody>
      </p:sp>
    </p:spTree>
    <p:extLst>
      <p:ext uri="{BB962C8B-B14F-4D97-AF65-F5344CB8AC3E}">
        <p14:creationId xmlns:p14="http://schemas.microsoft.com/office/powerpoint/2010/main" val="34967483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B51EB741-D032-429B-AE0F-8745C908E83C}" type="slidenum">
              <a:rPr lang="pl-PL" smtClean="0"/>
              <a:pPr/>
              <a:t>34</a:t>
            </a:fld>
            <a:endParaRPr lang="pl-PL"/>
          </a:p>
        </p:txBody>
      </p:sp>
    </p:spTree>
    <p:extLst>
      <p:ext uri="{BB962C8B-B14F-4D97-AF65-F5344CB8AC3E}">
        <p14:creationId xmlns:p14="http://schemas.microsoft.com/office/powerpoint/2010/main" val="11959294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C07B31-2D06-2467-D41C-F796BA5766C8}"/>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6C43B0DA-B172-A690-4062-0D9C3F2C9E9B}"/>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208957D8-42E6-106F-635E-05F69E9AEDC9}"/>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732D6773-A3C0-FDEE-1847-A283FD082E74}"/>
              </a:ext>
            </a:extLst>
          </p:cNvPr>
          <p:cNvSpPr>
            <a:spLocks noGrp="1"/>
          </p:cNvSpPr>
          <p:nvPr>
            <p:ph type="sldNum" sz="quarter" idx="5"/>
          </p:nvPr>
        </p:nvSpPr>
        <p:spPr/>
        <p:txBody>
          <a:bodyPr/>
          <a:lstStyle/>
          <a:p>
            <a:fld id="{B51EB741-D032-429B-AE0F-8745C908E83C}" type="slidenum">
              <a:rPr lang="pl-PL" smtClean="0"/>
              <a:pPr/>
              <a:t>35</a:t>
            </a:fld>
            <a:endParaRPr lang="pl-PL"/>
          </a:p>
        </p:txBody>
      </p:sp>
    </p:spTree>
    <p:extLst>
      <p:ext uri="{BB962C8B-B14F-4D97-AF65-F5344CB8AC3E}">
        <p14:creationId xmlns:p14="http://schemas.microsoft.com/office/powerpoint/2010/main" val="20516597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ajd tytułowy">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pl-PL"/>
              <a:t>Kliknij, aby edytować styl</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a:t>Kliknij, aby edytować styl wzorca podtytułu</a:t>
            </a:r>
            <a:endParaRPr lang="en-US" dirty="0"/>
          </a:p>
        </p:txBody>
      </p:sp>
      <p:sp>
        <p:nvSpPr>
          <p:cNvPr id="4" name="Date Placeholder 3"/>
          <p:cNvSpPr>
            <a:spLocks noGrp="1"/>
          </p:cNvSpPr>
          <p:nvPr>
            <p:ph type="dt" sz="half" idx="10"/>
          </p:nvPr>
        </p:nvSpPr>
        <p:spPr/>
        <p:txBody>
          <a:bodyPr/>
          <a:lstStyle/>
          <a:p>
            <a:fld id="{31F2AA24-F73C-4CE3-999D-BFD2250FAE49}" type="datetime1">
              <a:rPr lang="pl-PL" smtClean="0"/>
              <a:pPr/>
              <a:t>21.11.2024</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87BECAA5-E548-43B2-964D-A0B298D597CD}" type="slidenum">
              <a:rPr lang="pl-PL" smtClean="0"/>
              <a:pPr/>
              <a:t>‹#›</a:t>
            </a:fld>
            <a:endParaRPr lang="pl-PL"/>
          </a:p>
        </p:txBody>
      </p:sp>
    </p:spTree>
    <p:extLst>
      <p:ext uri="{BB962C8B-B14F-4D97-AF65-F5344CB8AC3E}">
        <p14:creationId xmlns:p14="http://schemas.microsoft.com/office/powerpoint/2010/main" val="281431049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ytuł i podpis">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pl-PL"/>
              <a:t>Kliknij, aby edytować styl</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FBD3754B-EE32-4438-9E6D-F5229BE40D8B}" type="datetime1">
              <a:rPr lang="pl-PL" smtClean="0"/>
              <a:pPr/>
              <a:t>21.11.2024</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87BECAA5-E548-43B2-964D-A0B298D597CD}" type="slidenum">
              <a:rPr lang="pl-PL" smtClean="0"/>
              <a:pPr/>
              <a:t>‹#›</a:t>
            </a:fld>
            <a:endParaRPr lang="pl-PL"/>
          </a:p>
        </p:txBody>
      </p:sp>
    </p:spTree>
    <p:extLst>
      <p:ext uri="{BB962C8B-B14F-4D97-AF65-F5344CB8AC3E}">
        <p14:creationId xmlns:p14="http://schemas.microsoft.com/office/powerpoint/2010/main" val="3427604048"/>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Oferta z podpisem">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pl-PL"/>
              <a:t>Kliknij, aby edytować styl</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pl-PL"/>
              <a:t>Kliknij, aby edytować style wzorca tekstu</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FBD3754B-EE32-4438-9E6D-F5229BE40D8B}" type="datetime1">
              <a:rPr lang="pl-PL" smtClean="0"/>
              <a:pPr/>
              <a:t>21.11.2024</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87BECAA5-E548-43B2-964D-A0B298D597CD}" type="slidenum">
              <a:rPr lang="pl-PL" smtClean="0"/>
              <a:pPr/>
              <a:t>‹#›</a:t>
            </a:fld>
            <a:endParaRPr lang="pl-PL"/>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300874567"/>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Karta nazwy">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pl-PL"/>
              <a:t>Kliknij, aby edytować styl</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FBD3754B-EE32-4438-9E6D-F5229BE40D8B}" type="datetime1">
              <a:rPr lang="pl-PL" smtClean="0"/>
              <a:pPr/>
              <a:t>21.11.2024</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87BECAA5-E548-43B2-964D-A0B298D597CD}" type="slidenum">
              <a:rPr lang="pl-PL" smtClean="0"/>
              <a:pPr/>
              <a:t>‹#›</a:t>
            </a:fld>
            <a:endParaRPr lang="pl-PL"/>
          </a:p>
        </p:txBody>
      </p:sp>
    </p:spTree>
    <p:extLst>
      <p:ext uri="{BB962C8B-B14F-4D97-AF65-F5344CB8AC3E}">
        <p14:creationId xmlns:p14="http://schemas.microsoft.com/office/powerpoint/2010/main" val="2659673852"/>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Karta nazwy cytatu">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pl-PL"/>
              <a:t>Kliknij, aby edytować styl</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pl-PL"/>
              <a:t>Kliknij, aby edytować style wzorca tekstu</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FBD3754B-EE32-4438-9E6D-F5229BE40D8B}" type="datetime1">
              <a:rPr lang="pl-PL" smtClean="0"/>
              <a:pPr/>
              <a:t>21.11.2024</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87BECAA5-E548-43B2-964D-A0B298D597CD}" type="slidenum">
              <a:rPr lang="pl-PL" smtClean="0"/>
              <a:pPr/>
              <a:t>‹#›</a:t>
            </a:fld>
            <a:endParaRPr lang="pl-PL"/>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146528636"/>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Prawda lub fałsz">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pl-PL"/>
              <a:t>Kliknij, aby edytować styl</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pl-PL"/>
              <a:t>Kliknij, aby edytować style wzorca tekstu</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FBD3754B-EE32-4438-9E6D-F5229BE40D8B}" type="datetime1">
              <a:rPr lang="pl-PL" smtClean="0"/>
              <a:pPr/>
              <a:t>21.11.2024</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87BECAA5-E548-43B2-964D-A0B298D597CD}" type="slidenum">
              <a:rPr lang="pl-PL" smtClean="0"/>
              <a:pPr/>
              <a:t>‹#›</a:t>
            </a:fld>
            <a:endParaRPr lang="pl-PL"/>
          </a:p>
        </p:txBody>
      </p:sp>
    </p:spTree>
    <p:extLst>
      <p:ext uri="{BB962C8B-B14F-4D97-AF65-F5344CB8AC3E}">
        <p14:creationId xmlns:p14="http://schemas.microsoft.com/office/powerpoint/2010/main" val="637670905"/>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Vertical Text Placeholder 2"/>
          <p:cNvSpPr>
            <a:spLocks noGrp="1"/>
          </p:cNvSpPr>
          <p:nvPr>
            <p:ph type="body" orient="vert" idx="1"/>
          </p:nvPr>
        </p:nvSpPr>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8B500FEC-6A25-4462-A4F4-23CE8C28EC0B}" type="datetime1">
              <a:rPr lang="pl-PL" smtClean="0"/>
              <a:pPr/>
              <a:t>21.11.2024</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87BECAA5-E548-43B2-964D-A0B298D597CD}" type="slidenum">
              <a:rPr lang="pl-PL" smtClean="0"/>
              <a:pPr/>
              <a:t>‹#›</a:t>
            </a:fld>
            <a:endParaRPr lang="pl-PL"/>
          </a:p>
        </p:txBody>
      </p:sp>
    </p:spTree>
    <p:extLst>
      <p:ext uri="{BB962C8B-B14F-4D97-AF65-F5344CB8AC3E}">
        <p14:creationId xmlns:p14="http://schemas.microsoft.com/office/powerpoint/2010/main" val="19233037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pl-PL"/>
              <a:t>Kliknij, aby edytować styl</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9A137DD0-BAA3-4F66-9DAB-E714F44BA2EE}" type="datetime1">
              <a:rPr lang="pl-PL" smtClean="0"/>
              <a:pPr/>
              <a:t>21.11.2024</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87BECAA5-E548-43B2-964D-A0B298D597CD}" type="slidenum">
              <a:rPr lang="pl-PL" smtClean="0"/>
              <a:pPr/>
              <a:t>‹#›</a:t>
            </a:fld>
            <a:endParaRPr lang="pl-PL"/>
          </a:p>
        </p:txBody>
      </p:sp>
    </p:spTree>
    <p:extLst>
      <p:ext uri="{BB962C8B-B14F-4D97-AF65-F5344CB8AC3E}">
        <p14:creationId xmlns:p14="http://schemas.microsoft.com/office/powerpoint/2010/main" val="257759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pl-PL"/>
              <a:t>Kliknij, aby edytować styl</a:t>
            </a:r>
            <a:endParaRPr lang="en-US" dirty="0"/>
          </a:p>
        </p:txBody>
      </p:sp>
      <p:sp>
        <p:nvSpPr>
          <p:cNvPr id="3" name="Content Placeholder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CA6E3592-1DA2-45A5-8CEC-A36534145AE4}" type="datetime1">
              <a:rPr lang="pl-PL" smtClean="0"/>
              <a:pPr/>
              <a:t>21.11.2024</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87BECAA5-E548-43B2-964D-A0B298D597CD}" type="slidenum">
              <a:rPr lang="pl-PL" smtClean="0"/>
              <a:pPr/>
              <a:t>‹#›</a:t>
            </a:fld>
            <a:endParaRPr lang="pl-PL"/>
          </a:p>
        </p:txBody>
      </p:sp>
    </p:spTree>
    <p:extLst>
      <p:ext uri="{BB962C8B-B14F-4D97-AF65-F5344CB8AC3E}">
        <p14:creationId xmlns:p14="http://schemas.microsoft.com/office/powerpoint/2010/main" val="41191118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pl-PL"/>
              <a:t>Kliknij, aby edytować styl</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32747734-2813-4DFE-A6EF-6D363BED52F1}" type="datetime1">
              <a:rPr lang="pl-PL" smtClean="0"/>
              <a:pPr/>
              <a:t>21.11.2024</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87BECAA5-E548-43B2-964D-A0B298D597CD}" type="slidenum">
              <a:rPr lang="pl-PL" smtClean="0"/>
              <a:pPr/>
              <a:t>‹#›</a:t>
            </a:fld>
            <a:endParaRPr lang="pl-PL"/>
          </a:p>
        </p:txBody>
      </p:sp>
    </p:spTree>
    <p:extLst>
      <p:ext uri="{BB962C8B-B14F-4D97-AF65-F5344CB8AC3E}">
        <p14:creationId xmlns:p14="http://schemas.microsoft.com/office/powerpoint/2010/main" val="31192532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Date Placeholder 4"/>
          <p:cNvSpPr>
            <a:spLocks noGrp="1"/>
          </p:cNvSpPr>
          <p:nvPr>
            <p:ph type="dt" sz="half" idx="10"/>
          </p:nvPr>
        </p:nvSpPr>
        <p:spPr/>
        <p:txBody>
          <a:bodyPr/>
          <a:lstStyle/>
          <a:p>
            <a:fld id="{8901D5F4-7F6C-4127-9C16-2D05A26496F8}" type="datetime1">
              <a:rPr lang="pl-PL" smtClean="0"/>
              <a:pPr/>
              <a:t>21.11.2024</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87BECAA5-E548-43B2-964D-A0B298D597CD}" type="slidenum">
              <a:rPr lang="pl-PL" smtClean="0"/>
              <a:pPr/>
              <a:t>‹#›</a:t>
            </a:fld>
            <a:endParaRPr lang="pl-PL"/>
          </a:p>
        </p:txBody>
      </p:sp>
    </p:spTree>
    <p:extLst>
      <p:ext uri="{BB962C8B-B14F-4D97-AF65-F5344CB8AC3E}">
        <p14:creationId xmlns:p14="http://schemas.microsoft.com/office/powerpoint/2010/main" val="23674482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pl-PL"/>
              <a:t>Kliknij, aby edytować styl</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7" name="Date Placeholder 6"/>
          <p:cNvSpPr>
            <a:spLocks noGrp="1"/>
          </p:cNvSpPr>
          <p:nvPr>
            <p:ph type="dt" sz="half" idx="10"/>
          </p:nvPr>
        </p:nvSpPr>
        <p:spPr/>
        <p:txBody>
          <a:bodyPr/>
          <a:lstStyle/>
          <a:p>
            <a:fld id="{81E593EC-337D-49F2-97C4-B92D17B7D364}" type="datetime1">
              <a:rPr lang="pl-PL" smtClean="0"/>
              <a:pPr/>
              <a:t>21.11.2024</a:t>
            </a:fld>
            <a:endParaRPr lang="pl-PL"/>
          </a:p>
        </p:txBody>
      </p:sp>
      <p:sp>
        <p:nvSpPr>
          <p:cNvPr id="8" name="Footer Placeholder 7"/>
          <p:cNvSpPr>
            <a:spLocks noGrp="1"/>
          </p:cNvSpPr>
          <p:nvPr>
            <p:ph type="ftr" sz="quarter" idx="11"/>
          </p:nvPr>
        </p:nvSpPr>
        <p:spPr/>
        <p:txBody>
          <a:bodyPr/>
          <a:lstStyle/>
          <a:p>
            <a:endParaRPr lang="pl-PL"/>
          </a:p>
        </p:txBody>
      </p:sp>
      <p:sp>
        <p:nvSpPr>
          <p:cNvPr id="9" name="Slide Number Placeholder 8"/>
          <p:cNvSpPr>
            <a:spLocks noGrp="1"/>
          </p:cNvSpPr>
          <p:nvPr>
            <p:ph type="sldNum" sz="quarter" idx="12"/>
          </p:nvPr>
        </p:nvSpPr>
        <p:spPr/>
        <p:txBody>
          <a:bodyPr/>
          <a:lstStyle/>
          <a:p>
            <a:fld id="{87BECAA5-E548-43B2-964D-A0B298D597CD}" type="slidenum">
              <a:rPr lang="pl-PL" smtClean="0"/>
              <a:pPr/>
              <a:t>‹#›</a:t>
            </a:fld>
            <a:endParaRPr lang="pl-PL"/>
          </a:p>
        </p:txBody>
      </p:sp>
    </p:spTree>
    <p:extLst>
      <p:ext uri="{BB962C8B-B14F-4D97-AF65-F5344CB8AC3E}">
        <p14:creationId xmlns:p14="http://schemas.microsoft.com/office/powerpoint/2010/main" val="24306075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pl-PL"/>
              <a:t>Kliknij, aby edytować styl</a:t>
            </a:r>
            <a:endParaRPr lang="en-US" dirty="0"/>
          </a:p>
        </p:txBody>
      </p:sp>
      <p:sp>
        <p:nvSpPr>
          <p:cNvPr id="3" name="Date Placeholder 2"/>
          <p:cNvSpPr>
            <a:spLocks noGrp="1"/>
          </p:cNvSpPr>
          <p:nvPr>
            <p:ph type="dt" sz="half" idx="10"/>
          </p:nvPr>
        </p:nvSpPr>
        <p:spPr/>
        <p:txBody>
          <a:bodyPr/>
          <a:lstStyle/>
          <a:p>
            <a:fld id="{0CB400B9-4D9A-4DC3-A871-A400D080C175}" type="datetime1">
              <a:rPr lang="pl-PL" smtClean="0"/>
              <a:pPr/>
              <a:t>21.11.2024</a:t>
            </a:fld>
            <a:endParaRPr lang="pl-PL"/>
          </a:p>
        </p:txBody>
      </p:sp>
      <p:sp>
        <p:nvSpPr>
          <p:cNvPr id="4" name="Footer Placeholder 3"/>
          <p:cNvSpPr>
            <a:spLocks noGrp="1"/>
          </p:cNvSpPr>
          <p:nvPr>
            <p:ph type="ftr" sz="quarter" idx="11"/>
          </p:nvPr>
        </p:nvSpPr>
        <p:spPr/>
        <p:txBody>
          <a:bodyPr/>
          <a:lstStyle/>
          <a:p>
            <a:endParaRPr lang="pl-PL"/>
          </a:p>
        </p:txBody>
      </p:sp>
      <p:sp>
        <p:nvSpPr>
          <p:cNvPr id="5" name="Slide Number Placeholder 4"/>
          <p:cNvSpPr>
            <a:spLocks noGrp="1"/>
          </p:cNvSpPr>
          <p:nvPr>
            <p:ph type="sldNum" sz="quarter" idx="12"/>
          </p:nvPr>
        </p:nvSpPr>
        <p:spPr/>
        <p:txBody>
          <a:bodyPr/>
          <a:lstStyle/>
          <a:p>
            <a:fld id="{87BECAA5-E548-43B2-964D-A0B298D597CD}" type="slidenum">
              <a:rPr lang="pl-PL" smtClean="0"/>
              <a:pPr/>
              <a:t>‹#›</a:t>
            </a:fld>
            <a:endParaRPr lang="pl-PL"/>
          </a:p>
        </p:txBody>
      </p:sp>
    </p:spTree>
    <p:extLst>
      <p:ext uri="{BB962C8B-B14F-4D97-AF65-F5344CB8AC3E}">
        <p14:creationId xmlns:p14="http://schemas.microsoft.com/office/powerpoint/2010/main" val="24504911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80097A-5BD8-43A4-91B4-44F6510328CD}" type="datetime1">
              <a:rPr lang="pl-PL" smtClean="0"/>
              <a:pPr/>
              <a:t>21.11.2024</a:t>
            </a:fld>
            <a:endParaRPr lang="pl-PL"/>
          </a:p>
        </p:txBody>
      </p:sp>
      <p:sp>
        <p:nvSpPr>
          <p:cNvPr id="3" name="Footer Placeholder 2"/>
          <p:cNvSpPr>
            <a:spLocks noGrp="1"/>
          </p:cNvSpPr>
          <p:nvPr>
            <p:ph type="ftr" sz="quarter" idx="11"/>
          </p:nvPr>
        </p:nvSpPr>
        <p:spPr/>
        <p:txBody>
          <a:bodyPr/>
          <a:lstStyle/>
          <a:p>
            <a:endParaRPr lang="pl-PL"/>
          </a:p>
        </p:txBody>
      </p:sp>
      <p:sp>
        <p:nvSpPr>
          <p:cNvPr id="4" name="Slide Number Placeholder 3"/>
          <p:cNvSpPr>
            <a:spLocks noGrp="1"/>
          </p:cNvSpPr>
          <p:nvPr>
            <p:ph type="sldNum" sz="quarter" idx="12"/>
          </p:nvPr>
        </p:nvSpPr>
        <p:spPr/>
        <p:txBody>
          <a:bodyPr/>
          <a:lstStyle/>
          <a:p>
            <a:fld id="{87BECAA5-E548-43B2-964D-A0B298D597CD}" type="slidenum">
              <a:rPr lang="pl-PL" smtClean="0"/>
              <a:pPr/>
              <a:t>‹#›</a:t>
            </a:fld>
            <a:endParaRPr lang="pl-PL"/>
          </a:p>
        </p:txBody>
      </p:sp>
    </p:spTree>
    <p:extLst>
      <p:ext uri="{BB962C8B-B14F-4D97-AF65-F5344CB8AC3E}">
        <p14:creationId xmlns:p14="http://schemas.microsoft.com/office/powerpoint/2010/main" val="34643477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pl-PL"/>
              <a:t>Kliknij, aby edytować styl</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pl-PL"/>
              <a:t>Kliknij, aby edytować style wzorca tekstu</a:t>
            </a:r>
          </a:p>
        </p:txBody>
      </p:sp>
      <p:sp>
        <p:nvSpPr>
          <p:cNvPr id="5" name="Date Placeholder 4"/>
          <p:cNvSpPr>
            <a:spLocks noGrp="1"/>
          </p:cNvSpPr>
          <p:nvPr>
            <p:ph type="dt" sz="half" idx="10"/>
          </p:nvPr>
        </p:nvSpPr>
        <p:spPr/>
        <p:txBody>
          <a:bodyPr/>
          <a:lstStyle/>
          <a:p>
            <a:fld id="{6AB0373C-FF9A-4DDE-B1FC-0B5380E53453}" type="datetime1">
              <a:rPr lang="pl-PL" smtClean="0"/>
              <a:pPr/>
              <a:t>21.11.2024</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87BECAA5-E548-43B2-964D-A0B298D597CD}" type="slidenum">
              <a:rPr lang="pl-PL" smtClean="0"/>
              <a:pPr/>
              <a:t>‹#›</a:t>
            </a:fld>
            <a:endParaRPr lang="pl-PL"/>
          </a:p>
        </p:txBody>
      </p:sp>
    </p:spTree>
    <p:extLst>
      <p:ext uri="{BB962C8B-B14F-4D97-AF65-F5344CB8AC3E}">
        <p14:creationId xmlns:p14="http://schemas.microsoft.com/office/powerpoint/2010/main" val="26604018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pl-PL"/>
              <a:t>Kliknij, aby edytować styl</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l-PL"/>
              <a:t>Kliknij ikonę, aby dodać obraz</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5" name="Date Placeholder 4"/>
          <p:cNvSpPr>
            <a:spLocks noGrp="1"/>
          </p:cNvSpPr>
          <p:nvPr>
            <p:ph type="dt" sz="half" idx="10"/>
          </p:nvPr>
        </p:nvSpPr>
        <p:spPr/>
        <p:txBody>
          <a:bodyPr/>
          <a:lstStyle/>
          <a:p>
            <a:fld id="{78D90A97-C94B-466F-BE22-9537EF705D3F}" type="datetime1">
              <a:rPr lang="pl-PL" smtClean="0"/>
              <a:pPr/>
              <a:t>21.11.2024</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87BECAA5-E548-43B2-964D-A0B298D597CD}" type="slidenum">
              <a:rPr lang="pl-PL" smtClean="0"/>
              <a:pPr/>
              <a:t>‹#›</a:t>
            </a:fld>
            <a:endParaRPr lang="pl-PL"/>
          </a:p>
        </p:txBody>
      </p:sp>
    </p:spTree>
    <p:extLst>
      <p:ext uri="{BB962C8B-B14F-4D97-AF65-F5344CB8AC3E}">
        <p14:creationId xmlns:p14="http://schemas.microsoft.com/office/powerpoint/2010/main" val="22713972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pl-PL"/>
              <a:t>Kliknij, aby edytować styl</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FBD3754B-EE32-4438-9E6D-F5229BE40D8B}" type="datetime1">
              <a:rPr lang="pl-PL" smtClean="0"/>
              <a:pPr/>
              <a:t>21.11.2024</a:t>
            </a:fld>
            <a:endParaRPr lang="pl-PL"/>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pl-PL"/>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87BECAA5-E548-43B2-964D-A0B298D597CD}" type="slidenum">
              <a:rPr lang="pl-PL" smtClean="0"/>
              <a:pPr/>
              <a:t>‹#›</a:t>
            </a:fld>
            <a:endParaRPr lang="pl-PL"/>
          </a:p>
        </p:txBody>
      </p:sp>
    </p:spTree>
    <p:extLst>
      <p:ext uri="{BB962C8B-B14F-4D97-AF65-F5344CB8AC3E}">
        <p14:creationId xmlns:p14="http://schemas.microsoft.com/office/powerpoint/2010/main" val="1382020300"/>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 id="2147483749" r:id="rId12"/>
    <p:sldLayoutId id="2147483750" r:id="rId13"/>
    <p:sldLayoutId id="2147483751" r:id="rId14"/>
    <p:sldLayoutId id="2147483752" r:id="rId15"/>
    <p:sldLayoutId id="2147483753" r:id="rId16"/>
  </p:sldLayoutIdLst>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hf sldNum="0"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xml"/><Relationship Id="rId5" Type="http://schemas.openxmlformats.org/officeDocument/2006/relationships/image" Target="../media/image8.jpeg"/><Relationship Id="rId4" Type="http://schemas.openxmlformats.org/officeDocument/2006/relationships/image" Target="../media/image7.jpeg"/></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xml"/><Relationship Id="rId5" Type="http://schemas.openxmlformats.org/officeDocument/2006/relationships/image" Target="../media/image8.jpeg"/><Relationship Id="rId4" Type="http://schemas.openxmlformats.org/officeDocument/2006/relationships/image" Target="../media/image7.jpeg"/></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xml"/><Relationship Id="rId5" Type="http://schemas.openxmlformats.org/officeDocument/2006/relationships/image" Target="../media/image8.jpeg"/><Relationship Id="rId4" Type="http://schemas.openxmlformats.org/officeDocument/2006/relationships/image" Target="../media/image7.jpeg"/></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xml"/><Relationship Id="rId5" Type="http://schemas.openxmlformats.org/officeDocument/2006/relationships/image" Target="../media/image8.jpeg"/><Relationship Id="rId4" Type="http://schemas.openxmlformats.org/officeDocument/2006/relationships/image" Target="../media/image7.jpeg"/></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1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1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1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1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xml"/><Relationship Id="rId5" Type="http://schemas.openxmlformats.org/officeDocument/2006/relationships/image" Target="../media/image8.jpeg"/><Relationship Id="rId4" Type="http://schemas.openxmlformats.org/officeDocument/2006/relationships/image" Target="../media/image7.jpeg"/></Relationships>
</file>

<file path=ppt/slides/_rels/slide2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xml"/><Relationship Id="rId5" Type="http://schemas.openxmlformats.org/officeDocument/2006/relationships/image" Target="../media/image8.jpeg"/><Relationship Id="rId4" Type="http://schemas.openxmlformats.org/officeDocument/2006/relationships/image" Target="../media/image7.jpeg"/></Relationships>
</file>

<file path=ppt/slides/_rels/slide2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xml"/><Relationship Id="rId5" Type="http://schemas.openxmlformats.org/officeDocument/2006/relationships/image" Target="../media/image8.jpeg"/><Relationship Id="rId4" Type="http://schemas.openxmlformats.org/officeDocument/2006/relationships/image" Target="../media/image7.jpeg"/></Relationships>
</file>

<file path=ppt/slides/_rels/slide2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xml"/><Relationship Id="rId5" Type="http://schemas.openxmlformats.org/officeDocument/2006/relationships/image" Target="../media/image8.jpeg"/><Relationship Id="rId4" Type="http://schemas.openxmlformats.org/officeDocument/2006/relationships/image" Target="../media/image7.jpeg"/></Relationships>
</file>

<file path=ppt/slides/_rels/slide2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xml"/><Relationship Id="rId5" Type="http://schemas.openxmlformats.org/officeDocument/2006/relationships/image" Target="../media/image8.jpeg"/><Relationship Id="rId4" Type="http://schemas.openxmlformats.org/officeDocument/2006/relationships/image" Target="../media/image7.jpeg"/></Relationships>
</file>

<file path=ppt/slides/_rels/slide2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xml"/><Relationship Id="rId5" Type="http://schemas.openxmlformats.org/officeDocument/2006/relationships/image" Target="../media/image8.jpeg"/><Relationship Id="rId4" Type="http://schemas.openxmlformats.org/officeDocument/2006/relationships/image" Target="../media/image7.jpeg"/></Relationships>
</file>

<file path=ppt/slides/_rels/slide2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xml"/><Relationship Id="rId5" Type="http://schemas.openxmlformats.org/officeDocument/2006/relationships/image" Target="../media/image8.jpeg"/><Relationship Id="rId4" Type="http://schemas.openxmlformats.org/officeDocument/2006/relationships/image" Target="../media/image7.jpeg"/></Relationships>
</file>

<file path=ppt/slides/_rels/slide2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xml"/><Relationship Id="rId5" Type="http://schemas.openxmlformats.org/officeDocument/2006/relationships/image" Target="../media/image8.jpeg"/><Relationship Id="rId4" Type="http://schemas.openxmlformats.org/officeDocument/2006/relationships/image" Target="../media/image7.jpeg"/></Relationships>
</file>

<file path=ppt/slides/_rels/slide2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xml"/><Relationship Id="rId5" Type="http://schemas.openxmlformats.org/officeDocument/2006/relationships/image" Target="../media/image8.jpeg"/><Relationship Id="rId4" Type="http://schemas.openxmlformats.org/officeDocument/2006/relationships/image" Target="../media/image7.jpeg"/></Relationships>
</file>

<file path=ppt/slides/_rels/slide2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xml"/><Relationship Id="rId5" Type="http://schemas.openxmlformats.org/officeDocument/2006/relationships/image" Target="../media/image8.jpeg"/><Relationship Id="rId4" Type="http://schemas.openxmlformats.org/officeDocument/2006/relationships/image" Target="../media/image7.jpeg"/></Relationships>
</file>

<file path=ppt/slides/_rels/slide3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xml"/><Relationship Id="rId5" Type="http://schemas.openxmlformats.org/officeDocument/2006/relationships/image" Target="../media/image8.jpeg"/><Relationship Id="rId4" Type="http://schemas.openxmlformats.org/officeDocument/2006/relationships/image" Target="../media/image7.jpeg"/></Relationships>
</file>

<file path=ppt/slides/_rels/slide3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xml"/><Relationship Id="rId5" Type="http://schemas.openxmlformats.org/officeDocument/2006/relationships/image" Target="../media/image8.jpeg"/><Relationship Id="rId4" Type="http://schemas.openxmlformats.org/officeDocument/2006/relationships/image" Target="../media/image7.jpeg"/></Relationships>
</file>

<file path=ppt/slides/_rels/slide3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xml"/><Relationship Id="rId5" Type="http://schemas.openxmlformats.org/officeDocument/2006/relationships/image" Target="../media/image8.jpeg"/><Relationship Id="rId4" Type="http://schemas.openxmlformats.org/officeDocument/2006/relationships/image" Target="../media/image7.jpeg"/></Relationships>
</file>

<file path=ppt/slides/_rels/slide3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3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3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3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3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3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4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xml"/><Relationship Id="rId5" Type="http://schemas.openxmlformats.org/officeDocument/2006/relationships/image" Target="../media/image8.jpeg"/><Relationship Id="rId4" Type="http://schemas.openxmlformats.org/officeDocument/2006/relationships/image" Target="../media/image7.jpe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mailto:lgddobrzyn@interia.pl"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xml"/><Relationship Id="rId5" Type="http://schemas.openxmlformats.org/officeDocument/2006/relationships/image" Target="../media/image8.jpeg"/><Relationship Id="rId4"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ymbol zastępczy zawartości 11">
            <a:extLst>
              <a:ext uri="{FF2B5EF4-FFF2-40B4-BE49-F238E27FC236}">
                <a16:creationId xmlns:a16="http://schemas.microsoft.com/office/drawing/2014/main" id="{8E019E5C-3AFB-FB0C-5F8A-04DC60E44474}"/>
              </a:ext>
            </a:extLst>
          </p:cNvPr>
          <p:cNvPicPr>
            <a:picLocks noChangeAspect="1"/>
          </p:cNvPicPr>
          <p:nvPr/>
        </p:nvPicPr>
        <p:blipFill>
          <a:blip r:embed="rId2"/>
          <a:stretch>
            <a:fillRect/>
          </a:stretch>
        </p:blipFill>
        <p:spPr>
          <a:xfrm>
            <a:off x="4944617" y="5375709"/>
            <a:ext cx="1890046" cy="756018"/>
          </a:xfrm>
          <a:prstGeom prst="rect">
            <a:avLst/>
          </a:prstGeom>
          <a:effectLst>
            <a:softEdge rad="0"/>
          </a:effectLst>
        </p:spPr>
      </p:pic>
      <p:sp>
        <p:nvSpPr>
          <p:cNvPr id="2" name="Tytuł 1"/>
          <p:cNvSpPr>
            <a:spLocks noGrp="1"/>
          </p:cNvSpPr>
          <p:nvPr>
            <p:ph type="ctrTitle"/>
          </p:nvPr>
        </p:nvSpPr>
        <p:spPr>
          <a:xfrm>
            <a:off x="921625" y="4150041"/>
            <a:ext cx="9144000" cy="1530219"/>
          </a:xfrm>
        </p:spPr>
        <p:txBody>
          <a:bodyP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br>
              <a:rPr lang="pl-PL" sz="3200" b="1" dirty="0">
                <a:solidFill>
                  <a:srgbClr val="002060"/>
                </a:solidFill>
                <a:latin typeface="Times New Roman" panose="02020603050405020304" pitchFamily="18" charset="0"/>
                <a:cs typeface="Times New Roman" panose="02020603050405020304" pitchFamily="18" charset="0"/>
              </a:rPr>
            </a:br>
            <a:br>
              <a:rPr lang="pl-PL" sz="3200" b="1" dirty="0">
                <a:solidFill>
                  <a:srgbClr val="002060"/>
                </a:solidFill>
                <a:latin typeface="Times New Roman" panose="02020603050405020304" pitchFamily="18" charset="0"/>
                <a:cs typeface="Times New Roman" panose="02020603050405020304" pitchFamily="18" charset="0"/>
              </a:rPr>
            </a:br>
            <a:br>
              <a:rPr lang="pl-PL" sz="3200" b="1" dirty="0">
                <a:solidFill>
                  <a:srgbClr val="002060"/>
                </a:solidFill>
                <a:latin typeface="Times New Roman" panose="02020603050405020304" pitchFamily="18" charset="0"/>
                <a:cs typeface="Times New Roman" panose="02020603050405020304" pitchFamily="18" charset="0"/>
              </a:rPr>
            </a:br>
            <a:br>
              <a:rPr lang="pl-PL" sz="3200" b="1" dirty="0">
                <a:solidFill>
                  <a:srgbClr val="002060"/>
                </a:solidFill>
                <a:latin typeface="Times New Roman" panose="02020603050405020304" pitchFamily="18" charset="0"/>
                <a:cs typeface="Times New Roman" panose="02020603050405020304" pitchFamily="18" charset="0"/>
              </a:rPr>
            </a:br>
            <a:br>
              <a:rPr lang="pl-PL" sz="3200" b="1" dirty="0">
                <a:solidFill>
                  <a:srgbClr val="002060"/>
                </a:solidFill>
                <a:latin typeface="Times New Roman" panose="02020603050405020304" pitchFamily="18" charset="0"/>
                <a:cs typeface="Times New Roman" panose="02020603050405020304" pitchFamily="18" charset="0"/>
              </a:rPr>
            </a:br>
            <a:br>
              <a:rPr lang="pl-PL" sz="3200" b="1" dirty="0">
                <a:solidFill>
                  <a:srgbClr val="002060"/>
                </a:solidFill>
                <a:latin typeface="Times New Roman" panose="02020603050405020304" pitchFamily="18" charset="0"/>
                <a:cs typeface="Times New Roman" panose="02020603050405020304" pitchFamily="18" charset="0"/>
              </a:rPr>
            </a:br>
            <a:br>
              <a:rPr lang="pl-PL" sz="3200" b="1" dirty="0">
                <a:solidFill>
                  <a:srgbClr val="002060"/>
                </a:solidFill>
                <a:latin typeface="Times New Roman" panose="02020603050405020304" pitchFamily="18" charset="0"/>
                <a:cs typeface="Times New Roman" panose="02020603050405020304" pitchFamily="18" charset="0"/>
              </a:rPr>
            </a:br>
            <a:br>
              <a:rPr lang="pl-PL" sz="3200" b="1" dirty="0">
                <a:solidFill>
                  <a:srgbClr val="002060"/>
                </a:solidFill>
                <a:latin typeface="Times New Roman" panose="02020603050405020304" pitchFamily="18" charset="0"/>
                <a:cs typeface="Times New Roman" panose="02020603050405020304" pitchFamily="18" charset="0"/>
              </a:rPr>
            </a:br>
            <a:br>
              <a:rPr lang="pl-PL" sz="3200" b="1" dirty="0">
                <a:solidFill>
                  <a:srgbClr val="002060"/>
                </a:solidFill>
                <a:latin typeface="Times New Roman" panose="02020603050405020304" pitchFamily="18" charset="0"/>
                <a:cs typeface="Times New Roman" panose="02020603050405020304" pitchFamily="18" charset="0"/>
              </a:rPr>
            </a:br>
            <a:r>
              <a:rPr lang="pl-PL" sz="3600" b="1" dirty="0">
                <a:solidFill>
                  <a:srgbClr val="002060"/>
                </a:solidFill>
                <a:latin typeface="Times New Roman" panose="02020603050405020304" pitchFamily="18" charset="0"/>
                <a:cs typeface="Times New Roman" panose="02020603050405020304" pitchFamily="18" charset="0"/>
              </a:rPr>
              <a:t>FORUM GENERALNE  </a:t>
            </a:r>
            <a:br>
              <a:rPr lang="pl-PL" sz="3600" b="1" dirty="0">
                <a:solidFill>
                  <a:srgbClr val="002060"/>
                </a:solidFill>
                <a:latin typeface="Times New Roman" panose="02020603050405020304" pitchFamily="18" charset="0"/>
                <a:cs typeface="Times New Roman" panose="02020603050405020304" pitchFamily="18" charset="0"/>
              </a:rPr>
            </a:br>
            <a:r>
              <a:rPr lang="pl-PL" sz="3600" b="1" dirty="0">
                <a:solidFill>
                  <a:srgbClr val="002060"/>
                </a:solidFill>
                <a:latin typeface="Times New Roman" panose="02020603050405020304" pitchFamily="18" charset="0"/>
                <a:cs typeface="Times New Roman" panose="02020603050405020304" pitchFamily="18" charset="0"/>
              </a:rPr>
              <a:t>LGD „Podgrodzie Toruńskie”</a:t>
            </a:r>
            <a:br>
              <a:rPr lang="pl-PL" sz="3200" b="1" dirty="0">
                <a:solidFill>
                  <a:srgbClr val="002060"/>
                </a:solidFill>
                <a:latin typeface="Arial Black" panose="020B0A04020102020204" pitchFamily="34" charset="0"/>
              </a:rPr>
            </a:br>
            <a:r>
              <a:rPr lang="pl-PL" sz="2400" b="1" dirty="0">
                <a:solidFill>
                  <a:srgbClr val="002060"/>
                </a:solidFill>
                <a:latin typeface="Arial Black" panose="020B0A04020102020204" pitchFamily="34" charset="0"/>
              </a:rPr>
              <a:t>  </a:t>
            </a:r>
            <a:br>
              <a:rPr lang="pl-PL" sz="2400" b="1" dirty="0">
                <a:solidFill>
                  <a:srgbClr val="002060"/>
                </a:solidFill>
                <a:latin typeface="Arial Black" panose="020B0A04020102020204" pitchFamily="34" charset="0"/>
              </a:rPr>
            </a:br>
            <a:r>
              <a:rPr kumimoji="0" lang="pl-PL"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z przedstawicielami grup docelowych działań komunikacyjnych realizowane w ramach </a:t>
            </a:r>
            <a:br>
              <a:rPr kumimoji="0" lang="pl-PL"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br>
            <a:r>
              <a:rPr kumimoji="0" lang="pl-PL"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Planu komunikacji z lokalną społecznością </a:t>
            </a:r>
            <a:br>
              <a:rPr kumimoji="0" lang="pl-PL"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br>
            <a:r>
              <a:rPr kumimoji="0" lang="pl-PL"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zgodnie w umową o warunkach i sposobie realizacji strategii rozwoju lokalnego kierowanego przez społeczność </a:t>
            </a:r>
            <a:br>
              <a:rPr kumimoji="0" lang="pl-PL"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br>
            <a:r>
              <a:rPr kumimoji="0" lang="pl-PL"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nr </a:t>
            </a:r>
            <a:r>
              <a:rPr lang="pl-PL" sz="2400" dirty="0">
                <a:solidFill>
                  <a:schemeClr val="tx1"/>
                </a:solidFill>
                <a:latin typeface="Times New Roman" panose="02020603050405020304" pitchFamily="18" charset="0"/>
                <a:cs typeface="Times New Roman" panose="02020603050405020304" pitchFamily="18" charset="0"/>
              </a:rPr>
              <a:t>00005.UM02.6572.20005.2023 </a:t>
            </a:r>
            <a:r>
              <a:rPr kumimoji="0" lang="pl-PL"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z dn. 12.12.2023 r. </a:t>
            </a:r>
            <a:br>
              <a:rPr kumimoji="0" lang="pl-PL"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br>
            <a:endParaRPr lang="pl-PL" sz="3200" b="1" dirty="0">
              <a:solidFill>
                <a:srgbClr val="002060"/>
              </a:solidFill>
              <a:latin typeface="Times New Roman" panose="02020603050405020304" pitchFamily="18" charset="0"/>
              <a:cs typeface="Times New Roman" panose="02020603050405020304" pitchFamily="18" charset="0"/>
            </a:endParaRPr>
          </a:p>
        </p:txBody>
      </p:sp>
      <p:sp>
        <p:nvSpPr>
          <p:cNvPr id="3" name="Podtytuł 2"/>
          <p:cNvSpPr>
            <a:spLocks noGrp="1"/>
          </p:cNvSpPr>
          <p:nvPr>
            <p:ph type="subTitle" idx="1"/>
          </p:nvPr>
        </p:nvSpPr>
        <p:spPr>
          <a:xfrm>
            <a:off x="783624" y="6131727"/>
            <a:ext cx="9800873" cy="402729"/>
          </a:xfrm>
        </p:spPr>
        <p:txBody>
          <a:bodyPr>
            <a:normAutofit/>
          </a:bodyPr>
          <a:lstStyle/>
          <a:p>
            <a:pPr algn="ctr">
              <a:spcBef>
                <a:spcPts val="0"/>
              </a:spcBef>
            </a:pPr>
            <a:r>
              <a:rPr lang="pl-PL" dirty="0">
                <a:solidFill>
                  <a:schemeClr val="tx1"/>
                </a:solidFill>
                <a:latin typeface="Times New Roman" panose="02020603050405020304" pitchFamily="18" charset="0"/>
                <a:cs typeface="Times New Roman" panose="02020603050405020304" pitchFamily="18" charset="0"/>
              </a:rPr>
              <a:t>Krobia, 21 listopada 2024 r.</a:t>
            </a:r>
          </a:p>
        </p:txBody>
      </p:sp>
      <p:pic>
        <p:nvPicPr>
          <p:cNvPr id="8" name="Obraz 7">
            <a:extLst>
              <a:ext uri="{FF2B5EF4-FFF2-40B4-BE49-F238E27FC236}">
                <a16:creationId xmlns:a16="http://schemas.microsoft.com/office/drawing/2014/main" id="{5CFD5882-BD45-4459-0662-FC537A8CE090}"/>
              </a:ext>
            </a:extLst>
          </p:cNvPr>
          <p:cNvPicPr>
            <a:picLocks noChangeAspect="1"/>
          </p:cNvPicPr>
          <p:nvPr/>
        </p:nvPicPr>
        <p:blipFill>
          <a:blip r:embed="rId3"/>
          <a:stretch>
            <a:fillRect/>
          </a:stretch>
        </p:blipFill>
        <p:spPr>
          <a:xfrm>
            <a:off x="783624" y="98149"/>
            <a:ext cx="8718036" cy="1079086"/>
          </a:xfrm>
          <a:prstGeom prst="rect">
            <a:avLst/>
          </a:prstGeom>
        </p:spPr>
      </p:pic>
      <p:pic>
        <p:nvPicPr>
          <p:cNvPr id="12" name="Obraz 11">
            <a:extLst>
              <a:ext uri="{FF2B5EF4-FFF2-40B4-BE49-F238E27FC236}">
                <a16:creationId xmlns:a16="http://schemas.microsoft.com/office/drawing/2014/main" id="{F5729AF2-7DC5-4EAF-53FC-17589BE7B4D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1625" y="1479386"/>
            <a:ext cx="1476286" cy="1079087"/>
          </a:xfrm>
          <a:prstGeom prst="rect">
            <a:avLst/>
          </a:prstGeom>
        </p:spPr>
      </p:pic>
    </p:spTree>
    <p:extLst>
      <p:ext uri="{BB962C8B-B14F-4D97-AF65-F5344CB8AC3E}">
        <p14:creationId xmlns:p14="http://schemas.microsoft.com/office/powerpoint/2010/main" val="22764169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6BFBC7-F55B-6884-F9C7-F947B649C724}"/>
            </a:ext>
          </a:extLst>
        </p:cNvPr>
        <p:cNvGrpSpPr/>
        <p:nvPr/>
      </p:nvGrpSpPr>
      <p:grpSpPr>
        <a:xfrm>
          <a:off x="0" y="0"/>
          <a:ext cx="0" cy="0"/>
          <a:chOff x="0" y="0"/>
          <a:chExt cx="0" cy="0"/>
        </a:xfrm>
      </p:grpSpPr>
      <p:pic>
        <p:nvPicPr>
          <p:cNvPr id="9" name="Obraz 8">
            <a:extLst>
              <a:ext uri="{FF2B5EF4-FFF2-40B4-BE49-F238E27FC236}">
                <a16:creationId xmlns:a16="http://schemas.microsoft.com/office/drawing/2014/main" id="{5F95E0FF-C008-6192-44E9-A50C4EF2931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88568"/>
            <a:ext cx="2129535" cy="1196104"/>
          </a:xfrm>
          <a:prstGeom prst="rect">
            <a:avLst/>
          </a:prstGeom>
        </p:spPr>
      </p:pic>
      <p:pic>
        <p:nvPicPr>
          <p:cNvPr id="10" name="Obraz 9">
            <a:extLst>
              <a:ext uri="{FF2B5EF4-FFF2-40B4-BE49-F238E27FC236}">
                <a16:creationId xmlns:a16="http://schemas.microsoft.com/office/drawing/2014/main" id="{94D4AD90-75F3-190C-BDE5-ACB44CE110A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29535" y="288568"/>
            <a:ext cx="3585740" cy="1196104"/>
          </a:xfrm>
          <a:prstGeom prst="rect">
            <a:avLst/>
          </a:prstGeom>
        </p:spPr>
      </p:pic>
      <p:pic>
        <p:nvPicPr>
          <p:cNvPr id="11" name="Obraz 10">
            <a:extLst>
              <a:ext uri="{FF2B5EF4-FFF2-40B4-BE49-F238E27FC236}">
                <a16:creationId xmlns:a16="http://schemas.microsoft.com/office/drawing/2014/main" id="{58D56987-27BC-D34A-E60F-9434BA40D70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15275" y="288569"/>
            <a:ext cx="3736342" cy="1196103"/>
          </a:xfrm>
          <a:prstGeom prst="rect">
            <a:avLst/>
          </a:prstGeom>
        </p:spPr>
      </p:pic>
      <p:pic>
        <p:nvPicPr>
          <p:cNvPr id="12" name="Obraz 11">
            <a:extLst>
              <a:ext uri="{FF2B5EF4-FFF2-40B4-BE49-F238E27FC236}">
                <a16:creationId xmlns:a16="http://schemas.microsoft.com/office/drawing/2014/main" id="{A9C95F1C-BF61-EBF8-CF50-2187E830243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355657" y="288569"/>
            <a:ext cx="2836343" cy="1196103"/>
          </a:xfrm>
          <a:prstGeom prst="rect">
            <a:avLst/>
          </a:prstGeom>
        </p:spPr>
      </p:pic>
      <p:cxnSp>
        <p:nvCxnSpPr>
          <p:cNvPr id="14" name="Łącznik prosty 13">
            <a:extLst>
              <a:ext uri="{FF2B5EF4-FFF2-40B4-BE49-F238E27FC236}">
                <a16:creationId xmlns:a16="http://schemas.microsoft.com/office/drawing/2014/main" id="{034DB2C8-68C1-F496-8D2F-8F76E7A688AF}"/>
              </a:ext>
            </a:extLst>
          </p:cNvPr>
          <p:cNvCxnSpPr>
            <a:cxnSpLocks/>
          </p:cNvCxnSpPr>
          <p:nvPr/>
        </p:nvCxnSpPr>
        <p:spPr>
          <a:xfrm>
            <a:off x="9599101" y="463833"/>
            <a:ext cx="0" cy="845574"/>
          </a:xfrm>
          <a:prstGeom prst="line">
            <a:avLst/>
          </a:prstGeom>
          <a:ln w="25400"/>
        </p:spPr>
        <p:style>
          <a:lnRef idx="3">
            <a:schemeClr val="dk1"/>
          </a:lnRef>
          <a:fillRef idx="0">
            <a:schemeClr val="dk1"/>
          </a:fillRef>
          <a:effectRef idx="2">
            <a:schemeClr val="dk1"/>
          </a:effectRef>
          <a:fontRef idx="minor">
            <a:schemeClr val="tx1"/>
          </a:fontRef>
        </p:style>
      </p:cxnSp>
      <p:graphicFrame>
        <p:nvGraphicFramePr>
          <p:cNvPr id="3" name="Tabela 2">
            <a:extLst>
              <a:ext uri="{FF2B5EF4-FFF2-40B4-BE49-F238E27FC236}">
                <a16:creationId xmlns:a16="http://schemas.microsoft.com/office/drawing/2014/main" id="{3DE26EFB-FBF2-B7FE-1D05-9366532051DB}"/>
              </a:ext>
            </a:extLst>
          </p:cNvPr>
          <p:cNvGraphicFramePr>
            <a:graphicFrameLocks noGrp="1"/>
          </p:cNvGraphicFramePr>
          <p:nvPr>
            <p:extLst>
              <p:ext uri="{D42A27DB-BD31-4B8C-83A1-F6EECF244321}">
                <p14:modId xmlns:p14="http://schemas.microsoft.com/office/powerpoint/2010/main" val="2466532763"/>
              </p:ext>
            </p:extLst>
          </p:nvPr>
        </p:nvGraphicFramePr>
        <p:xfrm>
          <a:off x="390915" y="2072066"/>
          <a:ext cx="11410170" cy="4698189"/>
        </p:xfrm>
        <a:graphic>
          <a:graphicData uri="http://schemas.openxmlformats.org/drawingml/2006/table">
            <a:tbl>
              <a:tblPr firstRow="1" bandRow="1">
                <a:tableStyleId>{5C22544A-7EE6-4342-B048-85BDC9FD1C3A}</a:tableStyleId>
              </a:tblPr>
              <a:tblGrid>
                <a:gridCol w="2399189">
                  <a:extLst>
                    <a:ext uri="{9D8B030D-6E8A-4147-A177-3AD203B41FA5}">
                      <a16:colId xmlns:a16="http://schemas.microsoft.com/office/drawing/2014/main" val="3019797452"/>
                    </a:ext>
                  </a:extLst>
                </a:gridCol>
                <a:gridCol w="5913046">
                  <a:extLst>
                    <a:ext uri="{9D8B030D-6E8A-4147-A177-3AD203B41FA5}">
                      <a16:colId xmlns:a16="http://schemas.microsoft.com/office/drawing/2014/main" val="3629042118"/>
                    </a:ext>
                  </a:extLst>
                </a:gridCol>
                <a:gridCol w="3097935">
                  <a:extLst>
                    <a:ext uri="{9D8B030D-6E8A-4147-A177-3AD203B41FA5}">
                      <a16:colId xmlns:a16="http://schemas.microsoft.com/office/drawing/2014/main" val="441042412"/>
                    </a:ext>
                  </a:extLst>
                </a:gridCol>
              </a:tblGrid>
              <a:tr h="418749">
                <a:tc>
                  <a:txBody>
                    <a:bodyPr/>
                    <a:lstStyle/>
                    <a:p>
                      <a:pPr algn="ctr">
                        <a:lnSpc>
                          <a:spcPct val="115000"/>
                        </a:lnSpc>
                        <a:spcAft>
                          <a:spcPts val="1000"/>
                        </a:spcAft>
                      </a:pPr>
                      <a:r>
                        <a:rPr lang="pl-PL"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Kryterium</a:t>
                      </a:r>
                      <a:endParaRPr lang="pl-PL"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pl-PL"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Definicja kryterium</a:t>
                      </a:r>
                      <a:endParaRPr lang="pl-PL"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pl-PL"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Waga kryterium (Punkty)</a:t>
                      </a:r>
                      <a:endParaRPr lang="pl-PL"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148976751"/>
                  </a:ext>
                </a:extLst>
              </a:tr>
              <a:tr h="4279440">
                <a:tc>
                  <a:txBody>
                    <a:bodyPr/>
                    <a:lstStyle/>
                    <a:p>
                      <a:pPr algn="ctr">
                        <a:lnSpc>
                          <a:spcPct val="115000"/>
                        </a:lnSpc>
                        <a:spcAft>
                          <a:spcPts val="1000"/>
                        </a:spcAft>
                      </a:pPr>
                      <a:r>
                        <a:rPr lang="pl-PL"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Zasada DNSH</a:t>
                      </a:r>
                      <a:endParaRPr lang="pl-PL" sz="1800" b="1" dirty="0">
                        <a:effectLst/>
                        <a:latin typeface="Calibri" panose="020F0502020204030204" pitchFamily="34" charset="0"/>
                        <a:ea typeface="Times New Roman" panose="02020603050405020304" pitchFamily="18" charset="0"/>
                        <a:cs typeface="Times New Roman" panose="02020603050405020304" pitchFamily="18" charset="0"/>
                      </a:endParaRPr>
                    </a:p>
                    <a:p>
                      <a:pPr algn="ctr">
                        <a:lnSpc>
                          <a:spcPct val="115000"/>
                        </a:lnSpc>
                        <a:spcAft>
                          <a:spcPts val="1000"/>
                        </a:spcAft>
                      </a:pPr>
                      <a:r>
                        <a:rPr lang="pl-PL"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„nie czyń </a:t>
                      </a:r>
                      <a:br>
                        <a:rPr lang="pl-PL"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br>
                      <a:r>
                        <a:rPr lang="pl-PL"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poważnej szkody”</a:t>
                      </a:r>
                      <a:endParaRPr lang="pl-PL" sz="18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just">
                        <a:lnSpc>
                          <a:spcPct val="100000"/>
                        </a:lnSpc>
                        <a:spcAft>
                          <a:spcPts val="600"/>
                        </a:spcAft>
                      </a:pPr>
                      <a:r>
                        <a:rPr lang="pl-PL"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Preferuje się operacje przewidujące </a:t>
                      </a:r>
                      <a:r>
                        <a:rPr lang="pl-PL" sz="1200" b="1" u="sng"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zastosowanie rozwiązań służących racjonalnemu gospodarowaniu zasobami lub ograniczeniu presji na środowisko</a:t>
                      </a:r>
                      <a:r>
                        <a:rPr lang="pl-PL"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endParaRPr lang="pl-PL" sz="12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00000"/>
                        </a:lnSpc>
                        <a:spcAft>
                          <a:spcPts val="600"/>
                        </a:spcAft>
                      </a:pPr>
                      <a:r>
                        <a:rPr lang="pl-PL" sz="1200" spc="3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Kryterium uznaje się za spełnione w sytuacji, gdy wnioskodawca wykazał we wniosku o wsparcie, w związku z realizowaną operacją i przyjętymi kosztami kwalifikowalnymi, zastosowanie materiału/-ów lub/i wykorzystywanie urządzenia/-ń i/lub technologii na etapie realizacji projektu i/lub wytwarzania produktu i/lub świadczenia usługi, wpływających na racjonalne gospodarowanie zasobami i/lub ograniczające presję na środowisko.</a:t>
                      </a:r>
                      <a:endParaRPr lang="pl-PL" sz="12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00000"/>
                        </a:lnSpc>
                        <a:spcAft>
                          <a:spcPts val="1000"/>
                        </a:spcAft>
                      </a:pPr>
                      <a:r>
                        <a:rPr lang="pl-PL" sz="1200" spc="3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Kryterium uznaje się za spełnione, gdy wnioskodawca przewidział we wniosku o wsparcie:</a:t>
                      </a:r>
                      <a:endParaRPr lang="pl-PL"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00000"/>
                        </a:lnSpc>
                        <a:spcAft>
                          <a:spcPts val="1000"/>
                        </a:spcAft>
                        <a:buFont typeface="+mj-lt"/>
                        <a:buAutoNum type="arabicParenR"/>
                      </a:pPr>
                      <a:r>
                        <a:rPr lang="pl-PL" sz="1200" spc="3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nasadzenia – drzewa lub krzewy (min. 5 szt.) lub;</a:t>
                      </a:r>
                      <a:endParaRPr lang="pl-PL"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00000"/>
                        </a:lnSpc>
                        <a:spcAft>
                          <a:spcPts val="1000"/>
                        </a:spcAft>
                        <a:buFont typeface="+mj-lt"/>
                        <a:buAutoNum type="arabicParenR"/>
                        <a:tabLst>
                          <a:tab pos="108585" algn="l"/>
                        </a:tabLst>
                      </a:pPr>
                      <a:r>
                        <a:rPr lang="pl-PL" sz="1200" spc="3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błękitnozieloną</a:t>
                      </a:r>
                      <a:r>
                        <a:rPr lang="pl-PL" sz="1200" spc="3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infrastrukturę np.: ogrody deszczowe, zielone przystanki, dachy, fasady i ściany, nawierzchnie przepuszczalne, podłoża strukturalne, itp. lub;</a:t>
                      </a:r>
                      <a:endParaRPr lang="pl-PL"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00000"/>
                        </a:lnSpc>
                        <a:spcAft>
                          <a:spcPts val="1000"/>
                        </a:spcAft>
                        <a:buFont typeface="+mj-lt"/>
                        <a:buAutoNum type="arabicParenR"/>
                        <a:tabLst>
                          <a:tab pos="110490" algn="l"/>
                          <a:tab pos="200025" algn="l"/>
                        </a:tabLst>
                      </a:pPr>
                      <a:r>
                        <a:rPr lang="pl-PL" sz="1200" spc="3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OZE (poza instalacjami mobilnymi) lub;</a:t>
                      </a:r>
                      <a:endParaRPr lang="pl-PL"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00000"/>
                        </a:lnSpc>
                        <a:spcAft>
                          <a:spcPts val="1000"/>
                        </a:spcAft>
                        <a:buFont typeface="+mj-lt"/>
                        <a:buAutoNum type="arabicParenR"/>
                        <a:tabLst>
                          <a:tab pos="110490" algn="l"/>
                          <a:tab pos="200025" algn="l"/>
                        </a:tabLst>
                      </a:pPr>
                      <a:r>
                        <a:rPr lang="pl-PL" sz="1200" spc="3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rozwiązania </a:t>
                      </a:r>
                      <a:r>
                        <a:rPr lang="pl-PL" sz="1200" spc="3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wodooszczędne</a:t>
                      </a:r>
                      <a:r>
                        <a:rPr lang="pl-PL" sz="1200" spc="3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lub;</a:t>
                      </a:r>
                      <a:endParaRPr lang="pl-PL"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00000"/>
                        </a:lnSpc>
                        <a:spcAft>
                          <a:spcPts val="600"/>
                        </a:spcAft>
                        <a:buFont typeface="+mj-lt"/>
                        <a:buAutoNum type="arabicParenR"/>
                        <a:tabLst>
                          <a:tab pos="110490" algn="l"/>
                          <a:tab pos="200025" algn="l"/>
                        </a:tabLst>
                      </a:pPr>
                      <a:r>
                        <a:rPr lang="pl-PL" sz="1200" spc="3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inne uzasadnione rozwiązania służące racjonalnemu gospodarowaniu zasobami.</a:t>
                      </a:r>
                      <a:endParaRPr lang="pl-PL"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algn="just">
                        <a:lnSpc>
                          <a:spcPct val="100000"/>
                        </a:lnSpc>
                        <a:spcAft>
                          <a:spcPts val="1000"/>
                        </a:spcAft>
                      </a:pPr>
                      <a:r>
                        <a:rPr lang="pl-PL" sz="12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Kryterium weryfikowane na podstawie wniosku o przyznanie pomocy, w tym zestawienia rzeczowo-finansowego.</a:t>
                      </a:r>
                      <a:endParaRPr lang="pl-PL"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00000"/>
                        </a:lnSpc>
                        <a:spcAft>
                          <a:spcPts val="1000"/>
                        </a:spcAft>
                      </a:pPr>
                      <a:r>
                        <a:rPr lang="pl-PL"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 pkt – operacja </a:t>
                      </a:r>
                      <a:r>
                        <a:rPr lang="pl-PL" sz="1600" u="sng"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nie przewiduje zastosowania takich rozwiązań</a:t>
                      </a:r>
                    </a:p>
                    <a:p>
                      <a:pPr>
                        <a:lnSpc>
                          <a:spcPct val="100000"/>
                        </a:lnSpc>
                        <a:spcAft>
                          <a:spcPts val="1000"/>
                        </a:spcAft>
                      </a:pPr>
                      <a:br>
                        <a:rPr lang="pl-PL"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br>
                      <a:r>
                        <a:rPr lang="pl-PL"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 pkt – operacja </a:t>
                      </a:r>
                      <a:r>
                        <a:rPr lang="pl-PL" sz="1600" u="sng"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spełnia takie kryterium</a:t>
                      </a:r>
                      <a:endParaRPr lang="pl-PL"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427490315"/>
                  </a:ext>
                </a:extLst>
              </a:tr>
            </a:tbl>
          </a:graphicData>
        </a:graphic>
      </p:graphicFrame>
      <p:sp>
        <p:nvSpPr>
          <p:cNvPr id="2" name="pole tekstowe 1">
            <a:extLst>
              <a:ext uri="{FF2B5EF4-FFF2-40B4-BE49-F238E27FC236}">
                <a16:creationId xmlns:a16="http://schemas.microsoft.com/office/drawing/2014/main" id="{032FE6C4-7C3F-9948-DF99-C529CE1BD9F0}"/>
              </a:ext>
            </a:extLst>
          </p:cNvPr>
          <p:cNvSpPr txBox="1"/>
          <p:nvPr/>
        </p:nvSpPr>
        <p:spPr>
          <a:xfrm>
            <a:off x="628074" y="1593703"/>
            <a:ext cx="5689600" cy="369332"/>
          </a:xfrm>
          <a:prstGeom prst="rect">
            <a:avLst/>
          </a:prstGeom>
          <a:noFill/>
        </p:spPr>
        <p:txBody>
          <a:bodyPr wrap="square" rtlCol="0">
            <a:spAutoFit/>
          </a:bodyPr>
          <a:lstStyle/>
          <a:p>
            <a:r>
              <a:rPr lang="pl-PL" b="1" dirty="0"/>
              <a:t>Kryterium rankingowe nr 1</a:t>
            </a:r>
          </a:p>
        </p:txBody>
      </p:sp>
    </p:spTree>
    <p:extLst>
      <p:ext uri="{BB962C8B-B14F-4D97-AF65-F5344CB8AC3E}">
        <p14:creationId xmlns:p14="http://schemas.microsoft.com/office/powerpoint/2010/main" val="244756976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874EC5-03D9-1914-65E4-8DAF249C6A50}"/>
            </a:ext>
          </a:extLst>
        </p:cNvPr>
        <p:cNvGrpSpPr/>
        <p:nvPr/>
      </p:nvGrpSpPr>
      <p:grpSpPr>
        <a:xfrm>
          <a:off x="0" y="0"/>
          <a:ext cx="0" cy="0"/>
          <a:chOff x="0" y="0"/>
          <a:chExt cx="0" cy="0"/>
        </a:xfrm>
      </p:grpSpPr>
      <p:pic>
        <p:nvPicPr>
          <p:cNvPr id="9" name="Obraz 8">
            <a:extLst>
              <a:ext uri="{FF2B5EF4-FFF2-40B4-BE49-F238E27FC236}">
                <a16:creationId xmlns:a16="http://schemas.microsoft.com/office/drawing/2014/main" id="{E3F50407-2251-E396-EA91-E83CCD1060B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88568"/>
            <a:ext cx="2129535" cy="1196104"/>
          </a:xfrm>
          <a:prstGeom prst="rect">
            <a:avLst/>
          </a:prstGeom>
        </p:spPr>
      </p:pic>
      <p:pic>
        <p:nvPicPr>
          <p:cNvPr id="10" name="Obraz 9">
            <a:extLst>
              <a:ext uri="{FF2B5EF4-FFF2-40B4-BE49-F238E27FC236}">
                <a16:creationId xmlns:a16="http://schemas.microsoft.com/office/drawing/2014/main" id="{C258C9B7-2C08-71C4-2DC5-2D928F84B2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29535" y="288568"/>
            <a:ext cx="3585740" cy="1196104"/>
          </a:xfrm>
          <a:prstGeom prst="rect">
            <a:avLst/>
          </a:prstGeom>
        </p:spPr>
      </p:pic>
      <p:pic>
        <p:nvPicPr>
          <p:cNvPr id="11" name="Obraz 10">
            <a:extLst>
              <a:ext uri="{FF2B5EF4-FFF2-40B4-BE49-F238E27FC236}">
                <a16:creationId xmlns:a16="http://schemas.microsoft.com/office/drawing/2014/main" id="{00B958D7-94FF-0FB7-4581-69676AAADD0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15275" y="288569"/>
            <a:ext cx="3736342" cy="1196103"/>
          </a:xfrm>
          <a:prstGeom prst="rect">
            <a:avLst/>
          </a:prstGeom>
        </p:spPr>
      </p:pic>
      <p:pic>
        <p:nvPicPr>
          <p:cNvPr id="12" name="Obraz 11">
            <a:extLst>
              <a:ext uri="{FF2B5EF4-FFF2-40B4-BE49-F238E27FC236}">
                <a16:creationId xmlns:a16="http://schemas.microsoft.com/office/drawing/2014/main" id="{EA4997E8-3512-74D7-7F88-B958F9CC78A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355657" y="288569"/>
            <a:ext cx="2836343" cy="1196103"/>
          </a:xfrm>
          <a:prstGeom prst="rect">
            <a:avLst/>
          </a:prstGeom>
        </p:spPr>
      </p:pic>
      <p:cxnSp>
        <p:nvCxnSpPr>
          <p:cNvPr id="14" name="Łącznik prosty 13">
            <a:extLst>
              <a:ext uri="{FF2B5EF4-FFF2-40B4-BE49-F238E27FC236}">
                <a16:creationId xmlns:a16="http://schemas.microsoft.com/office/drawing/2014/main" id="{7DD65B38-612E-08BF-FE78-C3A0CFD8C4CA}"/>
              </a:ext>
            </a:extLst>
          </p:cNvPr>
          <p:cNvCxnSpPr>
            <a:cxnSpLocks/>
          </p:cNvCxnSpPr>
          <p:nvPr/>
        </p:nvCxnSpPr>
        <p:spPr>
          <a:xfrm>
            <a:off x="9599101" y="463833"/>
            <a:ext cx="0" cy="845574"/>
          </a:xfrm>
          <a:prstGeom prst="line">
            <a:avLst/>
          </a:prstGeom>
          <a:ln w="25400"/>
        </p:spPr>
        <p:style>
          <a:lnRef idx="3">
            <a:schemeClr val="dk1"/>
          </a:lnRef>
          <a:fillRef idx="0">
            <a:schemeClr val="dk1"/>
          </a:fillRef>
          <a:effectRef idx="2">
            <a:schemeClr val="dk1"/>
          </a:effectRef>
          <a:fontRef idx="minor">
            <a:schemeClr val="tx1"/>
          </a:fontRef>
        </p:style>
      </p:cxnSp>
      <p:graphicFrame>
        <p:nvGraphicFramePr>
          <p:cNvPr id="3" name="Tabela 2">
            <a:extLst>
              <a:ext uri="{FF2B5EF4-FFF2-40B4-BE49-F238E27FC236}">
                <a16:creationId xmlns:a16="http://schemas.microsoft.com/office/drawing/2014/main" id="{EAD2A817-628A-B277-11C7-567CC7031798}"/>
              </a:ext>
            </a:extLst>
          </p:cNvPr>
          <p:cNvGraphicFramePr>
            <a:graphicFrameLocks noGrp="1"/>
          </p:cNvGraphicFramePr>
          <p:nvPr>
            <p:extLst>
              <p:ext uri="{D42A27DB-BD31-4B8C-83A1-F6EECF244321}">
                <p14:modId xmlns:p14="http://schemas.microsoft.com/office/powerpoint/2010/main" val="2676399057"/>
              </p:ext>
            </p:extLst>
          </p:nvPr>
        </p:nvGraphicFramePr>
        <p:xfrm>
          <a:off x="390914" y="1854004"/>
          <a:ext cx="11588648" cy="4980589"/>
        </p:xfrm>
        <a:graphic>
          <a:graphicData uri="http://schemas.openxmlformats.org/drawingml/2006/table">
            <a:tbl>
              <a:tblPr firstRow="1" bandRow="1">
                <a:tableStyleId>{5C22544A-7EE6-4342-B048-85BDC9FD1C3A}</a:tableStyleId>
              </a:tblPr>
              <a:tblGrid>
                <a:gridCol w="2436717">
                  <a:extLst>
                    <a:ext uri="{9D8B030D-6E8A-4147-A177-3AD203B41FA5}">
                      <a16:colId xmlns:a16="http://schemas.microsoft.com/office/drawing/2014/main" val="3019797452"/>
                    </a:ext>
                  </a:extLst>
                </a:gridCol>
                <a:gridCol w="6005538">
                  <a:extLst>
                    <a:ext uri="{9D8B030D-6E8A-4147-A177-3AD203B41FA5}">
                      <a16:colId xmlns:a16="http://schemas.microsoft.com/office/drawing/2014/main" val="3629042118"/>
                    </a:ext>
                  </a:extLst>
                </a:gridCol>
                <a:gridCol w="3146393">
                  <a:extLst>
                    <a:ext uri="{9D8B030D-6E8A-4147-A177-3AD203B41FA5}">
                      <a16:colId xmlns:a16="http://schemas.microsoft.com/office/drawing/2014/main" val="441042412"/>
                    </a:ext>
                  </a:extLst>
                </a:gridCol>
              </a:tblGrid>
              <a:tr h="418749">
                <a:tc>
                  <a:txBody>
                    <a:bodyPr/>
                    <a:lstStyle/>
                    <a:p>
                      <a:pPr algn="ctr">
                        <a:lnSpc>
                          <a:spcPct val="115000"/>
                        </a:lnSpc>
                        <a:spcAft>
                          <a:spcPts val="1000"/>
                        </a:spcAft>
                      </a:pPr>
                      <a:r>
                        <a:rPr lang="pl-PL"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Kryterium</a:t>
                      </a:r>
                      <a:endParaRPr lang="pl-PL"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pl-PL"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Definicja kryterium</a:t>
                      </a:r>
                      <a:endParaRPr lang="pl-PL"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pl-PL"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Waga kryterium (Punkty)</a:t>
                      </a:r>
                      <a:endParaRPr lang="pl-PL"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148976751"/>
                  </a:ext>
                </a:extLst>
              </a:tr>
              <a:tr h="4279440">
                <a:tc>
                  <a:txBody>
                    <a:bodyPr/>
                    <a:lstStyle/>
                    <a:p>
                      <a:pPr algn="ctr">
                        <a:lnSpc>
                          <a:spcPct val="115000"/>
                        </a:lnSpc>
                        <a:spcAft>
                          <a:spcPts val="1000"/>
                        </a:spcAft>
                      </a:pPr>
                      <a:r>
                        <a:rPr lang="pl-PL" sz="16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Przynależność do grup w niekorzystnej sytuacji***</a:t>
                      </a:r>
                      <a:endParaRPr lang="pl-PL"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00000"/>
                        </a:lnSpc>
                        <a:spcAft>
                          <a:spcPts val="1000"/>
                        </a:spcAft>
                      </a:pPr>
                      <a:r>
                        <a:rPr lang="pl-PL"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Preferuje się operacje planowane do realizacji przez osoby z grup w niekorzystnej sytuacji ze względu na dostęp do rynku pracy, określonych w LSR, co oznacza, że na moment złożenia wniosku o wsparcie Wnioskodawca jest:</a:t>
                      </a:r>
                      <a:endParaRPr lang="pl-PL" sz="14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00000"/>
                        </a:lnSpc>
                        <a:spcAft>
                          <a:spcPts val="1000"/>
                        </a:spcAft>
                        <a:buFont typeface="+mj-lt"/>
                        <a:buAutoNum type="arabicParenR"/>
                      </a:pPr>
                      <a:r>
                        <a:rPr lang="pl-PL"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osoby młode lub/i;</a:t>
                      </a:r>
                      <a:endParaRPr lang="pl-PL" sz="14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00000"/>
                        </a:lnSpc>
                        <a:spcAft>
                          <a:spcPts val="1000"/>
                        </a:spcAft>
                        <a:buFont typeface="+mj-lt"/>
                        <a:buAutoNum type="arabicParenR"/>
                      </a:pPr>
                      <a:r>
                        <a:rPr lang="pl-PL"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osobą niepełnosprawną lub/i;</a:t>
                      </a:r>
                      <a:endParaRPr lang="pl-PL" sz="14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00000"/>
                        </a:lnSpc>
                        <a:spcAft>
                          <a:spcPts val="600"/>
                        </a:spcAft>
                        <a:buFont typeface="+mj-lt"/>
                        <a:buAutoNum type="arabicParenR"/>
                      </a:pPr>
                      <a:r>
                        <a:rPr lang="pl-PL"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kobietą.</a:t>
                      </a:r>
                      <a:endParaRPr lang="pl-PL" sz="1400" dirty="0">
                        <a:solidFill>
                          <a:schemeClr val="dk1"/>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lvl="0" indent="0">
                        <a:lnSpc>
                          <a:spcPct val="100000"/>
                        </a:lnSpc>
                        <a:spcAft>
                          <a:spcPts val="600"/>
                        </a:spcAft>
                        <a:buFont typeface="+mj-lt"/>
                        <a:buNone/>
                      </a:pPr>
                      <a:endParaRPr lang="pl-PL" sz="12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0000"/>
                        </a:lnSpc>
                        <a:spcAft>
                          <a:spcPts val="1000"/>
                        </a:spcAft>
                      </a:pPr>
                      <a:r>
                        <a:rPr lang="pl-PL"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Definicje:</a:t>
                      </a:r>
                      <a:endParaRPr lang="pl-PL" sz="14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0000"/>
                        </a:lnSpc>
                        <a:spcBef>
                          <a:spcPts val="1200"/>
                        </a:spcBef>
                        <a:spcAft>
                          <a:spcPts val="600"/>
                        </a:spcAft>
                      </a:pPr>
                      <a:r>
                        <a:rPr lang="pl-PL" sz="1400" b="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Osoba młoda- do 25 r.ż.</a:t>
                      </a:r>
                      <a:endParaRPr lang="pl-PL" sz="1400" b="1"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00000"/>
                        </a:lnSpc>
                        <a:spcAft>
                          <a:spcPts val="600"/>
                        </a:spcAft>
                      </a:pPr>
                      <a:r>
                        <a:rPr lang="pl-PL"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Osoba niepełnosprawna- zgodnie z ustawą z dnia 27 sierpnia 1997 r. o rehabilitacji zawodowej i społecznej oraz zatrudnianiu osób niepełnosprawnych (Dz.U. z 2020  r. poz. 426  z późn.zm.) a także osoby z zaburzeniami psychicznymi, o których mowa w ustawie z dnia 19 sierpnia 1994 r. o ochronie zdrowia psychicznego (Dz.U. z 2020 r. poz. 685 ). </a:t>
                      </a:r>
                      <a:endParaRPr lang="pl-PL" sz="14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0000"/>
                        </a:lnSpc>
                        <a:spcAft>
                          <a:spcPts val="1000"/>
                        </a:spcAft>
                      </a:pPr>
                      <a:r>
                        <a:rPr lang="pl-PL" sz="14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Kryterium weryfikowane na podstawie kserokopii orzeczenia o niepełnosprawności (osoby niepełnosprawne) i/lub wniosku o przyznanie pomocy</a:t>
                      </a:r>
                      <a:r>
                        <a:rPr lang="pl-PL" sz="1400" b="1"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pl-PL" sz="14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a:t>
                      </a:r>
                      <a:r>
                        <a:rPr lang="pl-PL" sz="1400" b="1"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pl-PL" sz="1400" i="1" u="sng"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kopii</a:t>
                      </a:r>
                      <a:r>
                        <a:rPr lang="pl-PL" sz="1400" b="1" i="1" u="sng"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pl-PL" sz="1400" i="1" u="sng"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dowodu</a:t>
                      </a:r>
                      <a:r>
                        <a:rPr lang="pl-PL" sz="1400" b="1" i="1" u="sng"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pl-PL" sz="1400" i="1" u="sng"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osobistego</a:t>
                      </a:r>
                      <a:r>
                        <a:rPr lang="pl-PL" sz="1400" b="1"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pl-PL" sz="14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(płeć).</a:t>
                      </a:r>
                      <a:endParaRPr lang="pl-PL"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15000"/>
                        </a:lnSpc>
                        <a:spcAft>
                          <a:spcPts val="1000"/>
                        </a:spcAft>
                      </a:pPr>
                      <a:endPar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a:lnSpc>
                          <a:spcPct val="115000"/>
                        </a:lnSpc>
                        <a:spcAft>
                          <a:spcPts val="1000"/>
                        </a:spcAft>
                      </a:pPr>
                      <a:endPar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a:lnSpc>
                          <a:spcPct val="115000"/>
                        </a:lnSpc>
                        <a:spcAft>
                          <a:spcPts val="1000"/>
                        </a:spcAft>
                      </a:pPr>
                      <a:endParaRPr lang="pl-PL"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a:lnSpc>
                          <a:spcPct val="115000"/>
                        </a:lnSpc>
                        <a:spcAft>
                          <a:spcPts val="1000"/>
                        </a:spcAft>
                      </a:pPr>
                      <a:r>
                        <a:rPr lang="pl-PL"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 pkt – operacja </a:t>
                      </a:r>
                      <a:r>
                        <a:rPr lang="pl-PL" sz="1600" u="sng"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nie spełnia takiego kryterium</a:t>
                      </a:r>
                    </a:p>
                    <a:p>
                      <a:pPr>
                        <a:lnSpc>
                          <a:spcPct val="115000"/>
                        </a:lnSpc>
                        <a:spcAft>
                          <a:spcPts val="1000"/>
                        </a:spcAft>
                      </a:pPr>
                      <a:br>
                        <a:rPr lang="pl-PL" sz="1600" u="sng"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br>
                      <a:r>
                        <a:rPr lang="pl-PL"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 pkt – operacja </a:t>
                      </a:r>
                      <a:r>
                        <a:rPr lang="pl-PL" sz="1600" u="sng"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spełnia takie kryterium</a:t>
                      </a:r>
                      <a:endParaRPr lang="pl-PL"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427490315"/>
                  </a:ext>
                </a:extLst>
              </a:tr>
            </a:tbl>
          </a:graphicData>
        </a:graphic>
      </p:graphicFrame>
      <p:sp>
        <p:nvSpPr>
          <p:cNvPr id="2" name="pole tekstowe 1">
            <a:extLst>
              <a:ext uri="{FF2B5EF4-FFF2-40B4-BE49-F238E27FC236}">
                <a16:creationId xmlns:a16="http://schemas.microsoft.com/office/drawing/2014/main" id="{BF1D04A4-26D8-E554-F618-CF67B37B76D8}"/>
              </a:ext>
            </a:extLst>
          </p:cNvPr>
          <p:cNvSpPr txBox="1"/>
          <p:nvPr/>
        </p:nvSpPr>
        <p:spPr>
          <a:xfrm>
            <a:off x="654927" y="1484672"/>
            <a:ext cx="5689600" cy="369332"/>
          </a:xfrm>
          <a:prstGeom prst="rect">
            <a:avLst/>
          </a:prstGeom>
          <a:noFill/>
        </p:spPr>
        <p:txBody>
          <a:bodyPr wrap="square" rtlCol="0">
            <a:spAutoFit/>
          </a:bodyPr>
          <a:lstStyle/>
          <a:p>
            <a:r>
              <a:rPr lang="pl-PL" b="1" dirty="0"/>
              <a:t>Kryterium rankingowe nr 2</a:t>
            </a:r>
          </a:p>
        </p:txBody>
      </p:sp>
    </p:spTree>
    <p:extLst>
      <p:ext uri="{BB962C8B-B14F-4D97-AF65-F5344CB8AC3E}">
        <p14:creationId xmlns:p14="http://schemas.microsoft.com/office/powerpoint/2010/main" val="35754721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88A913-F6AE-1E8E-A341-A3E303D08DED}"/>
            </a:ext>
          </a:extLst>
        </p:cNvPr>
        <p:cNvGrpSpPr/>
        <p:nvPr/>
      </p:nvGrpSpPr>
      <p:grpSpPr>
        <a:xfrm>
          <a:off x="0" y="0"/>
          <a:ext cx="0" cy="0"/>
          <a:chOff x="0" y="0"/>
          <a:chExt cx="0" cy="0"/>
        </a:xfrm>
      </p:grpSpPr>
      <p:pic>
        <p:nvPicPr>
          <p:cNvPr id="9" name="Obraz 8">
            <a:extLst>
              <a:ext uri="{FF2B5EF4-FFF2-40B4-BE49-F238E27FC236}">
                <a16:creationId xmlns:a16="http://schemas.microsoft.com/office/drawing/2014/main" id="{7C0441F9-FDD7-A1A6-569F-663D73F78BD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88568"/>
            <a:ext cx="2129535" cy="1196104"/>
          </a:xfrm>
          <a:prstGeom prst="rect">
            <a:avLst/>
          </a:prstGeom>
        </p:spPr>
      </p:pic>
      <p:pic>
        <p:nvPicPr>
          <p:cNvPr id="10" name="Obraz 9">
            <a:extLst>
              <a:ext uri="{FF2B5EF4-FFF2-40B4-BE49-F238E27FC236}">
                <a16:creationId xmlns:a16="http://schemas.microsoft.com/office/drawing/2014/main" id="{BC7D5176-F2EF-DD07-1270-E0F4D27031B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29535" y="288568"/>
            <a:ext cx="3585740" cy="1196104"/>
          </a:xfrm>
          <a:prstGeom prst="rect">
            <a:avLst/>
          </a:prstGeom>
        </p:spPr>
      </p:pic>
      <p:pic>
        <p:nvPicPr>
          <p:cNvPr id="11" name="Obraz 10">
            <a:extLst>
              <a:ext uri="{FF2B5EF4-FFF2-40B4-BE49-F238E27FC236}">
                <a16:creationId xmlns:a16="http://schemas.microsoft.com/office/drawing/2014/main" id="{E3EF9250-453A-4C65-D5C0-665CA6623D0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15275" y="288569"/>
            <a:ext cx="3736342" cy="1196103"/>
          </a:xfrm>
          <a:prstGeom prst="rect">
            <a:avLst/>
          </a:prstGeom>
        </p:spPr>
      </p:pic>
      <p:pic>
        <p:nvPicPr>
          <p:cNvPr id="12" name="Obraz 11">
            <a:extLst>
              <a:ext uri="{FF2B5EF4-FFF2-40B4-BE49-F238E27FC236}">
                <a16:creationId xmlns:a16="http://schemas.microsoft.com/office/drawing/2014/main" id="{C0060CBF-668C-19C7-63FB-8556696FF54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355657" y="288569"/>
            <a:ext cx="2836343" cy="1196103"/>
          </a:xfrm>
          <a:prstGeom prst="rect">
            <a:avLst/>
          </a:prstGeom>
        </p:spPr>
      </p:pic>
      <p:cxnSp>
        <p:nvCxnSpPr>
          <p:cNvPr id="14" name="Łącznik prosty 13">
            <a:extLst>
              <a:ext uri="{FF2B5EF4-FFF2-40B4-BE49-F238E27FC236}">
                <a16:creationId xmlns:a16="http://schemas.microsoft.com/office/drawing/2014/main" id="{BA564464-A4DC-27B3-64CE-852FB1832555}"/>
              </a:ext>
            </a:extLst>
          </p:cNvPr>
          <p:cNvCxnSpPr>
            <a:cxnSpLocks/>
          </p:cNvCxnSpPr>
          <p:nvPr/>
        </p:nvCxnSpPr>
        <p:spPr>
          <a:xfrm>
            <a:off x="9599101" y="463833"/>
            <a:ext cx="0" cy="845574"/>
          </a:xfrm>
          <a:prstGeom prst="line">
            <a:avLst/>
          </a:prstGeom>
          <a:ln w="25400"/>
        </p:spPr>
        <p:style>
          <a:lnRef idx="3">
            <a:schemeClr val="dk1"/>
          </a:lnRef>
          <a:fillRef idx="0">
            <a:schemeClr val="dk1"/>
          </a:fillRef>
          <a:effectRef idx="2">
            <a:schemeClr val="dk1"/>
          </a:effectRef>
          <a:fontRef idx="minor">
            <a:schemeClr val="tx1"/>
          </a:fontRef>
        </p:style>
      </p:cxnSp>
      <p:graphicFrame>
        <p:nvGraphicFramePr>
          <p:cNvPr id="3" name="Tabela 2">
            <a:extLst>
              <a:ext uri="{FF2B5EF4-FFF2-40B4-BE49-F238E27FC236}">
                <a16:creationId xmlns:a16="http://schemas.microsoft.com/office/drawing/2014/main" id="{B27C5B27-8BED-57B3-DD16-9936DF8984AB}"/>
              </a:ext>
            </a:extLst>
          </p:cNvPr>
          <p:cNvGraphicFramePr>
            <a:graphicFrameLocks noGrp="1"/>
          </p:cNvGraphicFramePr>
          <p:nvPr>
            <p:extLst>
              <p:ext uri="{D42A27DB-BD31-4B8C-83A1-F6EECF244321}">
                <p14:modId xmlns:p14="http://schemas.microsoft.com/office/powerpoint/2010/main" val="4031755211"/>
              </p:ext>
            </p:extLst>
          </p:nvPr>
        </p:nvGraphicFramePr>
        <p:xfrm>
          <a:off x="390914" y="2235298"/>
          <a:ext cx="11588648" cy="3500484"/>
        </p:xfrm>
        <a:graphic>
          <a:graphicData uri="http://schemas.openxmlformats.org/drawingml/2006/table">
            <a:tbl>
              <a:tblPr firstRow="1" bandRow="1">
                <a:tableStyleId>{5C22544A-7EE6-4342-B048-85BDC9FD1C3A}</a:tableStyleId>
              </a:tblPr>
              <a:tblGrid>
                <a:gridCol w="2436717">
                  <a:extLst>
                    <a:ext uri="{9D8B030D-6E8A-4147-A177-3AD203B41FA5}">
                      <a16:colId xmlns:a16="http://schemas.microsoft.com/office/drawing/2014/main" val="3019797452"/>
                    </a:ext>
                  </a:extLst>
                </a:gridCol>
                <a:gridCol w="6005538">
                  <a:extLst>
                    <a:ext uri="{9D8B030D-6E8A-4147-A177-3AD203B41FA5}">
                      <a16:colId xmlns:a16="http://schemas.microsoft.com/office/drawing/2014/main" val="3629042118"/>
                    </a:ext>
                  </a:extLst>
                </a:gridCol>
                <a:gridCol w="3146393">
                  <a:extLst>
                    <a:ext uri="{9D8B030D-6E8A-4147-A177-3AD203B41FA5}">
                      <a16:colId xmlns:a16="http://schemas.microsoft.com/office/drawing/2014/main" val="441042412"/>
                    </a:ext>
                  </a:extLst>
                </a:gridCol>
              </a:tblGrid>
              <a:tr h="370679">
                <a:tc>
                  <a:txBody>
                    <a:bodyPr/>
                    <a:lstStyle/>
                    <a:p>
                      <a:pPr algn="ctr">
                        <a:lnSpc>
                          <a:spcPct val="115000"/>
                        </a:lnSpc>
                        <a:spcAft>
                          <a:spcPts val="1000"/>
                        </a:spcAft>
                      </a:pPr>
                      <a:r>
                        <a:rPr lang="pl-PL"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Kryterium</a:t>
                      </a:r>
                      <a:endParaRPr lang="pl-PL"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pl-PL"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Definicja kryterium</a:t>
                      </a:r>
                      <a:endParaRPr lang="pl-PL"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pl-PL"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Waga kryterium (Punkty)</a:t>
                      </a:r>
                      <a:endParaRPr lang="pl-PL"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148976751"/>
                  </a:ext>
                </a:extLst>
              </a:tr>
              <a:tr h="3129805">
                <a:tc>
                  <a:txBody>
                    <a:bodyPr/>
                    <a:lstStyle/>
                    <a:p>
                      <a:pPr algn="ctr">
                        <a:lnSpc>
                          <a:spcPct val="115000"/>
                        </a:lnSpc>
                        <a:spcAft>
                          <a:spcPts val="1000"/>
                        </a:spcAft>
                      </a:pPr>
                      <a:r>
                        <a:rPr lang="pl-PL"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Innowacyjność</a:t>
                      </a:r>
                      <a:endParaRPr lang="pl-PL"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15000"/>
                        </a:lnSpc>
                        <a:spcAft>
                          <a:spcPts val="600"/>
                        </a:spcAft>
                      </a:pPr>
                      <a:r>
                        <a:rPr lang="pl-PL"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Preferuje się operacje o charakterze innowacyjnym – kryterium subiektywne. </a:t>
                      </a:r>
                      <a:endParaRPr lang="pl-PL" sz="14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pl-PL"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Definicja:</a:t>
                      </a:r>
                      <a:endParaRPr lang="pl-PL" sz="14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600"/>
                        </a:spcAft>
                      </a:pPr>
                      <a:r>
                        <a:rPr lang="pl-PL"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Innowacyjność należy rozumieć jako zmianę mającą na celu wdrożenie nowego na obszarze objętym LSR lub znacząco udoskonalonego produktu, usługi, procesu, organizacji, lub nowego sposobu wykorzystania, lub zmobilizowania istniejących lokalnych zasobów przyrodniczych, historycznych, kulturowych czy społecznych w kontekście lokalnym, dotychczas nie znanych/stosowanych na obszarze LSR.</a:t>
                      </a:r>
                      <a:endParaRPr lang="pl-PL" sz="14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pl-PL" sz="14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Kryterium weryfikowane na podstawie wniosku o przyznanie pomocy.</a:t>
                      </a:r>
                      <a:endParaRPr lang="pl-PL"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spcAft>
                          <a:spcPts val="1000"/>
                        </a:spcAft>
                      </a:pPr>
                      <a:endParaRPr lang="pl-PL"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a:lnSpc>
                          <a:spcPct val="115000"/>
                        </a:lnSpc>
                        <a:spcAft>
                          <a:spcPts val="1000"/>
                        </a:spcAft>
                      </a:pPr>
                      <a:endParaRPr lang="pl-PL"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a:lnSpc>
                          <a:spcPct val="115000"/>
                        </a:lnSpc>
                        <a:spcAft>
                          <a:spcPts val="1000"/>
                        </a:spcAft>
                      </a:pPr>
                      <a:r>
                        <a:rPr lang="pl-PL"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 pkt – operacja </a:t>
                      </a:r>
                      <a:r>
                        <a:rPr lang="pl-PL" sz="1600" u="sng"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nie ma innowacyjnego charakteru</a:t>
                      </a:r>
                    </a:p>
                    <a:p>
                      <a:pPr>
                        <a:lnSpc>
                          <a:spcPct val="115000"/>
                        </a:lnSpc>
                        <a:spcAft>
                          <a:spcPts val="1000"/>
                        </a:spcAft>
                      </a:pPr>
                      <a:br>
                        <a:rPr lang="pl-PL" sz="1600" u="sng"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br>
                      <a:r>
                        <a:rPr lang="pl-PL"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 pkt – operacja </a:t>
                      </a:r>
                      <a:r>
                        <a:rPr lang="pl-PL" sz="1600" u="sng"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ma innowacyjny charakter</a:t>
                      </a:r>
                    </a:p>
                    <a:p>
                      <a:pPr>
                        <a:lnSpc>
                          <a:spcPct val="115000"/>
                        </a:lnSpc>
                        <a:spcAft>
                          <a:spcPts val="1000"/>
                        </a:spcAft>
                      </a:pPr>
                      <a:r>
                        <a:rPr lang="pl-PL" sz="1600" b="1" u="none"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KRYTERIUM SUBIEKTYWNE</a:t>
                      </a:r>
                      <a:endParaRPr lang="pl-PL" sz="1600" b="1" u="none"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427490315"/>
                  </a:ext>
                </a:extLst>
              </a:tr>
            </a:tbl>
          </a:graphicData>
        </a:graphic>
      </p:graphicFrame>
      <p:sp>
        <p:nvSpPr>
          <p:cNvPr id="2" name="pole tekstowe 1">
            <a:extLst>
              <a:ext uri="{FF2B5EF4-FFF2-40B4-BE49-F238E27FC236}">
                <a16:creationId xmlns:a16="http://schemas.microsoft.com/office/drawing/2014/main" id="{B3E6C557-B395-11C7-884F-1C3B2398341F}"/>
              </a:ext>
            </a:extLst>
          </p:cNvPr>
          <p:cNvSpPr txBox="1"/>
          <p:nvPr/>
        </p:nvSpPr>
        <p:spPr>
          <a:xfrm>
            <a:off x="617981" y="1700646"/>
            <a:ext cx="5689600" cy="369332"/>
          </a:xfrm>
          <a:prstGeom prst="rect">
            <a:avLst/>
          </a:prstGeom>
          <a:noFill/>
        </p:spPr>
        <p:txBody>
          <a:bodyPr wrap="square" rtlCol="0">
            <a:spAutoFit/>
          </a:bodyPr>
          <a:lstStyle/>
          <a:p>
            <a:r>
              <a:rPr lang="pl-PL" b="1" dirty="0"/>
              <a:t>Kryterium rankingowe nr 3</a:t>
            </a:r>
          </a:p>
        </p:txBody>
      </p:sp>
    </p:spTree>
    <p:extLst>
      <p:ext uri="{BB962C8B-B14F-4D97-AF65-F5344CB8AC3E}">
        <p14:creationId xmlns:p14="http://schemas.microsoft.com/office/powerpoint/2010/main" val="46602245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72027D-03D4-9E9A-899C-A5AAA286C0EF}"/>
            </a:ext>
          </a:extLst>
        </p:cNvPr>
        <p:cNvGrpSpPr/>
        <p:nvPr/>
      </p:nvGrpSpPr>
      <p:grpSpPr>
        <a:xfrm>
          <a:off x="0" y="0"/>
          <a:ext cx="0" cy="0"/>
          <a:chOff x="0" y="0"/>
          <a:chExt cx="0" cy="0"/>
        </a:xfrm>
      </p:grpSpPr>
      <p:pic>
        <p:nvPicPr>
          <p:cNvPr id="9" name="Obraz 8">
            <a:extLst>
              <a:ext uri="{FF2B5EF4-FFF2-40B4-BE49-F238E27FC236}">
                <a16:creationId xmlns:a16="http://schemas.microsoft.com/office/drawing/2014/main" id="{BC179780-D171-A02A-6FBA-9DEA7CFBCAB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88568"/>
            <a:ext cx="2129535" cy="1196104"/>
          </a:xfrm>
          <a:prstGeom prst="rect">
            <a:avLst/>
          </a:prstGeom>
        </p:spPr>
      </p:pic>
      <p:pic>
        <p:nvPicPr>
          <p:cNvPr id="10" name="Obraz 9">
            <a:extLst>
              <a:ext uri="{FF2B5EF4-FFF2-40B4-BE49-F238E27FC236}">
                <a16:creationId xmlns:a16="http://schemas.microsoft.com/office/drawing/2014/main" id="{104CC98A-5DCA-C4DE-C3A4-CD50167ABBB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29535" y="288568"/>
            <a:ext cx="3585740" cy="1196104"/>
          </a:xfrm>
          <a:prstGeom prst="rect">
            <a:avLst/>
          </a:prstGeom>
        </p:spPr>
      </p:pic>
      <p:pic>
        <p:nvPicPr>
          <p:cNvPr id="11" name="Obraz 10">
            <a:extLst>
              <a:ext uri="{FF2B5EF4-FFF2-40B4-BE49-F238E27FC236}">
                <a16:creationId xmlns:a16="http://schemas.microsoft.com/office/drawing/2014/main" id="{E12589F2-50C1-7294-C73C-2320F813812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15275" y="288569"/>
            <a:ext cx="3736342" cy="1196103"/>
          </a:xfrm>
          <a:prstGeom prst="rect">
            <a:avLst/>
          </a:prstGeom>
        </p:spPr>
      </p:pic>
      <p:pic>
        <p:nvPicPr>
          <p:cNvPr id="12" name="Obraz 11">
            <a:extLst>
              <a:ext uri="{FF2B5EF4-FFF2-40B4-BE49-F238E27FC236}">
                <a16:creationId xmlns:a16="http://schemas.microsoft.com/office/drawing/2014/main" id="{700048F3-41BF-02E4-7426-A57EF453435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355657" y="288569"/>
            <a:ext cx="2836343" cy="1196103"/>
          </a:xfrm>
          <a:prstGeom prst="rect">
            <a:avLst/>
          </a:prstGeom>
        </p:spPr>
      </p:pic>
      <p:cxnSp>
        <p:nvCxnSpPr>
          <p:cNvPr id="14" name="Łącznik prosty 13">
            <a:extLst>
              <a:ext uri="{FF2B5EF4-FFF2-40B4-BE49-F238E27FC236}">
                <a16:creationId xmlns:a16="http://schemas.microsoft.com/office/drawing/2014/main" id="{4D16B32A-38EF-217A-9EF8-F6EDEBD22438}"/>
              </a:ext>
            </a:extLst>
          </p:cNvPr>
          <p:cNvCxnSpPr>
            <a:cxnSpLocks/>
          </p:cNvCxnSpPr>
          <p:nvPr/>
        </p:nvCxnSpPr>
        <p:spPr>
          <a:xfrm>
            <a:off x="9599101" y="463833"/>
            <a:ext cx="0" cy="845574"/>
          </a:xfrm>
          <a:prstGeom prst="line">
            <a:avLst/>
          </a:prstGeom>
          <a:ln w="25400"/>
        </p:spPr>
        <p:style>
          <a:lnRef idx="3">
            <a:schemeClr val="dk1"/>
          </a:lnRef>
          <a:fillRef idx="0">
            <a:schemeClr val="dk1"/>
          </a:fillRef>
          <a:effectRef idx="2">
            <a:schemeClr val="dk1"/>
          </a:effectRef>
          <a:fontRef idx="minor">
            <a:schemeClr val="tx1"/>
          </a:fontRef>
        </p:style>
      </p:cxnSp>
      <p:graphicFrame>
        <p:nvGraphicFramePr>
          <p:cNvPr id="3" name="Tabela 2">
            <a:extLst>
              <a:ext uri="{FF2B5EF4-FFF2-40B4-BE49-F238E27FC236}">
                <a16:creationId xmlns:a16="http://schemas.microsoft.com/office/drawing/2014/main" id="{4836AA60-2C43-7726-994C-95BCA283ADEA}"/>
              </a:ext>
            </a:extLst>
          </p:cNvPr>
          <p:cNvGraphicFramePr>
            <a:graphicFrameLocks noGrp="1"/>
          </p:cNvGraphicFramePr>
          <p:nvPr>
            <p:extLst>
              <p:ext uri="{D42A27DB-BD31-4B8C-83A1-F6EECF244321}">
                <p14:modId xmlns:p14="http://schemas.microsoft.com/office/powerpoint/2010/main" val="743696446"/>
              </p:ext>
            </p:extLst>
          </p:nvPr>
        </p:nvGraphicFramePr>
        <p:xfrm>
          <a:off x="390914" y="2235298"/>
          <a:ext cx="11588648" cy="3755666"/>
        </p:xfrm>
        <a:graphic>
          <a:graphicData uri="http://schemas.openxmlformats.org/drawingml/2006/table">
            <a:tbl>
              <a:tblPr firstRow="1" bandRow="1">
                <a:tableStyleId>{5C22544A-7EE6-4342-B048-85BDC9FD1C3A}</a:tableStyleId>
              </a:tblPr>
              <a:tblGrid>
                <a:gridCol w="2436717">
                  <a:extLst>
                    <a:ext uri="{9D8B030D-6E8A-4147-A177-3AD203B41FA5}">
                      <a16:colId xmlns:a16="http://schemas.microsoft.com/office/drawing/2014/main" val="3019797452"/>
                    </a:ext>
                  </a:extLst>
                </a:gridCol>
                <a:gridCol w="6005538">
                  <a:extLst>
                    <a:ext uri="{9D8B030D-6E8A-4147-A177-3AD203B41FA5}">
                      <a16:colId xmlns:a16="http://schemas.microsoft.com/office/drawing/2014/main" val="3629042118"/>
                    </a:ext>
                  </a:extLst>
                </a:gridCol>
                <a:gridCol w="3146393">
                  <a:extLst>
                    <a:ext uri="{9D8B030D-6E8A-4147-A177-3AD203B41FA5}">
                      <a16:colId xmlns:a16="http://schemas.microsoft.com/office/drawing/2014/main" val="441042412"/>
                    </a:ext>
                  </a:extLst>
                </a:gridCol>
              </a:tblGrid>
              <a:tr h="397087">
                <a:tc>
                  <a:txBody>
                    <a:bodyPr/>
                    <a:lstStyle/>
                    <a:p>
                      <a:pPr algn="ctr">
                        <a:lnSpc>
                          <a:spcPct val="115000"/>
                        </a:lnSpc>
                        <a:spcAft>
                          <a:spcPts val="1000"/>
                        </a:spcAft>
                      </a:pPr>
                      <a:r>
                        <a:rPr lang="pl-PL"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Kryterium</a:t>
                      </a:r>
                      <a:endParaRPr lang="pl-PL"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pl-PL"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Definicja kryterium</a:t>
                      </a:r>
                      <a:endParaRPr lang="pl-PL"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pl-PL"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Waga kryterium (Punkty)</a:t>
                      </a:r>
                      <a:endParaRPr lang="pl-PL"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148976751"/>
                  </a:ext>
                </a:extLst>
              </a:tr>
              <a:tr h="3352779">
                <a:tc>
                  <a:txBody>
                    <a:bodyPr/>
                    <a:lstStyle/>
                    <a:p>
                      <a:pPr algn="ctr">
                        <a:lnSpc>
                          <a:spcPct val="115000"/>
                        </a:lnSpc>
                        <a:spcAft>
                          <a:spcPts val="1000"/>
                        </a:spcAft>
                      </a:pPr>
                      <a:r>
                        <a:rPr lang="pl-PL" sz="20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Miejsce zamieszkania</a:t>
                      </a:r>
                      <a:endParaRPr lang="pl-PL"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07000"/>
                        </a:lnSpc>
                        <a:spcAft>
                          <a:spcPts val="800"/>
                        </a:spcAft>
                      </a:pPr>
                      <a:endParaRPr lang="pl-PL"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00"/>
                        </a:spcAft>
                      </a:pPr>
                      <a:r>
                        <a:rPr lang="pl-PL"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Preferencja dla mieszkańców obszaru LSR. Kryterium ma w szczególności wspierać mieszkańców dłużej związanych z obszarem LSR poprzez miejsce zamieszkania. </a:t>
                      </a:r>
                      <a:endParaRPr lang="pl-PL" sz="16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1000"/>
                        </a:lnSpc>
                        <a:spcAft>
                          <a:spcPts val="600"/>
                        </a:spcAft>
                      </a:pPr>
                      <a:r>
                        <a:rPr lang="pl-PL"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Poświadczeniem spełnienia kryterium jest dokument, z którego </a:t>
                      </a:r>
                      <a:r>
                        <a:rPr lang="pl-PL" sz="1600"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wynika ciągłość zamieszkania na obszarze LSR od co najmniej 24 miesięcy poprzedzających dzień złożenia wniosku).</a:t>
                      </a:r>
                      <a:endParaRPr lang="pl-PL" sz="16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1000"/>
                        </a:lnSpc>
                        <a:spcAft>
                          <a:spcPts val="1000"/>
                        </a:spcAft>
                      </a:pPr>
                      <a:r>
                        <a:rPr lang="pl-PL" sz="1600"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W przypadku zmiany miejsca zamieszkania należy przedłożyć dokumenty potwierdzające spełnienie kryterium.</a:t>
                      </a:r>
                      <a:endParaRPr lang="pl-PL" sz="16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800"/>
                        </a:spcAft>
                      </a:pPr>
                      <a:r>
                        <a:rPr lang="pl-PL" sz="1600" dirty="0">
                          <a:effectLst/>
                          <a:latin typeface="Calibri" panose="020F0502020204030204" pitchFamily="34" charset="0"/>
                          <a:ea typeface="Calibri" panose="020F0502020204030204" pitchFamily="34" charset="0"/>
                          <a:cs typeface="Calibri" panose="020F0502020204030204" pitchFamily="34" charset="0"/>
                        </a:rPr>
                        <a:t> </a:t>
                      </a:r>
                      <a:endParaRPr lang="pl-PL" sz="16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pl-PL" sz="1100"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endParaRPr lang="pl-PL"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07000"/>
                        </a:lnSpc>
                        <a:spcAft>
                          <a:spcPts val="600"/>
                        </a:spcAft>
                      </a:pPr>
                      <a:endParaRPr lang="pl-PL"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600"/>
                        </a:spcAft>
                      </a:pPr>
                      <a:r>
                        <a:rPr lang="pl-PL"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0 pkt – wnioskodawca nie zamieszkuje nieprzerwanie na obszarze LSR od co najmniej od 24 miesięcy poprzedzających dzień złożenia wniosku.</a:t>
                      </a:r>
                      <a:endParaRPr lang="pl-PL" sz="16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pl-PL"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15 pkt – wnioskodawca zamieszkuje nieprzerwanie na obszarze LSR co najmniej 24 od miesięcy poprzedzających dzień złożenia wniosku </a:t>
                      </a:r>
                      <a:endParaRPr lang="pl-PL"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427490315"/>
                  </a:ext>
                </a:extLst>
              </a:tr>
            </a:tbl>
          </a:graphicData>
        </a:graphic>
      </p:graphicFrame>
      <p:sp>
        <p:nvSpPr>
          <p:cNvPr id="2" name="pole tekstowe 1">
            <a:extLst>
              <a:ext uri="{FF2B5EF4-FFF2-40B4-BE49-F238E27FC236}">
                <a16:creationId xmlns:a16="http://schemas.microsoft.com/office/drawing/2014/main" id="{E551EE85-3401-1D39-CA74-2EE4302E9770}"/>
              </a:ext>
            </a:extLst>
          </p:cNvPr>
          <p:cNvSpPr txBox="1"/>
          <p:nvPr/>
        </p:nvSpPr>
        <p:spPr>
          <a:xfrm>
            <a:off x="617981" y="1700646"/>
            <a:ext cx="5689600" cy="369332"/>
          </a:xfrm>
          <a:prstGeom prst="rect">
            <a:avLst/>
          </a:prstGeom>
          <a:noFill/>
        </p:spPr>
        <p:txBody>
          <a:bodyPr wrap="square" rtlCol="0">
            <a:spAutoFit/>
          </a:bodyPr>
          <a:lstStyle/>
          <a:p>
            <a:r>
              <a:rPr lang="pl-PL" b="1" dirty="0"/>
              <a:t>Kryterium rankingowe nr 4</a:t>
            </a:r>
          </a:p>
        </p:txBody>
      </p:sp>
    </p:spTree>
    <p:extLst>
      <p:ext uri="{BB962C8B-B14F-4D97-AF65-F5344CB8AC3E}">
        <p14:creationId xmlns:p14="http://schemas.microsoft.com/office/powerpoint/2010/main" val="115617138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F4AAD1-1E2E-E19F-ED44-CB8E5EBDB4E3}"/>
            </a:ext>
          </a:extLst>
        </p:cNvPr>
        <p:cNvGrpSpPr/>
        <p:nvPr/>
      </p:nvGrpSpPr>
      <p:grpSpPr>
        <a:xfrm>
          <a:off x="0" y="0"/>
          <a:ext cx="0" cy="0"/>
          <a:chOff x="0" y="0"/>
          <a:chExt cx="0" cy="0"/>
        </a:xfrm>
      </p:grpSpPr>
      <p:pic>
        <p:nvPicPr>
          <p:cNvPr id="9" name="Obraz 8">
            <a:extLst>
              <a:ext uri="{FF2B5EF4-FFF2-40B4-BE49-F238E27FC236}">
                <a16:creationId xmlns:a16="http://schemas.microsoft.com/office/drawing/2014/main" id="{9633E1D7-8F94-91F0-082A-BB252D0210F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88568"/>
            <a:ext cx="2129535" cy="1196104"/>
          </a:xfrm>
          <a:prstGeom prst="rect">
            <a:avLst/>
          </a:prstGeom>
        </p:spPr>
      </p:pic>
      <p:pic>
        <p:nvPicPr>
          <p:cNvPr id="10" name="Obraz 9">
            <a:extLst>
              <a:ext uri="{FF2B5EF4-FFF2-40B4-BE49-F238E27FC236}">
                <a16:creationId xmlns:a16="http://schemas.microsoft.com/office/drawing/2014/main" id="{8D77044D-6EE2-B861-101B-BB3B4BE8270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29535" y="288568"/>
            <a:ext cx="3585740" cy="1196104"/>
          </a:xfrm>
          <a:prstGeom prst="rect">
            <a:avLst/>
          </a:prstGeom>
        </p:spPr>
      </p:pic>
      <p:pic>
        <p:nvPicPr>
          <p:cNvPr id="11" name="Obraz 10">
            <a:extLst>
              <a:ext uri="{FF2B5EF4-FFF2-40B4-BE49-F238E27FC236}">
                <a16:creationId xmlns:a16="http://schemas.microsoft.com/office/drawing/2014/main" id="{7EB7EC01-9837-26EE-D04C-4A8286E87F0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15275" y="288569"/>
            <a:ext cx="3736342" cy="1196103"/>
          </a:xfrm>
          <a:prstGeom prst="rect">
            <a:avLst/>
          </a:prstGeom>
        </p:spPr>
      </p:pic>
      <p:pic>
        <p:nvPicPr>
          <p:cNvPr id="12" name="Obraz 11">
            <a:extLst>
              <a:ext uri="{FF2B5EF4-FFF2-40B4-BE49-F238E27FC236}">
                <a16:creationId xmlns:a16="http://schemas.microsoft.com/office/drawing/2014/main" id="{8F14DA53-B336-80B3-DF4D-1E3B00440AB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355657" y="288569"/>
            <a:ext cx="2836343" cy="1196103"/>
          </a:xfrm>
          <a:prstGeom prst="rect">
            <a:avLst/>
          </a:prstGeom>
        </p:spPr>
      </p:pic>
      <p:cxnSp>
        <p:nvCxnSpPr>
          <p:cNvPr id="14" name="Łącznik prosty 13">
            <a:extLst>
              <a:ext uri="{FF2B5EF4-FFF2-40B4-BE49-F238E27FC236}">
                <a16:creationId xmlns:a16="http://schemas.microsoft.com/office/drawing/2014/main" id="{85068B5B-F5B2-B89E-9C4E-1B7B74A364F7}"/>
              </a:ext>
            </a:extLst>
          </p:cNvPr>
          <p:cNvCxnSpPr>
            <a:cxnSpLocks/>
          </p:cNvCxnSpPr>
          <p:nvPr/>
        </p:nvCxnSpPr>
        <p:spPr>
          <a:xfrm>
            <a:off x="9599101" y="463833"/>
            <a:ext cx="0" cy="845574"/>
          </a:xfrm>
          <a:prstGeom prst="line">
            <a:avLst/>
          </a:prstGeom>
          <a:ln w="25400"/>
        </p:spPr>
        <p:style>
          <a:lnRef idx="3">
            <a:schemeClr val="dk1"/>
          </a:lnRef>
          <a:fillRef idx="0">
            <a:schemeClr val="dk1"/>
          </a:fillRef>
          <a:effectRef idx="2">
            <a:schemeClr val="dk1"/>
          </a:effectRef>
          <a:fontRef idx="minor">
            <a:schemeClr val="tx1"/>
          </a:fontRef>
        </p:style>
      </p:cxnSp>
      <p:graphicFrame>
        <p:nvGraphicFramePr>
          <p:cNvPr id="3" name="Tabela 2">
            <a:extLst>
              <a:ext uri="{FF2B5EF4-FFF2-40B4-BE49-F238E27FC236}">
                <a16:creationId xmlns:a16="http://schemas.microsoft.com/office/drawing/2014/main" id="{D4C3B4DB-3A97-591D-4DAD-E132D85129FD}"/>
              </a:ext>
            </a:extLst>
          </p:cNvPr>
          <p:cNvGraphicFramePr>
            <a:graphicFrameLocks noGrp="1"/>
          </p:cNvGraphicFramePr>
          <p:nvPr>
            <p:extLst>
              <p:ext uri="{D42A27DB-BD31-4B8C-83A1-F6EECF244321}">
                <p14:modId xmlns:p14="http://schemas.microsoft.com/office/powerpoint/2010/main" val="3113985984"/>
              </p:ext>
            </p:extLst>
          </p:nvPr>
        </p:nvGraphicFramePr>
        <p:xfrm>
          <a:off x="371192" y="1854004"/>
          <a:ext cx="11318657" cy="4922135"/>
        </p:xfrm>
        <a:graphic>
          <a:graphicData uri="http://schemas.openxmlformats.org/drawingml/2006/table">
            <a:tbl>
              <a:tblPr firstRow="1" bandRow="1">
                <a:tableStyleId>{5C22544A-7EE6-4342-B048-85BDC9FD1C3A}</a:tableStyleId>
              </a:tblPr>
              <a:tblGrid>
                <a:gridCol w="2379946">
                  <a:extLst>
                    <a:ext uri="{9D8B030D-6E8A-4147-A177-3AD203B41FA5}">
                      <a16:colId xmlns:a16="http://schemas.microsoft.com/office/drawing/2014/main" val="3019797452"/>
                    </a:ext>
                  </a:extLst>
                </a:gridCol>
                <a:gridCol w="5865622">
                  <a:extLst>
                    <a:ext uri="{9D8B030D-6E8A-4147-A177-3AD203B41FA5}">
                      <a16:colId xmlns:a16="http://schemas.microsoft.com/office/drawing/2014/main" val="3629042118"/>
                    </a:ext>
                  </a:extLst>
                </a:gridCol>
                <a:gridCol w="3073089">
                  <a:extLst>
                    <a:ext uri="{9D8B030D-6E8A-4147-A177-3AD203B41FA5}">
                      <a16:colId xmlns:a16="http://schemas.microsoft.com/office/drawing/2014/main" val="441042412"/>
                    </a:ext>
                  </a:extLst>
                </a:gridCol>
              </a:tblGrid>
              <a:tr h="311468">
                <a:tc>
                  <a:txBody>
                    <a:bodyPr/>
                    <a:lstStyle/>
                    <a:p>
                      <a:pPr algn="ctr">
                        <a:lnSpc>
                          <a:spcPct val="115000"/>
                        </a:lnSpc>
                        <a:spcAft>
                          <a:spcPts val="1000"/>
                        </a:spcAft>
                      </a:pPr>
                      <a:r>
                        <a:rPr lang="pl-PL"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Kryterium</a:t>
                      </a:r>
                      <a:endParaRPr lang="pl-PL"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pl-PL"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Definicja kryterium</a:t>
                      </a:r>
                      <a:endParaRPr lang="pl-PL"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pl-PL"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Waga kryterium (Punkty)</a:t>
                      </a:r>
                      <a:endParaRPr lang="pl-PL"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148976751"/>
                  </a:ext>
                </a:extLst>
              </a:tr>
              <a:tr h="4571615">
                <a:tc>
                  <a:txBody>
                    <a:bodyPr/>
                    <a:lstStyle/>
                    <a:p>
                      <a:pPr algn="ctr">
                        <a:lnSpc>
                          <a:spcPct val="115000"/>
                        </a:lnSpc>
                        <a:spcAft>
                          <a:spcPts val="1000"/>
                        </a:spcAft>
                      </a:pPr>
                      <a:r>
                        <a:rPr lang="pl-PL" sz="16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Posiadanie przez wnioskodawcę kwalifikacje i/lub doświadczenia w zakresie planowanej operacji**</a:t>
                      </a:r>
                      <a:endParaRPr lang="pl-PL"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15000"/>
                        </a:lnSpc>
                        <a:spcAft>
                          <a:spcPts val="600"/>
                        </a:spcAft>
                      </a:pP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Preferuje się Wnioskodawców, którzy na dzień złożenia wniosku posiadają odpowiednie </a:t>
                      </a:r>
                      <a:r>
                        <a:rPr lang="pl-PL" sz="1100" u="sng"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kwalifikacje</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i/ lub </a:t>
                      </a:r>
                      <a:r>
                        <a:rPr lang="pl-PL" sz="1100" u="sng"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doświadczenie </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 prowadzeniu działalności gospodarczej w zakresie zbieżnym z podejmowaną działalności gospodarczej.</a:t>
                      </a:r>
                      <a:endParaRPr lang="pl-PL" sz="11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pl-PL" sz="11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Zgodnie z definicją wskazaną w Zintegrowanym Systemie Kwalifikacji: „kwalifikacja to zestaw efektów uczenia się w zakresie wiedzy, umiejętności oraz kompetencji społecznych, nabytych w edukacji formalnej, edukacji pozaformalnej lub poprzez uczenie się nieformalne, zgodnych z ustalonymi dla danej kwalifikacji wymaganiami, których osiągnięcie zostało sprawdzone w walidacji oraz formalnie potwierdzone przez uprawniony podmiot certyfikujący”.</a:t>
                      </a:r>
                      <a:endParaRPr lang="pl-PL" sz="11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600"/>
                        </a:spcAft>
                      </a:pP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Kwalifikacje należy udokumentować min. 1 dokumentem poświadczającym posiadanie kwalifikacji zgodnie z Polską Ramą Kwalifikacji w zakresie odpowiadającym planowanej działalności gospodarczej.</a:t>
                      </a:r>
                      <a:endParaRPr lang="pl-PL" sz="11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600"/>
                        </a:spcAft>
                      </a:pP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Premiowane będzie także doświadczenie z zakresu planowanej operacji - minimum 6 miesięczne potwierdzone m.in. świadectwem pracy, zaświadczeniem o odbyciu stażu zawodowego lub praktyki zawierające daty rozpoczęcia i zakończenia pracy, stażu, praktyki. W przypadku dostarczenia kilku dokumentów potwierdzających doświadczenie wskazane okresy będą się sumować.</a:t>
                      </a:r>
                      <a:endParaRPr lang="pl-PL" sz="11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 kryterium oddzielnie będzie premiowane posiadanie kwalifikacji i doświadczenia w zakresie planowanej operacji. W sytuacji posiadania przez wnioskodawcę obu atrybutów, operacja otrzyma maximum punktowe w ramach kryterium.</a:t>
                      </a:r>
                      <a:endParaRPr lang="pl-PL" sz="11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pl-PL" sz="11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Weryfikacja na podstawie wniosku o przyznanie pomocy, dokumentów poświadczających uzyskanie kwalifikacji, </a:t>
                      </a:r>
                      <a:r>
                        <a:rPr lang="pl-PL" sz="11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CEiDG</a:t>
                      </a:r>
                      <a:r>
                        <a:rPr lang="pl-PL" sz="11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endParaRPr lang="pl-PL"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spcAft>
                          <a:spcPts val="1000"/>
                        </a:spcAft>
                      </a:pPr>
                      <a:r>
                        <a:rPr lang="pl-PL"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17 pkt. – wnioskodawca posiada kwalifikacje i doświadczenie</a:t>
                      </a:r>
                      <a:endParaRPr lang="pl-PL" sz="14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pl-PL"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 pkt. – wnioskodawca posiada wyłącznie doświadczenie</a:t>
                      </a:r>
                      <a:endParaRPr lang="pl-PL" sz="14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pl-PL"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 pkt. – wnioskodawca posiada wyłącznie kwalifikacje</a:t>
                      </a:r>
                      <a:endParaRPr lang="pl-PL" sz="14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pl-PL"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 pkt. – wnioskodawca nie posiada kwalifikacji i nie ma doświadczenia</a:t>
                      </a:r>
                      <a:endParaRPr lang="pl-PL" sz="14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pl-PL" sz="1400" dirty="0">
                          <a:effectLst/>
                          <a:latin typeface="Calibri" panose="020F0502020204030204" pitchFamily="34" charset="0"/>
                          <a:ea typeface="Times New Roman" panose="02020603050405020304" pitchFamily="18" charset="0"/>
                          <a:cs typeface="Calibri" panose="020F0502020204030204" pitchFamily="34" charset="0"/>
                        </a:rPr>
                        <a:t> </a:t>
                      </a:r>
                      <a:endParaRPr lang="pl-PL" sz="14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pl-PL"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Max. do zdobycia w ramach kryterium 17 punktów.</a:t>
                      </a:r>
                      <a:endParaRPr lang="pl-PL" sz="14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pl-PL"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Min. do zdobycia w ramach kryterium 0 punktów.</a:t>
                      </a:r>
                      <a:endParaRPr lang="pl-PL" sz="14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pl-PL" sz="1100" dirty="0">
                          <a:effectLst/>
                          <a:latin typeface="Calibri" panose="020F0502020204030204" pitchFamily="34" charset="0"/>
                          <a:ea typeface="Times New Roman" panose="02020603050405020304" pitchFamily="18" charset="0"/>
                          <a:cs typeface="Calibri" panose="020F0502020204030204" pitchFamily="34" charset="0"/>
                        </a:rPr>
                        <a:t> </a:t>
                      </a:r>
                      <a:endParaRPr lang="pl-PL"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427490315"/>
                  </a:ext>
                </a:extLst>
              </a:tr>
            </a:tbl>
          </a:graphicData>
        </a:graphic>
      </p:graphicFrame>
      <p:sp>
        <p:nvSpPr>
          <p:cNvPr id="2" name="pole tekstowe 1">
            <a:extLst>
              <a:ext uri="{FF2B5EF4-FFF2-40B4-BE49-F238E27FC236}">
                <a16:creationId xmlns:a16="http://schemas.microsoft.com/office/drawing/2014/main" id="{569D7825-EF97-6EE8-6439-B8F0D039CE90}"/>
              </a:ext>
            </a:extLst>
          </p:cNvPr>
          <p:cNvSpPr txBox="1"/>
          <p:nvPr/>
        </p:nvSpPr>
        <p:spPr>
          <a:xfrm>
            <a:off x="645141" y="1484672"/>
            <a:ext cx="5689600" cy="369332"/>
          </a:xfrm>
          <a:prstGeom prst="rect">
            <a:avLst/>
          </a:prstGeom>
          <a:noFill/>
        </p:spPr>
        <p:txBody>
          <a:bodyPr wrap="square" rtlCol="0">
            <a:spAutoFit/>
          </a:bodyPr>
          <a:lstStyle/>
          <a:p>
            <a:r>
              <a:rPr lang="pl-PL" b="1" dirty="0"/>
              <a:t>Kryterium rankingowe nr 5</a:t>
            </a:r>
          </a:p>
        </p:txBody>
      </p:sp>
    </p:spTree>
    <p:extLst>
      <p:ext uri="{BB962C8B-B14F-4D97-AF65-F5344CB8AC3E}">
        <p14:creationId xmlns:p14="http://schemas.microsoft.com/office/powerpoint/2010/main" val="405747967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E40249-CB87-1029-1324-06FD92748832}"/>
            </a:ext>
          </a:extLst>
        </p:cNvPr>
        <p:cNvGrpSpPr/>
        <p:nvPr/>
      </p:nvGrpSpPr>
      <p:grpSpPr>
        <a:xfrm>
          <a:off x="0" y="0"/>
          <a:ext cx="0" cy="0"/>
          <a:chOff x="0" y="0"/>
          <a:chExt cx="0" cy="0"/>
        </a:xfrm>
      </p:grpSpPr>
      <p:pic>
        <p:nvPicPr>
          <p:cNvPr id="9" name="Obraz 8">
            <a:extLst>
              <a:ext uri="{FF2B5EF4-FFF2-40B4-BE49-F238E27FC236}">
                <a16:creationId xmlns:a16="http://schemas.microsoft.com/office/drawing/2014/main" id="{843ED55D-2E0E-4832-4DEA-B8550A89D72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88568"/>
            <a:ext cx="2129535" cy="1196104"/>
          </a:xfrm>
          <a:prstGeom prst="rect">
            <a:avLst/>
          </a:prstGeom>
        </p:spPr>
      </p:pic>
      <p:pic>
        <p:nvPicPr>
          <p:cNvPr id="10" name="Obraz 9">
            <a:extLst>
              <a:ext uri="{FF2B5EF4-FFF2-40B4-BE49-F238E27FC236}">
                <a16:creationId xmlns:a16="http://schemas.microsoft.com/office/drawing/2014/main" id="{086F8398-153B-1012-BEE0-D8B41E0DE0D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29535" y="288568"/>
            <a:ext cx="3585740" cy="1196104"/>
          </a:xfrm>
          <a:prstGeom prst="rect">
            <a:avLst/>
          </a:prstGeom>
        </p:spPr>
      </p:pic>
      <p:pic>
        <p:nvPicPr>
          <p:cNvPr id="11" name="Obraz 10">
            <a:extLst>
              <a:ext uri="{FF2B5EF4-FFF2-40B4-BE49-F238E27FC236}">
                <a16:creationId xmlns:a16="http://schemas.microsoft.com/office/drawing/2014/main" id="{7DBB0D5B-1174-4BA8-C61A-9CCC7F78B4D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15275" y="288569"/>
            <a:ext cx="3736342" cy="1196103"/>
          </a:xfrm>
          <a:prstGeom prst="rect">
            <a:avLst/>
          </a:prstGeom>
        </p:spPr>
      </p:pic>
      <p:pic>
        <p:nvPicPr>
          <p:cNvPr id="12" name="Obraz 11">
            <a:extLst>
              <a:ext uri="{FF2B5EF4-FFF2-40B4-BE49-F238E27FC236}">
                <a16:creationId xmlns:a16="http://schemas.microsoft.com/office/drawing/2014/main" id="{86328AA5-C7FF-FF51-128A-C18656368B9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355657" y="288569"/>
            <a:ext cx="2836343" cy="1196103"/>
          </a:xfrm>
          <a:prstGeom prst="rect">
            <a:avLst/>
          </a:prstGeom>
        </p:spPr>
      </p:pic>
      <p:cxnSp>
        <p:nvCxnSpPr>
          <p:cNvPr id="14" name="Łącznik prosty 13">
            <a:extLst>
              <a:ext uri="{FF2B5EF4-FFF2-40B4-BE49-F238E27FC236}">
                <a16:creationId xmlns:a16="http://schemas.microsoft.com/office/drawing/2014/main" id="{E8D6687D-7617-5BE6-6E0B-42245ADDA99A}"/>
              </a:ext>
            </a:extLst>
          </p:cNvPr>
          <p:cNvCxnSpPr>
            <a:cxnSpLocks/>
          </p:cNvCxnSpPr>
          <p:nvPr/>
        </p:nvCxnSpPr>
        <p:spPr>
          <a:xfrm>
            <a:off x="9599101" y="463833"/>
            <a:ext cx="0" cy="845574"/>
          </a:xfrm>
          <a:prstGeom prst="line">
            <a:avLst/>
          </a:prstGeom>
          <a:ln w="25400"/>
        </p:spPr>
        <p:style>
          <a:lnRef idx="3">
            <a:schemeClr val="dk1"/>
          </a:lnRef>
          <a:fillRef idx="0">
            <a:schemeClr val="dk1"/>
          </a:fillRef>
          <a:effectRef idx="2">
            <a:schemeClr val="dk1"/>
          </a:effectRef>
          <a:fontRef idx="minor">
            <a:schemeClr val="tx1"/>
          </a:fontRef>
        </p:style>
      </p:cxnSp>
      <p:graphicFrame>
        <p:nvGraphicFramePr>
          <p:cNvPr id="3" name="Tabela 2">
            <a:extLst>
              <a:ext uri="{FF2B5EF4-FFF2-40B4-BE49-F238E27FC236}">
                <a16:creationId xmlns:a16="http://schemas.microsoft.com/office/drawing/2014/main" id="{1577984B-6040-A25D-A7FD-AFA53002E729}"/>
              </a:ext>
            </a:extLst>
          </p:cNvPr>
          <p:cNvGraphicFramePr>
            <a:graphicFrameLocks noGrp="1"/>
          </p:cNvGraphicFramePr>
          <p:nvPr>
            <p:extLst>
              <p:ext uri="{D42A27DB-BD31-4B8C-83A1-F6EECF244321}">
                <p14:modId xmlns:p14="http://schemas.microsoft.com/office/powerpoint/2010/main" val="3153024066"/>
              </p:ext>
            </p:extLst>
          </p:nvPr>
        </p:nvGraphicFramePr>
        <p:xfrm>
          <a:off x="401463" y="1950151"/>
          <a:ext cx="11318657" cy="4464590"/>
        </p:xfrm>
        <a:graphic>
          <a:graphicData uri="http://schemas.openxmlformats.org/drawingml/2006/table">
            <a:tbl>
              <a:tblPr firstRow="1" bandRow="1">
                <a:tableStyleId>{5C22544A-7EE6-4342-B048-85BDC9FD1C3A}</a:tableStyleId>
              </a:tblPr>
              <a:tblGrid>
                <a:gridCol w="2379946">
                  <a:extLst>
                    <a:ext uri="{9D8B030D-6E8A-4147-A177-3AD203B41FA5}">
                      <a16:colId xmlns:a16="http://schemas.microsoft.com/office/drawing/2014/main" val="3019797452"/>
                    </a:ext>
                  </a:extLst>
                </a:gridCol>
                <a:gridCol w="5865622">
                  <a:extLst>
                    <a:ext uri="{9D8B030D-6E8A-4147-A177-3AD203B41FA5}">
                      <a16:colId xmlns:a16="http://schemas.microsoft.com/office/drawing/2014/main" val="3629042118"/>
                    </a:ext>
                  </a:extLst>
                </a:gridCol>
                <a:gridCol w="3073089">
                  <a:extLst>
                    <a:ext uri="{9D8B030D-6E8A-4147-A177-3AD203B41FA5}">
                      <a16:colId xmlns:a16="http://schemas.microsoft.com/office/drawing/2014/main" val="441042412"/>
                    </a:ext>
                  </a:extLst>
                </a:gridCol>
              </a:tblGrid>
              <a:tr h="296924">
                <a:tc>
                  <a:txBody>
                    <a:bodyPr/>
                    <a:lstStyle/>
                    <a:p>
                      <a:pPr algn="ctr">
                        <a:lnSpc>
                          <a:spcPct val="115000"/>
                        </a:lnSpc>
                        <a:spcAft>
                          <a:spcPts val="1000"/>
                        </a:spcAft>
                      </a:pPr>
                      <a:r>
                        <a:rPr lang="pl-PL"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Kryterium</a:t>
                      </a:r>
                      <a:endParaRPr lang="pl-PL"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pl-PL"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Definicja kryterium</a:t>
                      </a:r>
                      <a:endParaRPr lang="pl-PL"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pl-PL"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Waga kryterium (Punkty)</a:t>
                      </a:r>
                      <a:endParaRPr lang="pl-PL"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148976751"/>
                  </a:ext>
                </a:extLst>
              </a:tr>
              <a:tr h="4114070">
                <a:tc>
                  <a:txBody>
                    <a:bodyPr/>
                    <a:lstStyle/>
                    <a:p>
                      <a:pPr algn="ctr">
                        <a:lnSpc>
                          <a:spcPct val="115000"/>
                        </a:lnSpc>
                        <a:spcAft>
                          <a:spcPts val="1000"/>
                        </a:spcAft>
                      </a:pPr>
                      <a:r>
                        <a:rPr lang="pl-PL"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Promocja projektu</a:t>
                      </a:r>
                      <a:endParaRPr lang="pl-PL"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just">
                        <a:lnSpc>
                          <a:spcPct val="115000"/>
                        </a:lnSpc>
                        <a:spcAft>
                          <a:spcPts val="600"/>
                        </a:spcAft>
                      </a:pPr>
                      <a:endParaRPr lang="pl-PL"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algn="just">
                        <a:lnSpc>
                          <a:spcPct val="115000"/>
                        </a:lnSpc>
                        <a:spcAft>
                          <a:spcPts val="600"/>
                        </a:spcAft>
                      </a:pPr>
                      <a:r>
                        <a:rPr lang="pl-PL"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Preferuje się Wnioskodawców, którzy zobowiązują się do promocji projektu w przypadku pozyskania wsparcia za pośrednictwem Lokalnej Grupy Działania „Podgrodzie Toruńskie”. Wnioskodawca podczas redagowania informacji będzie zobligowany do zastosowania logotypów i zapisów określonych w wytycznych z zakresu promocji projektów realizowanych ze środków PROW 2021-2027 oraz logotypu LGD.</a:t>
                      </a:r>
                      <a:endParaRPr lang="pl-PL" sz="14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1000"/>
                        </a:spcAft>
                      </a:pPr>
                      <a:r>
                        <a:rPr lang="pl-PL"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Wnioskodawca deklaruje wykorzystanie w okresie do złożenia wniosku o płatność następujących form promocji:</a:t>
                      </a:r>
                      <a:endParaRPr lang="pl-PL" sz="14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1000"/>
                        </a:spcAft>
                        <a:buFont typeface="+mj-lt"/>
                        <a:buAutoNum type="arabicParenR"/>
                      </a:pPr>
                      <a:r>
                        <a:rPr lang="pl-PL"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artykułu w prasie;</a:t>
                      </a:r>
                      <a:endParaRPr lang="pl-PL" sz="14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1000"/>
                        </a:spcAft>
                        <a:buFont typeface="+mj-lt"/>
                        <a:buAutoNum type="arabicParenR"/>
                      </a:pPr>
                      <a:r>
                        <a:rPr lang="pl-PL"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artykułu na stronie www lub;</a:t>
                      </a:r>
                      <a:endParaRPr lang="pl-PL" sz="14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600"/>
                        </a:spcAft>
                        <a:buFont typeface="+mj-lt"/>
                        <a:buAutoNum type="arabicParenR"/>
                      </a:pPr>
                      <a:r>
                        <a:rPr lang="pl-PL"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 artykułów w mediach społecznościowych.</a:t>
                      </a:r>
                      <a:endParaRPr lang="pl-PL" sz="14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pl-PL"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Kryterium weryfikowane na podstawie oświadczenia Wnioskodawcy.</a:t>
                      </a:r>
                      <a:endParaRPr lang="pl-PL"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spcAft>
                          <a:spcPts val="1000"/>
                        </a:spcAft>
                      </a:pPr>
                      <a:endParaRPr lang="pl-PL"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a:lnSpc>
                          <a:spcPct val="115000"/>
                        </a:lnSpc>
                        <a:spcAft>
                          <a:spcPts val="1000"/>
                        </a:spcAft>
                      </a:pPr>
                      <a:endParaRPr lang="pl-PL"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a:lnSpc>
                          <a:spcPct val="115000"/>
                        </a:lnSpc>
                        <a:spcAft>
                          <a:spcPts val="1000"/>
                        </a:spcAft>
                      </a:pPr>
                      <a:r>
                        <a:rPr lang="pl-PL"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 pkt – Wnioskodawca nie deklaruje promocji projektu</a:t>
                      </a:r>
                    </a:p>
                    <a:p>
                      <a:pPr>
                        <a:lnSpc>
                          <a:spcPct val="115000"/>
                        </a:lnSpc>
                        <a:spcAft>
                          <a:spcPts val="1000"/>
                        </a:spcAft>
                      </a:pPr>
                      <a:br>
                        <a:rPr lang="pl-PL"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br>
                      <a:r>
                        <a:rPr lang="pl-PL"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 pkt – Wnioskodawca deklaruje promocję projektu</a:t>
                      </a:r>
                      <a:endParaRPr lang="pl-PL"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427490315"/>
                  </a:ext>
                </a:extLst>
              </a:tr>
            </a:tbl>
          </a:graphicData>
        </a:graphic>
      </p:graphicFrame>
      <p:sp>
        <p:nvSpPr>
          <p:cNvPr id="2" name="pole tekstowe 1">
            <a:extLst>
              <a:ext uri="{FF2B5EF4-FFF2-40B4-BE49-F238E27FC236}">
                <a16:creationId xmlns:a16="http://schemas.microsoft.com/office/drawing/2014/main" id="{D4764DBE-A972-D8E2-5F48-EF078E2234A9}"/>
              </a:ext>
            </a:extLst>
          </p:cNvPr>
          <p:cNvSpPr txBox="1"/>
          <p:nvPr/>
        </p:nvSpPr>
        <p:spPr>
          <a:xfrm>
            <a:off x="645141" y="1484672"/>
            <a:ext cx="5689600" cy="369332"/>
          </a:xfrm>
          <a:prstGeom prst="rect">
            <a:avLst/>
          </a:prstGeom>
          <a:noFill/>
        </p:spPr>
        <p:txBody>
          <a:bodyPr wrap="square" rtlCol="0">
            <a:spAutoFit/>
          </a:bodyPr>
          <a:lstStyle/>
          <a:p>
            <a:r>
              <a:rPr lang="pl-PL" b="1" dirty="0"/>
              <a:t>Kryterium rankingowe nr 6</a:t>
            </a:r>
          </a:p>
        </p:txBody>
      </p:sp>
    </p:spTree>
    <p:extLst>
      <p:ext uri="{BB962C8B-B14F-4D97-AF65-F5344CB8AC3E}">
        <p14:creationId xmlns:p14="http://schemas.microsoft.com/office/powerpoint/2010/main" val="34411716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11EC58-629D-C843-4239-3D80DD3247A1}"/>
            </a:ext>
          </a:extLst>
        </p:cNvPr>
        <p:cNvGrpSpPr/>
        <p:nvPr/>
      </p:nvGrpSpPr>
      <p:grpSpPr>
        <a:xfrm>
          <a:off x="0" y="0"/>
          <a:ext cx="0" cy="0"/>
          <a:chOff x="0" y="0"/>
          <a:chExt cx="0" cy="0"/>
        </a:xfrm>
      </p:grpSpPr>
      <p:pic>
        <p:nvPicPr>
          <p:cNvPr id="9" name="Obraz 8">
            <a:extLst>
              <a:ext uri="{FF2B5EF4-FFF2-40B4-BE49-F238E27FC236}">
                <a16:creationId xmlns:a16="http://schemas.microsoft.com/office/drawing/2014/main" id="{0C39270F-5CDA-A852-D0A3-6A4FBFCC7B0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88568"/>
            <a:ext cx="2129535" cy="1196104"/>
          </a:xfrm>
          <a:prstGeom prst="rect">
            <a:avLst/>
          </a:prstGeom>
        </p:spPr>
      </p:pic>
      <p:pic>
        <p:nvPicPr>
          <p:cNvPr id="10" name="Obraz 9">
            <a:extLst>
              <a:ext uri="{FF2B5EF4-FFF2-40B4-BE49-F238E27FC236}">
                <a16:creationId xmlns:a16="http://schemas.microsoft.com/office/drawing/2014/main" id="{822BEE2C-DFA9-3B90-A088-3B795DC76C7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29535" y="288568"/>
            <a:ext cx="3585740" cy="1196104"/>
          </a:xfrm>
          <a:prstGeom prst="rect">
            <a:avLst/>
          </a:prstGeom>
        </p:spPr>
      </p:pic>
      <p:pic>
        <p:nvPicPr>
          <p:cNvPr id="11" name="Obraz 10">
            <a:extLst>
              <a:ext uri="{FF2B5EF4-FFF2-40B4-BE49-F238E27FC236}">
                <a16:creationId xmlns:a16="http://schemas.microsoft.com/office/drawing/2014/main" id="{88EC95F4-928F-5B62-2F27-D0D5668F0B2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15275" y="288569"/>
            <a:ext cx="3736342" cy="1196103"/>
          </a:xfrm>
          <a:prstGeom prst="rect">
            <a:avLst/>
          </a:prstGeom>
        </p:spPr>
      </p:pic>
      <p:pic>
        <p:nvPicPr>
          <p:cNvPr id="12" name="Obraz 11">
            <a:extLst>
              <a:ext uri="{FF2B5EF4-FFF2-40B4-BE49-F238E27FC236}">
                <a16:creationId xmlns:a16="http://schemas.microsoft.com/office/drawing/2014/main" id="{D5144181-0F78-C460-0C64-B34D0FF9CE6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355657" y="288569"/>
            <a:ext cx="2836343" cy="1196103"/>
          </a:xfrm>
          <a:prstGeom prst="rect">
            <a:avLst/>
          </a:prstGeom>
        </p:spPr>
      </p:pic>
      <p:cxnSp>
        <p:nvCxnSpPr>
          <p:cNvPr id="14" name="Łącznik prosty 13">
            <a:extLst>
              <a:ext uri="{FF2B5EF4-FFF2-40B4-BE49-F238E27FC236}">
                <a16:creationId xmlns:a16="http://schemas.microsoft.com/office/drawing/2014/main" id="{CC69806F-A609-AECB-D324-4B24121EE48D}"/>
              </a:ext>
            </a:extLst>
          </p:cNvPr>
          <p:cNvCxnSpPr>
            <a:cxnSpLocks/>
          </p:cNvCxnSpPr>
          <p:nvPr/>
        </p:nvCxnSpPr>
        <p:spPr>
          <a:xfrm>
            <a:off x="9599101" y="463833"/>
            <a:ext cx="0" cy="845574"/>
          </a:xfrm>
          <a:prstGeom prst="line">
            <a:avLst/>
          </a:prstGeom>
          <a:ln w="25400"/>
        </p:spPr>
        <p:style>
          <a:lnRef idx="3">
            <a:schemeClr val="dk1"/>
          </a:lnRef>
          <a:fillRef idx="0">
            <a:schemeClr val="dk1"/>
          </a:fillRef>
          <a:effectRef idx="2">
            <a:schemeClr val="dk1"/>
          </a:effectRef>
          <a:fontRef idx="minor">
            <a:schemeClr val="tx1"/>
          </a:fontRef>
        </p:style>
      </p:cxnSp>
      <p:graphicFrame>
        <p:nvGraphicFramePr>
          <p:cNvPr id="3" name="Tabela 2">
            <a:extLst>
              <a:ext uri="{FF2B5EF4-FFF2-40B4-BE49-F238E27FC236}">
                <a16:creationId xmlns:a16="http://schemas.microsoft.com/office/drawing/2014/main" id="{AAB24621-6EAD-9915-778A-CF7732C9DF80}"/>
              </a:ext>
            </a:extLst>
          </p:cNvPr>
          <p:cNvGraphicFramePr>
            <a:graphicFrameLocks noGrp="1"/>
          </p:cNvGraphicFramePr>
          <p:nvPr>
            <p:extLst>
              <p:ext uri="{D42A27DB-BD31-4B8C-83A1-F6EECF244321}">
                <p14:modId xmlns:p14="http://schemas.microsoft.com/office/powerpoint/2010/main" val="3271434861"/>
              </p:ext>
            </p:extLst>
          </p:nvPr>
        </p:nvGraphicFramePr>
        <p:xfrm>
          <a:off x="401463" y="1950151"/>
          <a:ext cx="11318657" cy="4485640"/>
        </p:xfrm>
        <a:graphic>
          <a:graphicData uri="http://schemas.openxmlformats.org/drawingml/2006/table">
            <a:tbl>
              <a:tblPr firstRow="1" bandRow="1">
                <a:tableStyleId>{5C22544A-7EE6-4342-B048-85BDC9FD1C3A}</a:tableStyleId>
              </a:tblPr>
              <a:tblGrid>
                <a:gridCol w="2379946">
                  <a:extLst>
                    <a:ext uri="{9D8B030D-6E8A-4147-A177-3AD203B41FA5}">
                      <a16:colId xmlns:a16="http://schemas.microsoft.com/office/drawing/2014/main" val="3019797452"/>
                    </a:ext>
                  </a:extLst>
                </a:gridCol>
                <a:gridCol w="5865622">
                  <a:extLst>
                    <a:ext uri="{9D8B030D-6E8A-4147-A177-3AD203B41FA5}">
                      <a16:colId xmlns:a16="http://schemas.microsoft.com/office/drawing/2014/main" val="3629042118"/>
                    </a:ext>
                  </a:extLst>
                </a:gridCol>
                <a:gridCol w="3073089">
                  <a:extLst>
                    <a:ext uri="{9D8B030D-6E8A-4147-A177-3AD203B41FA5}">
                      <a16:colId xmlns:a16="http://schemas.microsoft.com/office/drawing/2014/main" val="441042412"/>
                    </a:ext>
                  </a:extLst>
                </a:gridCol>
              </a:tblGrid>
              <a:tr h="296924">
                <a:tc>
                  <a:txBody>
                    <a:bodyPr/>
                    <a:lstStyle/>
                    <a:p>
                      <a:pPr algn="ctr">
                        <a:lnSpc>
                          <a:spcPct val="115000"/>
                        </a:lnSpc>
                        <a:spcAft>
                          <a:spcPts val="1000"/>
                        </a:spcAft>
                      </a:pPr>
                      <a:r>
                        <a:rPr lang="pl-PL"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Kryterium</a:t>
                      </a:r>
                      <a:endParaRPr lang="pl-PL"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pl-PL"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Definicja kryterium</a:t>
                      </a:r>
                      <a:endParaRPr lang="pl-PL"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pl-PL"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Waga kryterium (Punkty)</a:t>
                      </a:r>
                      <a:endParaRPr lang="pl-PL"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148976751"/>
                  </a:ext>
                </a:extLst>
              </a:tr>
              <a:tr h="4114070">
                <a:tc>
                  <a:txBody>
                    <a:bodyPr/>
                    <a:lstStyle/>
                    <a:p>
                      <a:pPr algn="ctr">
                        <a:lnSpc>
                          <a:spcPct val="115000"/>
                        </a:lnSpc>
                        <a:spcAft>
                          <a:spcPts val="1000"/>
                        </a:spcAft>
                      </a:pPr>
                      <a:r>
                        <a:rPr lang="pl-PL" sz="16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Racjonalność budżetu </a:t>
                      </a:r>
                      <a:endParaRPr lang="pl-PL"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00000"/>
                        </a:lnSpc>
                        <a:spcAft>
                          <a:spcPts val="600"/>
                        </a:spcAft>
                      </a:pP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Koszty ujęte we wniosku o przyznanie pomocy są racjonalne – znajdują uzasadnienie w załączonych ofertach, projektach, kosztorysach oraz innych dokumentach potwierdzających przyjęty poziom cen i są adekwatne do cen rynkowych. </a:t>
                      </a:r>
                      <a:endParaRPr lang="pl-PL" sz="11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0000"/>
                        </a:lnSpc>
                        <a:spcAft>
                          <a:spcPts val="600"/>
                        </a:spcAft>
                      </a:pP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Dla danego zadania załączono minimum 2 oferty uzasadniające przyjęty poziom kosztu i/lub kosztorys inwestorski (w odniesieniu do wszystkich kosztów ujętych we wniosku poza kosztami ogólnymi).</a:t>
                      </a:r>
                      <a:endParaRPr lang="pl-PL" sz="11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0000"/>
                        </a:lnSpc>
                        <a:spcAft>
                          <a:spcPts val="1000"/>
                        </a:spcAft>
                      </a:pP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Kryterium uznaje się za spełnione w sytuacji, gdy:</a:t>
                      </a:r>
                      <a:endParaRPr lang="pl-PL" sz="11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00000"/>
                        </a:lnSpc>
                        <a:spcAft>
                          <a:spcPts val="1000"/>
                        </a:spcAft>
                        <a:buFont typeface="+mj-lt"/>
                        <a:buAutoNum type="arabicParenR"/>
                      </a:pP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parametry każdego z wydatków ujętych w Biznesplanie są zbieżne z parametrami wskazanymi w ofertach, przy czym co najmniej 3 z tych parametrów muszą być wspólne i wskazane (zakreślone) w każdej z nich;</a:t>
                      </a:r>
                      <a:endParaRPr lang="pl-PL" sz="11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00000"/>
                        </a:lnSpc>
                        <a:spcAft>
                          <a:spcPts val="1000"/>
                        </a:spcAft>
                        <a:buFont typeface="+mj-lt"/>
                        <a:buAutoNum type="arabicParenR"/>
                      </a:pPr>
                      <a:r>
                        <a:rPr lang="pl-PL" sz="11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kompletna oferta zawiera:</a:t>
                      </a:r>
                      <a:endParaRPr lang="pl-PL" sz="11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00000"/>
                        </a:lnSpc>
                        <a:spcAft>
                          <a:spcPts val="1000"/>
                        </a:spcAft>
                        <a:buFont typeface="+mj-lt"/>
                        <a:buAutoNum type="alphaLcParenR"/>
                      </a:pPr>
                      <a:r>
                        <a:rPr lang="pl-PL" sz="11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wskazanie sprzedawcy/ usługowcy;</a:t>
                      </a:r>
                      <a:endParaRPr lang="pl-PL" sz="11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00000"/>
                        </a:lnSpc>
                        <a:spcAft>
                          <a:spcPts val="1000"/>
                        </a:spcAft>
                        <a:buFont typeface="+mj-lt"/>
                        <a:buAutoNum type="alphaLcParenR"/>
                      </a:pPr>
                      <a:r>
                        <a:rPr lang="pl-PL" sz="11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przedmiot zakupu/ usługi;</a:t>
                      </a:r>
                      <a:endParaRPr lang="pl-PL" sz="11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00000"/>
                        </a:lnSpc>
                        <a:spcAft>
                          <a:spcPts val="1000"/>
                        </a:spcAft>
                        <a:buFont typeface="+mj-lt"/>
                        <a:buAutoNum type="alphaLcParenR"/>
                      </a:pPr>
                      <a:r>
                        <a:rPr lang="pl-PL" sz="11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podstawowe parametry techniczne urządzenia/ charakterystykę usługi;</a:t>
                      </a:r>
                      <a:endParaRPr lang="pl-PL" sz="11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00000"/>
                        </a:lnSpc>
                        <a:spcAft>
                          <a:spcPts val="1000"/>
                        </a:spcAft>
                        <a:buFont typeface="+mj-lt"/>
                        <a:buAutoNum type="alphaLcParenR"/>
                      </a:pPr>
                      <a:r>
                        <a:rPr lang="pl-PL" sz="11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cenę netto oraz brutto bądź stawkę podatku VAT;</a:t>
                      </a:r>
                      <a:endParaRPr lang="pl-PL" sz="11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00000"/>
                        </a:lnSpc>
                        <a:spcAft>
                          <a:spcPts val="600"/>
                        </a:spcAft>
                        <a:buFont typeface="+mj-lt"/>
                        <a:buAutoNum type="alphaLcParenR"/>
                      </a:pPr>
                      <a:r>
                        <a:rPr lang="pl-PL" sz="11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podpis oferenta lub źródło, z którego dokument pochodzi (ścieżka do strony www).</a:t>
                      </a:r>
                      <a:endParaRPr lang="pl-PL" sz="11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0000"/>
                        </a:lnSpc>
                        <a:spcAft>
                          <a:spcPts val="1000"/>
                        </a:spcAft>
                      </a:pPr>
                      <a:r>
                        <a:rPr lang="pl-PL" sz="11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Kryterium weryfikowane na podstawie wniosku o przyznanie pomocy, biznesplanu i ofert i/lub kosztorysu inwestorskiego potwierdzających/-ego przyjęty poziom cen dla danego zadania.</a:t>
                      </a:r>
                      <a:endParaRPr lang="pl-PL"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spcAft>
                          <a:spcPts val="1000"/>
                        </a:spcAft>
                      </a:pPr>
                      <a:r>
                        <a:rPr lang="pl-PL"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 pkt – budżet operacji </a:t>
                      </a:r>
                      <a:r>
                        <a:rPr lang="pl-PL" sz="1600" u="sng"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nie jest racjonalny</a:t>
                      </a:r>
                    </a:p>
                    <a:p>
                      <a:pPr>
                        <a:lnSpc>
                          <a:spcPct val="115000"/>
                        </a:lnSpc>
                        <a:spcAft>
                          <a:spcPts val="1000"/>
                        </a:spcAft>
                      </a:pPr>
                      <a:br>
                        <a:rPr lang="pl-PL" sz="1600" u="sng"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br>
                      <a:r>
                        <a:rPr lang="pl-PL"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 pkt – budżet operacji </a:t>
                      </a:r>
                      <a:r>
                        <a:rPr lang="pl-PL" sz="1600" u="sng"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jest racjonalny</a:t>
                      </a:r>
                      <a:endParaRPr lang="pl-PL"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427490315"/>
                  </a:ext>
                </a:extLst>
              </a:tr>
            </a:tbl>
          </a:graphicData>
        </a:graphic>
      </p:graphicFrame>
      <p:sp>
        <p:nvSpPr>
          <p:cNvPr id="2" name="pole tekstowe 1">
            <a:extLst>
              <a:ext uri="{FF2B5EF4-FFF2-40B4-BE49-F238E27FC236}">
                <a16:creationId xmlns:a16="http://schemas.microsoft.com/office/drawing/2014/main" id="{E820B888-2615-D63F-7157-A72E49D7A1CA}"/>
              </a:ext>
            </a:extLst>
          </p:cNvPr>
          <p:cNvSpPr txBox="1"/>
          <p:nvPr/>
        </p:nvSpPr>
        <p:spPr>
          <a:xfrm>
            <a:off x="645141" y="1484672"/>
            <a:ext cx="5689600" cy="369332"/>
          </a:xfrm>
          <a:prstGeom prst="rect">
            <a:avLst/>
          </a:prstGeom>
          <a:noFill/>
        </p:spPr>
        <p:txBody>
          <a:bodyPr wrap="square" rtlCol="0">
            <a:spAutoFit/>
          </a:bodyPr>
          <a:lstStyle/>
          <a:p>
            <a:r>
              <a:rPr lang="pl-PL" b="1" dirty="0"/>
              <a:t>Kryterium rankingowe nr 7</a:t>
            </a:r>
          </a:p>
        </p:txBody>
      </p:sp>
    </p:spTree>
    <p:extLst>
      <p:ext uri="{BB962C8B-B14F-4D97-AF65-F5344CB8AC3E}">
        <p14:creationId xmlns:p14="http://schemas.microsoft.com/office/powerpoint/2010/main" val="8827247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F132C3-1289-1587-C2F0-C7DBC65CC9BF}"/>
            </a:ext>
          </a:extLst>
        </p:cNvPr>
        <p:cNvGrpSpPr/>
        <p:nvPr/>
      </p:nvGrpSpPr>
      <p:grpSpPr>
        <a:xfrm>
          <a:off x="0" y="0"/>
          <a:ext cx="0" cy="0"/>
          <a:chOff x="0" y="0"/>
          <a:chExt cx="0" cy="0"/>
        </a:xfrm>
      </p:grpSpPr>
      <p:pic>
        <p:nvPicPr>
          <p:cNvPr id="9" name="Obraz 8">
            <a:extLst>
              <a:ext uri="{FF2B5EF4-FFF2-40B4-BE49-F238E27FC236}">
                <a16:creationId xmlns:a16="http://schemas.microsoft.com/office/drawing/2014/main" id="{FDCE661E-6CBB-403B-7858-3E61092FCAC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88568"/>
            <a:ext cx="2129535" cy="1196104"/>
          </a:xfrm>
          <a:prstGeom prst="rect">
            <a:avLst/>
          </a:prstGeom>
        </p:spPr>
      </p:pic>
      <p:pic>
        <p:nvPicPr>
          <p:cNvPr id="10" name="Obraz 9">
            <a:extLst>
              <a:ext uri="{FF2B5EF4-FFF2-40B4-BE49-F238E27FC236}">
                <a16:creationId xmlns:a16="http://schemas.microsoft.com/office/drawing/2014/main" id="{540BCA7D-9869-D667-E8D7-EC4E0192C79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29535" y="288568"/>
            <a:ext cx="3585740" cy="1196104"/>
          </a:xfrm>
          <a:prstGeom prst="rect">
            <a:avLst/>
          </a:prstGeom>
        </p:spPr>
      </p:pic>
      <p:pic>
        <p:nvPicPr>
          <p:cNvPr id="11" name="Obraz 10">
            <a:extLst>
              <a:ext uri="{FF2B5EF4-FFF2-40B4-BE49-F238E27FC236}">
                <a16:creationId xmlns:a16="http://schemas.microsoft.com/office/drawing/2014/main" id="{F5774303-41F5-984B-3CF8-8AEC689FF5F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15275" y="288569"/>
            <a:ext cx="3736342" cy="1196103"/>
          </a:xfrm>
          <a:prstGeom prst="rect">
            <a:avLst/>
          </a:prstGeom>
        </p:spPr>
      </p:pic>
      <p:pic>
        <p:nvPicPr>
          <p:cNvPr id="12" name="Obraz 11">
            <a:extLst>
              <a:ext uri="{FF2B5EF4-FFF2-40B4-BE49-F238E27FC236}">
                <a16:creationId xmlns:a16="http://schemas.microsoft.com/office/drawing/2014/main" id="{F948EB4D-70CB-35B9-F295-AEAF212ED74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355657" y="288569"/>
            <a:ext cx="2836343" cy="1196103"/>
          </a:xfrm>
          <a:prstGeom prst="rect">
            <a:avLst/>
          </a:prstGeom>
        </p:spPr>
      </p:pic>
      <p:cxnSp>
        <p:nvCxnSpPr>
          <p:cNvPr id="14" name="Łącznik prosty 13">
            <a:extLst>
              <a:ext uri="{FF2B5EF4-FFF2-40B4-BE49-F238E27FC236}">
                <a16:creationId xmlns:a16="http://schemas.microsoft.com/office/drawing/2014/main" id="{834D5ED4-5B4B-0D7A-CE27-FF398093891D}"/>
              </a:ext>
            </a:extLst>
          </p:cNvPr>
          <p:cNvCxnSpPr>
            <a:cxnSpLocks/>
          </p:cNvCxnSpPr>
          <p:nvPr/>
        </p:nvCxnSpPr>
        <p:spPr>
          <a:xfrm>
            <a:off x="9599101" y="463833"/>
            <a:ext cx="0" cy="845574"/>
          </a:xfrm>
          <a:prstGeom prst="line">
            <a:avLst/>
          </a:prstGeom>
          <a:ln w="25400"/>
        </p:spPr>
        <p:style>
          <a:lnRef idx="3">
            <a:schemeClr val="dk1"/>
          </a:lnRef>
          <a:fillRef idx="0">
            <a:schemeClr val="dk1"/>
          </a:fillRef>
          <a:effectRef idx="2">
            <a:schemeClr val="dk1"/>
          </a:effectRef>
          <a:fontRef idx="minor">
            <a:schemeClr val="tx1"/>
          </a:fontRef>
        </p:style>
      </p:cxnSp>
      <p:graphicFrame>
        <p:nvGraphicFramePr>
          <p:cNvPr id="3" name="Tabela 2">
            <a:extLst>
              <a:ext uri="{FF2B5EF4-FFF2-40B4-BE49-F238E27FC236}">
                <a16:creationId xmlns:a16="http://schemas.microsoft.com/office/drawing/2014/main" id="{0425AFF0-1746-1E4B-A756-6D92A12D949E}"/>
              </a:ext>
            </a:extLst>
          </p:cNvPr>
          <p:cNvGraphicFramePr>
            <a:graphicFrameLocks noGrp="1"/>
          </p:cNvGraphicFramePr>
          <p:nvPr>
            <p:extLst>
              <p:ext uri="{D42A27DB-BD31-4B8C-83A1-F6EECF244321}">
                <p14:modId xmlns:p14="http://schemas.microsoft.com/office/powerpoint/2010/main" val="891863807"/>
              </p:ext>
            </p:extLst>
          </p:nvPr>
        </p:nvGraphicFramePr>
        <p:xfrm>
          <a:off x="401463" y="1950154"/>
          <a:ext cx="11318657" cy="4660442"/>
        </p:xfrm>
        <a:graphic>
          <a:graphicData uri="http://schemas.openxmlformats.org/drawingml/2006/table">
            <a:tbl>
              <a:tblPr firstRow="1" bandRow="1">
                <a:tableStyleId>{5C22544A-7EE6-4342-B048-85BDC9FD1C3A}</a:tableStyleId>
              </a:tblPr>
              <a:tblGrid>
                <a:gridCol w="2379946">
                  <a:extLst>
                    <a:ext uri="{9D8B030D-6E8A-4147-A177-3AD203B41FA5}">
                      <a16:colId xmlns:a16="http://schemas.microsoft.com/office/drawing/2014/main" val="3019797452"/>
                    </a:ext>
                  </a:extLst>
                </a:gridCol>
                <a:gridCol w="5865622">
                  <a:extLst>
                    <a:ext uri="{9D8B030D-6E8A-4147-A177-3AD203B41FA5}">
                      <a16:colId xmlns:a16="http://schemas.microsoft.com/office/drawing/2014/main" val="3629042118"/>
                    </a:ext>
                  </a:extLst>
                </a:gridCol>
                <a:gridCol w="3073089">
                  <a:extLst>
                    <a:ext uri="{9D8B030D-6E8A-4147-A177-3AD203B41FA5}">
                      <a16:colId xmlns:a16="http://schemas.microsoft.com/office/drawing/2014/main" val="441042412"/>
                    </a:ext>
                  </a:extLst>
                </a:gridCol>
              </a:tblGrid>
              <a:tr h="309356">
                <a:tc>
                  <a:txBody>
                    <a:bodyPr/>
                    <a:lstStyle/>
                    <a:p>
                      <a:pPr algn="ctr">
                        <a:lnSpc>
                          <a:spcPct val="115000"/>
                        </a:lnSpc>
                        <a:spcAft>
                          <a:spcPts val="1000"/>
                        </a:spcAft>
                      </a:pPr>
                      <a:r>
                        <a:rPr lang="pl-PL"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Kryterium</a:t>
                      </a:r>
                      <a:endParaRPr lang="pl-PL"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pl-PL"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Definicja kryterium</a:t>
                      </a:r>
                      <a:endParaRPr lang="pl-PL"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pl-PL"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Waga kryterium (Punkty)</a:t>
                      </a:r>
                      <a:endParaRPr lang="pl-PL"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148976751"/>
                  </a:ext>
                </a:extLst>
              </a:tr>
              <a:tr h="4309922">
                <a:tc>
                  <a:txBody>
                    <a:bodyPr/>
                    <a:lstStyle/>
                    <a:p>
                      <a:pPr algn="ctr">
                        <a:lnSpc>
                          <a:spcPct val="115000"/>
                        </a:lnSpc>
                        <a:spcAft>
                          <a:spcPts val="1000"/>
                        </a:spcAft>
                      </a:pPr>
                      <a:r>
                        <a:rPr lang="pl-PL"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Profil planowanej działalności </a:t>
                      </a:r>
                      <a:endParaRPr lang="pl-PL"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15000"/>
                        </a:lnSpc>
                        <a:spcAft>
                          <a:spcPts val="600"/>
                        </a:spcAft>
                      </a:pPr>
                      <a:r>
                        <a:rPr lang="pl-PL"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Wskazano zakresy działalności preferowane w Lokalnej Strategii Rozwoju jako kluczowe dla rozwoju i wykorzystania potencjału obszaru objętego LSR. Weryfikacja nastąpi w oparciu o informacje zawarte we wniosku o dofinansowanie. Wnioskodawca ma obowiązek określić we wniosku główne zakresy planowanej działalności, wraz ze wskazaniem kodów PKD 2007. </a:t>
                      </a:r>
                      <a:br>
                        <a:rPr lang="pl-PL"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br>
                      <a:r>
                        <a:rPr lang="pl-PL"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 przypadku, jeśli ww. zakresy działalności nie wskazują jednoznacznie na przynależność do co najmniej jednej z punktowanych kategorii, zadaniem Wnioskodawcy jest w sposób przejrzysty i niebudzący wątpliwości uzasadnić, w jaki sposób planowana działalność wpisuje się w kategorie punktowane w ramach kryterium. </a:t>
                      </a:r>
                      <a:endParaRPr lang="pl-PL" sz="1400" dirty="0">
                        <a:effectLst/>
                        <a:latin typeface="Calibri" panose="020F0502020204030204" pitchFamily="34" charset="0"/>
                        <a:ea typeface="Times New Roman" panose="02020603050405020304" pitchFamily="18" charset="0"/>
                        <a:cs typeface="Times New Roman" panose="02020603050405020304" pitchFamily="18" charset="0"/>
                      </a:endParaRPr>
                    </a:p>
                    <a:p>
                      <a:pPr marR="58420" algn="just">
                        <a:lnSpc>
                          <a:spcPct val="115000"/>
                        </a:lnSpc>
                        <a:spcAft>
                          <a:spcPts val="1000"/>
                        </a:spcAft>
                      </a:pPr>
                      <a:r>
                        <a:rPr lang="pl-PL"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Aby otrzymać punkty konieczne jest wykazanie, że jedna z preferowanych kategorii będzie </a:t>
                      </a:r>
                      <a:r>
                        <a:rPr lang="pl-PL" sz="1400" u="sng"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główną, dominującą działalnością Wnioskodawcy.</a:t>
                      </a:r>
                      <a:r>
                        <a:rPr lang="pl-PL"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W razie wątpliwości członkowie Rady dokonają oceny planowanych kosztów projektu odnoszących się bezpośrednio do preferowanych kategorii działalności. Aby otrzymać punkty w ramach kryterium planowane nakłady finansowe na jedną z preferowanych kategorii powinny stanowić co najmniej 50% kosztów kwalifikowalnych operacji.</a:t>
                      </a:r>
                      <a:endParaRPr lang="pl-PL"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spcAft>
                          <a:spcPts val="1000"/>
                        </a:spcAft>
                      </a:pPr>
                      <a:r>
                        <a:rPr lang="pl-PL"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15 pkt. –w ramach operacji planowana jest działalność turystyczna i około turystyczna.</a:t>
                      </a:r>
                    </a:p>
                    <a:p>
                      <a:pPr>
                        <a:lnSpc>
                          <a:spcPct val="115000"/>
                        </a:lnSpc>
                        <a:spcAft>
                          <a:spcPts val="1000"/>
                        </a:spcAft>
                      </a:pPr>
                      <a:endParaRPr lang="pl-PL" sz="16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pl-PL"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 pkt. – w ramach operacji planowana jest pozostała działalność usługowa/handel.</a:t>
                      </a:r>
                      <a:endParaRPr lang="pl-PL" sz="16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pl-PL" sz="1100" dirty="0">
                          <a:effectLst/>
                          <a:latin typeface="Calibri" panose="020F0502020204030204" pitchFamily="34" charset="0"/>
                          <a:ea typeface="Times New Roman" panose="02020603050405020304" pitchFamily="18" charset="0"/>
                          <a:cs typeface="Calibri" panose="020F0502020204030204" pitchFamily="34" charset="0"/>
                        </a:rPr>
                        <a:t> </a:t>
                      </a:r>
                      <a:endParaRPr lang="pl-PL"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427490315"/>
                  </a:ext>
                </a:extLst>
              </a:tr>
            </a:tbl>
          </a:graphicData>
        </a:graphic>
      </p:graphicFrame>
      <p:sp>
        <p:nvSpPr>
          <p:cNvPr id="2" name="pole tekstowe 1">
            <a:extLst>
              <a:ext uri="{FF2B5EF4-FFF2-40B4-BE49-F238E27FC236}">
                <a16:creationId xmlns:a16="http://schemas.microsoft.com/office/drawing/2014/main" id="{90750A00-8C5A-A7F8-1882-0A0A463B1527}"/>
              </a:ext>
            </a:extLst>
          </p:cNvPr>
          <p:cNvSpPr txBox="1"/>
          <p:nvPr/>
        </p:nvSpPr>
        <p:spPr>
          <a:xfrm>
            <a:off x="645141" y="1484672"/>
            <a:ext cx="5689600" cy="369332"/>
          </a:xfrm>
          <a:prstGeom prst="rect">
            <a:avLst/>
          </a:prstGeom>
          <a:noFill/>
        </p:spPr>
        <p:txBody>
          <a:bodyPr wrap="square" rtlCol="0">
            <a:spAutoFit/>
          </a:bodyPr>
          <a:lstStyle/>
          <a:p>
            <a:r>
              <a:rPr lang="pl-PL" b="1" dirty="0"/>
              <a:t>Kryterium rankingowe nr 8</a:t>
            </a:r>
          </a:p>
        </p:txBody>
      </p:sp>
    </p:spTree>
    <p:extLst>
      <p:ext uri="{BB962C8B-B14F-4D97-AF65-F5344CB8AC3E}">
        <p14:creationId xmlns:p14="http://schemas.microsoft.com/office/powerpoint/2010/main" val="156829948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1CC52F-8186-1A16-A29A-896BD70D6FED}"/>
            </a:ext>
          </a:extLst>
        </p:cNvPr>
        <p:cNvGrpSpPr/>
        <p:nvPr/>
      </p:nvGrpSpPr>
      <p:grpSpPr>
        <a:xfrm>
          <a:off x="0" y="0"/>
          <a:ext cx="0" cy="0"/>
          <a:chOff x="0" y="0"/>
          <a:chExt cx="0" cy="0"/>
        </a:xfrm>
      </p:grpSpPr>
      <p:pic>
        <p:nvPicPr>
          <p:cNvPr id="9" name="Obraz 8">
            <a:extLst>
              <a:ext uri="{FF2B5EF4-FFF2-40B4-BE49-F238E27FC236}">
                <a16:creationId xmlns:a16="http://schemas.microsoft.com/office/drawing/2014/main" id="{7D9A1A01-FA16-978A-8EA5-4847BB1C048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88568"/>
            <a:ext cx="2129535" cy="1196104"/>
          </a:xfrm>
          <a:prstGeom prst="rect">
            <a:avLst/>
          </a:prstGeom>
        </p:spPr>
      </p:pic>
      <p:pic>
        <p:nvPicPr>
          <p:cNvPr id="10" name="Obraz 9">
            <a:extLst>
              <a:ext uri="{FF2B5EF4-FFF2-40B4-BE49-F238E27FC236}">
                <a16:creationId xmlns:a16="http://schemas.microsoft.com/office/drawing/2014/main" id="{4D094AAD-88A3-DBD8-743C-1BF39629156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29535" y="288568"/>
            <a:ext cx="3585740" cy="1196104"/>
          </a:xfrm>
          <a:prstGeom prst="rect">
            <a:avLst/>
          </a:prstGeom>
        </p:spPr>
      </p:pic>
      <p:pic>
        <p:nvPicPr>
          <p:cNvPr id="11" name="Obraz 10">
            <a:extLst>
              <a:ext uri="{FF2B5EF4-FFF2-40B4-BE49-F238E27FC236}">
                <a16:creationId xmlns:a16="http://schemas.microsoft.com/office/drawing/2014/main" id="{AFB9E04F-5545-692F-CCCE-D6048ABE058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15275" y="288569"/>
            <a:ext cx="3736342" cy="1196103"/>
          </a:xfrm>
          <a:prstGeom prst="rect">
            <a:avLst/>
          </a:prstGeom>
        </p:spPr>
      </p:pic>
      <p:pic>
        <p:nvPicPr>
          <p:cNvPr id="12" name="Obraz 11">
            <a:extLst>
              <a:ext uri="{FF2B5EF4-FFF2-40B4-BE49-F238E27FC236}">
                <a16:creationId xmlns:a16="http://schemas.microsoft.com/office/drawing/2014/main" id="{F4C9C185-032D-07C2-A658-4F3EF8FF4F8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355657" y="288569"/>
            <a:ext cx="2836343" cy="1196103"/>
          </a:xfrm>
          <a:prstGeom prst="rect">
            <a:avLst/>
          </a:prstGeom>
        </p:spPr>
      </p:pic>
      <p:cxnSp>
        <p:nvCxnSpPr>
          <p:cNvPr id="14" name="Łącznik prosty 13">
            <a:extLst>
              <a:ext uri="{FF2B5EF4-FFF2-40B4-BE49-F238E27FC236}">
                <a16:creationId xmlns:a16="http://schemas.microsoft.com/office/drawing/2014/main" id="{3B0E88A8-A8DB-B299-6160-3657B6F9CD5F}"/>
              </a:ext>
            </a:extLst>
          </p:cNvPr>
          <p:cNvCxnSpPr>
            <a:cxnSpLocks/>
          </p:cNvCxnSpPr>
          <p:nvPr/>
        </p:nvCxnSpPr>
        <p:spPr>
          <a:xfrm>
            <a:off x="9599101" y="463833"/>
            <a:ext cx="0" cy="845574"/>
          </a:xfrm>
          <a:prstGeom prst="line">
            <a:avLst/>
          </a:prstGeom>
          <a:ln w="25400"/>
        </p:spPr>
        <p:style>
          <a:lnRef idx="3">
            <a:schemeClr val="dk1"/>
          </a:lnRef>
          <a:fillRef idx="0">
            <a:schemeClr val="dk1"/>
          </a:fillRef>
          <a:effectRef idx="2">
            <a:schemeClr val="dk1"/>
          </a:effectRef>
          <a:fontRef idx="minor">
            <a:schemeClr val="tx1"/>
          </a:fontRef>
        </p:style>
      </p:cxnSp>
      <p:graphicFrame>
        <p:nvGraphicFramePr>
          <p:cNvPr id="3" name="Tabela 2">
            <a:extLst>
              <a:ext uri="{FF2B5EF4-FFF2-40B4-BE49-F238E27FC236}">
                <a16:creationId xmlns:a16="http://schemas.microsoft.com/office/drawing/2014/main" id="{CFA08541-A5AB-993A-3F10-667C4B0C3034}"/>
              </a:ext>
            </a:extLst>
          </p:cNvPr>
          <p:cNvGraphicFramePr>
            <a:graphicFrameLocks noGrp="1"/>
          </p:cNvGraphicFramePr>
          <p:nvPr>
            <p:extLst>
              <p:ext uri="{D42A27DB-BD31-4B8C-83A1-F6EECF244321}">
                <p14:modId xmlns:p14="http://schemas.microsoft.com/office/powerpoint/2010/main" val="4154764765"/>
              </p:ext>
            </p:extLst>
          </p:nvPr>
        </p:nvGraphicFramePr>
        <p:xfrm>
          <a:off x="401463" y="1950154"/>
          <a:ext cx="11318657" cy="4123060"/>
        </p:xfrm>
        <a:graphic>
          <a:graphicData uri="http://schemas.openxmlformats.org/drawingml/2006/table">
            <a:tbl>
              <a:tblPr firstRow="1" bandRow="1">
                <a:tableStyleId>{5C22544A-7EE6-4342-B048-85BDC9FD1C3A}</a:tableStyleId>
              </a:tblPr>
              <a:tblGrid>
                <a:gridCol w="2379946">
                  <a:extLst>
                    <a:ext uri="{9D8B030D-6E8A-4147-A177-3AD203B41FA5}">
                      <a16:colId xmlns:a16="http://schemas.microsoft.com/office/drawing/2014/main" val="3019797452"/>
                    </a:ext>
                  </a:extLst>
                </a:gridCol>
                <a:gridCol w="5865622">
                  <a:extLst>
                    <a:ext uri="{9D8B030D-6E8A-4147-A177-3AD203B41FA5}">
                      <a16:colId xmlns:a16="http://schemas.microsoft.com/office/drawing/2014/main" val="3629042118"/>
                    </a:ext>
                  </a:extLst>
                </a:gridCol>
                <a:gridCol w="3073089">
                  <a:extLst>
                    <a:ext uri="{9D8B030D-6E8A-4147-A177-3AD203B41FA5}">
                      <a16:colId xmlns:a16="http://schemas.microsoft.com/office/drawing/2014/main" val="441042412"/>
                    </a:ext>
                  </a:extLst>
                </a:gridCol>
              </a:tblGrid>
              <a:tr h="288807">
                <a:tc>
                  <a:txBody>
                    <a:bodyPr/>
                    <a:lstStyle/>
                    <a:p>
                      <a:pPr algn="ctr">
                        <a:lnSpc>
                          <a:spcPct val="115000"/>
                        </a:lnSpc>
                        <a:spcAft>
                          <a:spcPts val="1000"/>
                        </a:spcAft>
                      </a:pPr>
                      <a:r>
                        <a:rPr lang="pl-PL"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Kryterium</a:t>
                      </a:r>
                      <a:endParaRPr lang="pl-PL"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pl-PL"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Definicja kryterium</a:t>
                      </a:r>
                      <a:endParaRPr lang="pl-PL"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pl-PL"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Waga kryterium (Punkty)</a:t>
                      </a:r>
                      <a:endParaRPr lang="pl-PL"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148976751"/>
                  </a:ext>
                </a:extLst>
              </a:tr>
              <a:tr h="3772540">
                <a:tc>
                  <a:txBody>
                    <a:bodyPr/>
                    <a:lstStyle/>
                    <a:p>
                      <a:pPr algn="ctr">
                        <a:lnSpc>
                          <a:spcPct val="115000"/>
                        </a:lnSpc>
                        <a:spcAft>
                          <a:spcPts val="1000"/>
                        </a:spcAft>
                      </a:pPr>
                      <a:r>
                        <a:rPr lang="pl-PL"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Wysokość dofinansowania*</a:t>
                      </a:r>
                      <a:endParaRPr lang="pl-PL"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15000"/>
                        </a:lnSpc>
                        <a:spcAft>
                          <a:spcPts val="600"/>
                        </a:spcAft>
                      </a:pPr>
                      <a:r>
                        <a:rPr lang="pl-PL"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Preferuje się operacje, w których wnioskodawca ubiega się o wsparcie zakłada wkład własny w wysokości :</a:t>
                      </a:r>
                      <a:endParaRPr lang="pl-PL"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pPr>
                      <a:r>
                        <a:rPr lang="pl-PL" sz="16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 pkt – wnioskowana kwota dofinansowania przekracza bądź jest równa 50% maksymalnej kwoty dofinansowania.</a:t>
                      </a:r>
                    </a:p>
                    <a:p>
                      <a:pPr>
                        <a:lnSpc>
                          <a:spcPct val="115000"/>
                        </a:lnSpc>
                      </a:pPr>
                      <a:endParaRPr lang="pl-PL"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pPr>
                      <a:r>
                        <a:rPr lang="pl-PL" sz="16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15 pkt – wnioskowana kwota dofinansowania nie przekracza 50% maksymalnej kwoty dofinansowania</a:t>
                      </a:r>
                    </a:p>
                    <a:p>
                      <a:pPr>
                        <a:lnSpc>
                          <a:spcPct val="115000"/>
                        </a:lnSpc>
                      </a:pPr>
                      <a:endParaRPr lang="pl-PL"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1000"/>
                        </a:spcAft>
                      </a:pPr>
                      <a:r>
                        <a:rPr lang="pl-PL" sz="1100" dirty="0">
                          <a:effectLst/>
                          <a:latin typeface="Calibri" panose="020F0502020204030204" pitchFamily="34" charset="0"/>
                          <a:ea typeface="Times New Roman" panose="02020603050405020304" pitchFamily="18" charset="0"/>
                          <a:cs typeface="Calibri" panose="020F0502020204030204" pitchFamily="34" charset="0"/>
                        </a:rPr>
                        <a:t> </a:t>
                      </a:r>
                      <a:endParaRPr lang="pl-PL"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427490315"/>
                  </a:ext>
                </a:extLst>
              </a:tr>
            </a:tbl>
          </a:graphicData>
        </a:graphic>
      </p:graphicFrame>
      <p:sp>
        <p:nvSpPr>
          <p:cNvPr id="2" name="pole tekstowe 1">
            <a:extLst>
              <a:ext uri="{FF2B5EF4-FFF2-40B4-BE49-F238E27FC236}">
                <a16:creationId xmlns:a16="http://schemas.microsoft.com/office/drawing/2014/main" id="{D84278B3-8D4B-26A5-4117-A06AFD41B598}"/>
              </a:ext>
            </a:extLst>
          </p:cNvPr>
          <p:cNvSpPr txBox="1"/>
          <p:nvPr/>
        </p:nvSpPr>
        <p:spPr>
          <a:xfrm>
            <a:off x="645141" y="1484672"/>
            <a:ext cx="5689600" cy="369332"/>
          </a:xfrm>
          <a:prstGeom prst="rect">
            <a:avLst/>
          </a:prstGeom>
          <a:noFill/>
        </p:spPr>
        <p:txBody>
          <a:bodyPr wrap="square" rtlCol="0">
            <a:spAutoFit/>
          </a:bodyPr>
          <a:lstStyle/>
          <a:p>
            <a:r>
              <a:rPr lang="pl-PL" b="1" dirty="0"/>
              <a:t>Kryterium rankingowe nr 9</a:t>
            </a:r>
          </a:p>
        </p:txBody>
      </p:sp>
    </p:spTree>
    <p:extLst>
      <p:ext uri="{BB962C8B-B14F-4D97-AF65-F5344CB8AC3E}">
        <p14:creationId xmlns:p14="http://schemas.microsoft.com/office/powerpoint/2010/main" val="18348218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1D8369-BBE8-DE7F-D648-725AC385B155}"/>
            </a:ext>
          </a:extLst>
        </p:cNvPr>
        <p:cNvGrpSpPr/>
        <p:nvPr/>
      </p:nvGrpSpPr>
      <p:grpSpPr>
        <a:xfrm>
          <a:off x="0" y="0"/>
          <a:ext cx="0" cy="0"/>
          <a:chOff x="0" y="0"/>
          <a:chExt cx="0" cy="0"/>
        </a:xfrm>
      </p:grpSpPr>
      <p:pic>
        <p:nvPicPr>
          <p:cNvPr id="9" name="Obraz 8">
            <a:extLst>
              <a:ext uri="{FF2B5EF4-FFF2-40B4-BE49-F238E27FC236}">
                <a16:creationId xmlns:a16="http://schemas.microsoft.com/office/drawing/2014/main" id="{89D53D9B-9FB3-DEF5-D74D-4AAFE585132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88568"/>
            <a:ext cx="2129535" cy="1196104"/>
          </a:xfrm>
          <a:prstGeom prst="rect">
            <a:avLst/>
          </a:prstGeom>
        </p:spPr>
      </p:pic>
      <p:pic>
        <p:nvPicPr>
          <p:cNvPr id="10" name="Obraz 9">
            <a:extLst>
              <a:ext uri="{FF2B5EF4-FFF2-40B4-BE49-F238E27FC236}">
                <a16:creationId xmlns:a16="http://schemas.microsoft.com/office/drawing/2014/main" id="{81FD947A-4900-467A-CDFC-83C0948771D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29535" y="288568"/>
            <a:ext cx="3585740" cy="1196104"/>
          </a:xfrm>
          <a:prstGeom prst="rect">
            <a:avLst/>
          </a:prstGeom>
        </p:spPr>
      </p:pic>
      <p:pic>
        <p:nvPicPr>
          <p:cNvPr id="11" name="Obraz 10">
            <a:extLst>
              <a:ext uri="{FF2B5EF4-FFF2-40B4-BE49-F238E27FC236}">
                <a16:creationId xmlns:a16="http://schemas.microsoft.com/office/drawing/2014/main" id="{B1378CBE-BA54-9B21-C0D0-0F2B02EA3CB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15275" y="288569"/>
            <a:ext cx="3736342" cy="1196103"/>
          </a:xfrm>
          <a:prstGeom prst="rect">
            <a:avLst/>
          </a:prstGeom>
        </p:spPr>
      </p:pic>
      <p:pic>
        <p:nvPicPr>
          <p:cNvPr id="12" name="Obraz 11">
            <a:extLst>
              <a:ext uri="{FF2B5EF4-FFF2-40B4-BE49-F238E27FC236}">
                <a16:creationId xmlns:a16="http://schemas.microsoft.com/office/drawing/2014/main" id="{1565E27F-EC30-6AE8-D2F1-8DAEA59D2B2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355657" y="288569"/>
            <a:ext cx="2836343" cy="1196103"/>
          </a:xfrm>
          <a:prstGeom prst="rect">
            <a:avLst/>
          </a:prstGeom>
        </p:spPr>
      </p:pic>
      <p:cxnSp>
        <p:nvCxnSpPr>
          <p:cNvPr id="14" name="Łącznik prosty 13">
            <a:extLst>
              <a:ext uri="{FF2B5EF4-FFF2-40B4-BE49-F238E27FC236}">
                <a16:creationId xmlns:a16="http://schemas.microsoft.com/office/drawing/2014/main" id="{65672B2B-7F46-2958-F801-E3F38C944170}"/>
              </a:ext>
            </a:extLst>
          </p:cNvPr>
          <p:cNvCxnSpPr>
            <a:cxnSpLocks/>
          </p:cNvCxnSpPr>
          <p:nvPr/>
        </p:nvCxnSpPr>
        <p:spPr>
          <a:xfrm>
            <a:off x="9599101" y="463833"/>
            <a:ext cx="0" cy="845574"/>
          </a:xfrm>
          <a:prstGeom prst="line">
            <a:avLst/>
          </a:prstGeom>
          <a:ln w="25400"/>
        </p:spPr>
        <p:style>
          <a:lnRef idx="3">
            <a:schemeClr val="dk1"/>
          </a:lnRef>
          <a:fillRef idx="0">
            <a:schemeClr val="dk1"/>
          </a:fillRef>
          <a:effectRef idx="2">
            <a:schemeClr val="dk1"/>
          </a:effectRef>
          <a:fontRef idx="minor">
            <a:schemeClr val="tx1"/>
          </a:fontRef>
        </p:style>
      </p:cxnSp>
      <p:graphicFrame>
        <p:nvGraphicFramePr>
          <p:cNvPr id="3" name="Tabela 2">
            <a:extLst>
              <a:ext uri="{FF2B5EF4-FFF2-40B4-BE49-F238E27FC236}">
                <a16:creationId xmlns:a16="http://schemas.microsoft.com/office/drawing/2014/main" id="{317F1E36-4C6F-C929-3875-D233FA0BFAB8}"/>
              </a:ext>
            </a:extLst>
          </p:cNvPr>
          <p:cNvGraphicFramePr>
            <a:graphicFrameLocks noGrp="1"/>
          </p:cNvGraphicFramePr>
          <p:nvPr>
            <p:extLst>
              <p:ext uri="{D42A27DB-BD31-4B8C-83A1-F6EECF244321}">
                <p14:modId xmlns:p14="http://schemas.microsoft.com/office/powerpoint/2010/main" val="36626522"/>
              </p:ext>
            </p:extLst>
          </p:nvPr>
        </p:nvGraphicFramePr>
        <p:xfrm>
          <a:off x="307818" y="1950155"/>
          <a:ext cx="11378434" cy="4796141"/>
        </p:xfrm>
        <a:graphic>
          <a:graphicData uri="http://schemas.openxmlformats.org/drawingml/2006/table">
            <a:tbl>
              <a:tblPr firstRow="1" bandRow="1">
                <a:tableStyleId>{5C22544A-7EE6-4342-B048-85BDC9FD1C3A}</a:tableStyleId>
              </a:tblPr>
              <a:tblGrid>
                <a:gridCol w="2166631">
                  <a:extLst>
                    <a:ext uri="{9D8B030D-6E8A-4147-A177-3AD203B41FA5}">
                      <a16:colId xmlns:a16="http://schemas.microsoft.com/office/drawing/2014/main" val="3019797452"/>
                    </a:ext>
                  </a:extLst>
                </a:gridCol>
                <a:gridCol w="6044826">
                  <a:extLst>
                    <a:ext uri="{9D8B030D-6E8A-4147-A177-3AD203B41FA5}">
                      <a16:colId xmlns:a16="http://schemas.microsoft.com/office/drawing/2014/main" val="3629042118"/>
                    </a:ext>
                  </a:extLst>
                </a:gridCol>
                <a:gridCol w="3166977">
                  <a:extLst>
                    <a:ext uri="{9D8B030D-6E8A-4147-A177-3AD203B41FA5}">
                      <a16:colId xmlns:a16="http://schemas.microsoft.com/office/drawing/2014/main" val="441042412"/>
                    </a:ext>
                  </a:extLst>
                </a:gridCol>
              </a:tblGrid>
              <a:tr h="296855">
                <a:tc>
                  <a:txBody>
                    <a:bodyPr/>
                    <a:lstStyle/>
                    <a:p>
                      <a:pPr algn="ctr">
                        <a:lnSpc>
                          <a:spcPct val="115000"/>
                        </a:lnSpc>
                        <a:spcAft>
                          <a:spcPts val="1000"/>
                        </a:spcAft>
                      </a:pPr>
                      <a:r>
                        <a:rPr lang="pl-PL"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Kryterium</a:t>
                      </a:r>
                      <a:endParaRPr lang="pl-PL"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pl-PL"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Definicja kryterium</a:t>
                      </a:r>
                      <a:endParaRPr lang="pl-PL"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pl-PL"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Waga kryterium (Punkty)</a:t>
                      </a:r>
                      <a:endParaRPr lang="pl-PL"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148976751"/>
                  </a:ext>
                </a:extLst>
              </a:tr>
              <a:tr h="4445621">
                <a:tc>
                  <a:txBody>
                    <a:bodyPr/>
                    <a:lstStyle/>
                    <a:p>
                      <a:pPr algn="ctr">
                        <a:lnSpc>
                          <a:spcPct val="115000"/>
                        </a:lnSpc>
                        <a:spcAft>
                          <a:spcPts val="1000"/>
                        </a:spcAft>
                      </a:pPr>
                      <a:r>
                        <a:rPr lang="pl-PL" sz="20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Wsparcie przygotowawcze LGD w ramach naboru</a:t>
                      </a:r>
                      <a:endParaRPr lang="pl-PL"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15000"/>
                        </a:lnSpc>
                      </a:pPr>
                      <a:endParaRPr lang="pl-PL" sz="11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pPr>
                      <a:r>
                        <a:rPr lang="pl-PL" sz="11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Wnioskodawca wskazuje we wniosku, że wziął udział osobiście bądź przez osobę reprezentującą podmiot w jednej lub obu formach wsparcia LGD w ramach naboru, w którym zostanie złożony wniosek. Weryfikacja nastąpi w oparciu o dokumentację LGD, tzn. listy obecności podpisywane przez uczestników na szkoleniach, karty udzielonego doradztwa utworzone w biurze LGD. Udzielone doradztwo dotyczy operacji, która podlega ocenie w ramach aktualnego naboru wniosków o przyznanie pomocy. Obowiązkiem Wnioskodawcy/osoby reprezentującej podmiot jest złożenie podpisu na odpowiednim dokumencie (liście obecności podczas szkolenia i/lub na karcie doradztwa), jako dowodu na skorzystanie ze wsparcia. W przypadku stwierdzenia, że wnioskodawca/osoba reprezentująca podmiot pomimo wskazania na uzyskanie wsparcia nie figuruje na liście obecności szkoleń i/lub na karcie doradztwa zrealizowanych w ramach naboru, w którym został złożony wniosek, punkty nie zostaną przyznane. </a:t>
                      </a:r>
                      <a:endParaRPr lang="pl-PL"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pPr>
                      <a:r>
                        <a:rPr lang="pl-PL" sz="11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pl-PL"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600"/>
                        </a:spcAft>
                      </a:pP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Kryterium jest uznane za spełnione, jeżeli konsultowany wniosek wraz z biznesplanem zostały w całości wypełnione przez Wnioskodawcę. Doradztwo może odbywać się przy wykorzystaniu nośników elektronicznych lub w formie papierowej.</a:t>
                      </a:r>
                      <a:endParaRPr lang="pl-PL" sz="11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600"/>
                        </a:spcAft>
                      </a:pPr>
                      <a:endParaRPr lang="pl-PL" sz="1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1000"/>
                        </a:spcAft>
                      </a:pP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Kryterium nie zostanie uznane za spełnione w przypadku doradztwa udzielonego wyłącznie w rozmowie telefonicznej, podczas spotkania informacyjnego lub udziału w szkoleniu i/lub doradztwie w naborze innym niż nabór, w ramach którego został złożony wniosek .</a:t>
                      </a:r>
                      <a:endParaRPr lang="pl-PL" sz="1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1000"/>
                        </a:spcAft>
                      </a:pPr>
                      <a:r>
                        <a:rPr lang="pl-PL" sz="1100" dirty="0">
                          <a:effectLst/>
                          <a:latin typeface="Calibri" panose="020F0502020204030204" pitchFamily="34" charset="0"/>
                          <a:ea typeface="Times New Roman" panose="02020603050405020304" pitchFamily="18" charset="0"/>
                          <a:cs typeface="Calibri" panose="020F0502020204030204" pitchFamily="34" charset="0"/>
                        </a:rPr>
                        <a:t> </a:t>
                      </a:r>
                      <a:endParaRPr lang="pl-PL"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spcAft>
                          <a:spcPts val="1000"/>
                        </a:spcAft>
                      </a:pPr>
                      <a:endParaRPr lang="pl-PL" sz="1400" dirty="0">
                        <a:effectLst/>
                        <a:latin typeface="Calibri" panose="020F0502020204030204" pitchFamily="34" charset="0"/>
                        <a:ea typeface="Times New Roman" panose="02020603050405020304" pitchFamily="18" charset="0"/>
                        <a:cs typeface="Calibri" panose="020F0502020204030204" pitchFamily="34" charset="0"/>
                      </a:endParaRPr>
                    </a:p>
                    <a:p>
                      <a:pPr>
                        <a:lnSpc>
                          <a:spcPct val="115000"/>
                        </a:lnSpc>
                        <a:spcAft>
                          <a:spcPts val="1000"/>
                        </a:spcAft>
                      </a:pPr>
                      <a:r>
                        <a:rPr lang="pl-PL" sz="1400" dirty="0">
                          <a:effectLst/>
                          <a:latin typeface="Calibri" panose="020F0502020204030204" pitchFamily="34" charset="0"/>
                          <a:ea typeface="Times New Roman" panose="02020603050405020304" pitchFamily="18" charset="0"/>
                          <a:cs typeface="Calibri" panose="020F0502020204030204" pitchFamily="34" charset="0"/>
                        </a:rPr>
                        <a:t>10 pkt. – wnioskodawca wziął udział w szkoleniu i doradztwie</a:t>
                      </a:r>
                      <a:endParaRPr lang="pl-PL" sz="14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pl-PL" sz="1400" dirty="0">
                          <a:effectLst/>
                          <a:latin typeface="Calibri" panose="020F0502020204030204" pitchFamily="34" charset="0"/>
                          <a:ea typeface="Times New Roman" panose="02020603050405020304" pitchFamily="18" charset="0"/>
                          <a:cs typeface="Calibri" panose="020F0502020204030204" pitchFamily="34" charset="0"/>
                        </a:rPr>
                        <a:t>5 pkt. – wnioskodawca wziął udział w szkoleniu </a:t>
                      </a:r>
                      <a:endParaRPr lang="pl-PL" sz="14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pl-PL" sz="1400" dirty="0">
                          <a:effectLst/>
                          <a:latin typeface="Calibri" panose="020F0502020204030204" pitchFamily="34" charset="0"/>
                          <a:ea typeface="Times New Roman" panose="02020603050405020304" pitchFamily="18" charset="0"/>
                          <a:cs typeface="Calibri" panose="020F0502020204030204" pitchFamily="34" charset="0"/>
                        </a:rPr>
                        <a:t>5 pkt. – wnioskodawca korzystał z doradztwa</a:t>
                      </a:r>
                      <a:endParaRPr lang="pl-PL" sz="14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pl-PL" sz="1400" dirty="0">
                          <a:effectLst/>
                          <a:latin typeface="Calibri" panose="020F0502020204030204" pitchFamily="34" charset="0"/>
                          <a:ea typeface="Times New Roman" panose="02020603050405020304" pitchFamily="18" charset="0"/>
                          <a:cs typeface="Calibri" panose="020F0502020204030204" pitchFamily="34" charset="0"/>
                        </a:rPr>
                        <a:t>0 pkt. – wnioskodawca nie brał udziału w szkoleniu i doradztwie.</a:t>
                      </a:r>
                      <a:endParaRPr lang="pl-PL" sz="14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pl-PL" sz="1400" dirty="0">
                          <a:effectLst/>
                          <a:latin typeface="Calibri" panose="020F0502020204030204" pitchFamily="34" charset="0"/>
                          <a:ea typeface="Times New Roman" panose="02020603050405020304" pitchFamily="18" charset="0"/>
                          <a:cs typeface="Calibri" panose="020F0502020204030204" pitchFamily="34" charset="0"/>
                        </a:rPr>
                        <a:t> </a:t>
                      </a:r>
                      <a:endParaRPr lang="pl-PL" sz="14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pl-PL" sz="1400" dirty="0">
                          <a:effectLst/>
                          <a:latin typeface="Calibri" panose="020F0502020204030204" pitchFamily="34" charset="0"/>
                          <a:ea typeface="Times New Roman" panose="02020603050405020304" pitchFamily="18" charset="0"/>
                          <a:cs typeface="Calibri" panose="020F0502020204030204" pitchFamily="34" charset="0"/>
                        </a:rPr>
                        <a:t>Max. do zdobycia w ramach kryterium 10 punktów.</a:t>
                      </a:r>
                      <a:endParaRPr lang="pl-PL" sz="14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pl-PL"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Min. do zdobycia w ramach kryterium 0 punktów.</a:t>
                      </a:r>
                      <a:endParaRPr lang="pl-PL"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427490315"/>
                  </a:ext>
                </a:extLst>
              </a:tr>
            </a:tbl>
          </a:graphicData>
        </a:graphic>
      </p:graphicFrame>
      <p:sp>
        <p:nvSpPr>
          <p:cNvPr id="2" name="pole tekstowe 1">
            <a:extLst>
              <a:ext uri="{FF2B5EF4-FFF2-40B4-BE49-F238E27FC236}">
                <a16:creationId xmlns:a16="http://schemas.microsoft.com/office/drawing/2014/main" id="{FEFE2DDE-B934-2956-A400-C2E7D3A19944}"/>
              </a:ext>
            </a:extLst>
          </p:cNvPr>
          <p:cNvSpPr txBox="1"/>
          <p:nvPr/>
        </p:nvSpPr>
        <p:spPr>
          <a:xfrm>
            <a:off x="645141" y="1484672"/>
            <a:ext cx="5689600" cy="369332"/>
          </a:xfrm>
          <a:prstGeom prst="rect">
            <a:avLst/>
          </a:prstGeom>
          <a:noFill/>
        </p:spPr>
        <p:txBody>
          <a:bodyPr wrap="square" rtlCol="0">
            <a:spAutoFit/>
          </a:bodyPr>
          <a:lstStyle/>
          <a:p>
            <a:r>
              <a:rPr lang="pl-PL" b="1" dirty="0"/>
              <a:t>Kryterium rankingowe nr 9</a:t>
            </a:r>
          </a:p>
        </p:txBody>
      </p:sp>
    </p:spTree>
    <p:extLst>
      <p:ext uri="{BB962C8B-B14F-4D97-AF65-F5344CB8AC3E}">
        <p14:creationId xmlns:p14="http://schemas.microsoft.com/office/powerpoint/2010/main" val="371392088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80292" y="304801"/>
            <a:ext cx="10855036" cy="579043"/>
          </a:xfrm>
          <a:noFill/>
        </p:spPr>
        <p:txBody>
          <a:bodyPr>
            <a:normAutofit/>
          </a:bodyPr>
          <a:lstStyle/>
          <a:p>
            <a:pPr algn="ctr"/>
            <a:r>
              <a:rPr lang="pl-PL" sz="2800" b="1" dirty="0">
                <a:solidFill>
                  <a:schemeClr val="tx1"/>
                </a:solidFill>
                <a:latin typeface="Times New Roman" panose="02020603050405020304" pitchFamily="18" charset="0"/>
                <a:cs typeface="Times New Roman" panose="02020603050405020304" pitchFamily="18" charset="0"/>
              </a:rPr>
              <a:t>Lokalna Grupa Działania ,,Podgrodzie Toruńskie”  </a:t>
            </a:r>
          </a:p>
        </p:txBody>
      </p:sp>
      <p:sp>
        <p:nvSpPr>
          <p:cNvPr id="3" name="pole tekstowe 2">
            <a:extLst>
              <a:ext uri="{FF2B5EF4-FFF2-40B4-BE49-F238E27FC236}">
                <a16:creationId xmlns:a16="http://schemas.microsoft.com/office/drawing/2014/main" id="{4759F771-6D24-C81E-6E97-0C70D0306770}"/>
              </a:ext>
            </a:extLst>
          </p:cNvPr>
          <p:cNvSpPr txBox="1"/>
          <p:nvPr/>
        </p:nvSpPr>
        <p:spPr>
          <a:xfrm>
            <a:off x="6917501" y="1567062"/>
            <a:ext cx="4521200" cy="4154984"/>
          </a:xfrm>
          <a:prstGeom prst="rect">
            <a:avLst/>
          </a:prstGeom>
          <a:noFill/>
        </p:spPr>
        <p:txBody>
          <a:bodyPr wrap="square" rtlCol="0">
            <a:spAutoFit/>
          </a:bodyPr>
          <a:lstStyle/>
          <a:p>
            <a:pPr algn="ctr"/>
            <a:r>
              <a:rPr lang="pl-PL" sz="2400" b="1" dirty="0">
                <a:latin typeface="Times New Roman" panose="02020603050405020304" pitchFamily="18" charset="0"/>
                <a:cs typeface="Times New Roman" panose="02020603050405020304" pitchFamily="18" charset="0"/>
              </a:rPr>
              <a:t>Lokalne grupy działania – pośrednictwo </a:t>
            </a:r>
            <a:br>
              <a:rPr lang="pl-PL" sz="2400" b="1" dirty="0">
                <a:latin typeface="Times New Roman" panose="02020603050405020304" pitchFamily="18" charset="0"/>
                <a:cs typeface="Times New Roman" panose="02020603050405020304" pitchFamily="18" charset="0"/>
              </a:rPr>
            </a:br>
            <a:r>
              <a:rPr lang="pl-PL" sz="2400" b="1" dirty="0">
                <a:latin typeface="Times New Roman" panose="02020603050405020304" pitchFamily="18" charset="0"/>
                <a:cs typeface="Times New Roman" panose="02020603050405020304" pitchFamily="18" charset="0"/>
              </a:rPr>
              <a:t>w wydatkowaniu części środków pomocowych UE</a:t>
            </a:r>
          </a:p>
          <a:p>
            <a:pPr algn="ctr"/>
            <a:endParaRPr lang="pl-PL" sz="2400" b="1" dirty="0">
              <a:latin typeface="Times New Roman" panose="02020603050405020304" pitchFamily="18" charset="0"/>
              <a:cs typeface="Times New Roman" panose="02020603050405020304" pitchFamily="18" charset="0"/>
            </a:endParaRPr>
          </a:p>
          <a:p>
            <a:pPr algn="ctr"/>
            <a:r>
              <a:rPr lang="pl-PL" sz="2400" b="1" dirty="0">
                <a:latin typeface="Times New Roman" panose="02020603050405020304" pitchFamily="18" charset="0"/>
                <a:cs typeface="Times New Roman" panose="02020603050405020304" pitchFamily="18" charset="0"/>
              </a:rPr>
              <a:t>Działalność od 2005 roku</a:t>
            </a:r>
          </a:p>
          <a:p>
            <a:pPr algn="ctr"/>
            <a:endParaRPr lang="pl-PL" sz="2400" b="1" dirty="0">
              <a:latin typeface="Times New Roman" panose="02020603050405020304" pitchFamily="18" charset="0"/>
              <a:cs typeface="Times New Roman" panose="02020603050405020304" pitchFamily="18" charset="0"/>
            </a:endParaRPr>
          </a:p>
          <a:p>
            <a:pPr algn="ctr"/>
            <a:r>
              <a:rPr lang="pl-PL" sz="2400" b="1" dirty="0">
                <a:latin typeface="Times New Roman" panose="02020603050405020304" pitchFamily="18" charset="0"/>
                <a:cs typeface="Times New Roman" panose="02020603050405020304" pitchFamily="18" charset="0"/>
              </a:rPr>
              <a:t>3 gminy: </a:t>
            </a:r>
          </a:p>
          <a:p>
            <a:pPr algn="ctr"/>
            <a:r>
              <a:rPr lang="pl-PL" sz="2400" b="1" dirty="0">
                <a:latin typeface="Times New Roman" panose="02020603050405020304" pitchFamily="18" charset="0"/>
                <a:cs typeface="Times New Roman" panose="02020603050405020304" pitchFamily="18" charset="0"/>
              </a:rPr>
              <a:t>Lubicz </a:t>
            </a:r>
          </a:p>
          <a:p>
            <a:pPr algn="ctr"/>
            <a:r>
              <a:rPr lang="pl-PL" sz="2400" b="1" dirty="0">
                <a:latin typeface="Times New Roman" panose="02020603050405020304" pitchFamily="18" charset="0"/>
                <a:cs typeface="Times New Roman" panose="02020603050405020304" pitchFamily="18" charset="0"/>
              </a:rPr>
              <a:t>Obrowo</a:t>
            </a:r>
          </a:p>
          <a:p>
            <a:pPr algn="ctr"/>
            <a:r>
              <a:rPr lang="pl-PL" sz="2400" b="1" dirty="0">
                <a:latin typeface="Times New Roman" panose="02020603050405020304" pitchFamily="18" charset="0"/>
                <a:cs typeface="Times New Roman" panose="02020603050405020304" pitchFamily="18" charset="0"/>
              </a:rPr>
              <a:t>Wielka Nieszawka</a:t>
            </a:r>
          </a:p>
        </p:txBody>
      </p:sp>
      <p:pic>
        <p:nvPicPr>
          <p:cNvPr id="6" name="Obraz 5">
            <a:extLst>
              <a:ext uri="{FF2B5EF4-FFF2-40B4-BE49-F238E27FC236}">
                <a16:creationId xmlns:a16="http://schemas.microsoft.com/office/drawing/2014/main" id="{EF27767F-FABC-E078-4C33-48726869B96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98348" y="1160662"/>
            <a:ext cx="4615274" cy="5392537"/>
          </a:xfrm>
          <a:prstGeom prst="rect">
            <a:avLst/>
          </a:prstGeom>
        </p:spPr>
      </p:pic>
    </p:spTree>
    <p:extLst>
      <p:ext uri="{BB962C8B-B14F-4D97-AF65-F5344CB8AC3E}">
        <p14:creationId xmlns:p14="http://schemas.microsoft.com/office/powerpoint/2010/main" val="38304912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5D325D-2D53-127D-3BDC-F835B0160166}"/>
            </a:ext>
          </a:extLst>
        </p:cNvPr>
        <p:cNvGrpSpPr/>
        <p:nvPr/>
      </p:nvGrpSpPr>
      <p:grpSpPr>
        <a:xfrm>
          <a:off x="0" y="0"/>
          <a:ext cx="0" cy="0"/>
          <a:chOff x="0" y="0"/>
          <a:chExt cx="0" cy="0"/>
        </a:xfrm>
      </p:grpSpPr>
      <p:pic>
        <p:nvPicPr>
          <p:cNvPr id="9" name="Obraz 8">
            <a:extLst>
              <a:ext uri="{FF2B5EF4-FFF2-40B4-BE49-F238E27FC236}">
                <a16:creationId xmlns:a16="http://schemas.microsoft.com/office/drawing/2014/main" id="{73908503-A55B-9CBC-142B-A072D26F60D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88568"/>
            <a:ext cx="2129535" cy="1196104"/>
          </a:xfrm>
          <a:prstGeom prst="rect">
            <a:avLst/>
          </a:prstGeom>
        </p:spPr>
      </p:pic>
      <p:pic>
        <p:nvPicPr>
          <p:cNvPr id="10" name="Obraz 9">
            <a:extLst>
              <a:ext uri="{FF2B5EF4-FFF2-40B4-BE49-F238E27FC236}">
                <a16:creationId xmlns:a16="http://schemas.microsoft.com/office/drawing/2014/main" id="{2541FB08-9B8C-A98C-D402-F1A1527BD88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29535" y="288568"/>
            <a:ext cx="3585740" cy="1196104"/>
          </a:xfrm>
          <a:prstGeom prst="rect">
            <a:avLst/>
          </a:prstGeom>
        </p:spPr>
      </p:pic>
      <p:pic>
        <p:nvPicPr>
          <p:cNvPr id="11" name="Obraz 10">
            <a:extLst>
              <a:ext uri="{FF2B5EF4-FFF2-40B4-BE49-F238E27FC236}">
                <a16:creationId xmlns:a16="http://schemas.microsoft.com/office/drawing/2014/main" id="{D74A262A-3B89-540E-510A-A4B49F7AE48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15275" y="288569"/>
            <a:ext cx="3736342" cy="1196103"/>
          </a:xfrm>
          <a:prstGeom prst="rect">
            <a:avLst/>
          </a:prstGeom>
        </p:spPr>
      </p:pic>
      <p:pic>
        <p:nvPicPr>
          <p:cNvPr id="12" name="Obraz 11">
            <a:extLst>
              <a:ext uri="{FF2B5EF4-FFF2-40B4-BE49-F238E27FC236}">
                <a16:creationId xmlns:a16="http://schemas.microsoft.com/office/drawing/2014/main" id="{D56B0F00-559B-7444-3705-860B6575F5F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355657" y="288569"/>
            <a:ext cx="2836343" cy="1196103"/>
          </a:xfrm>
          <a:prstGeom prst="rect">
            <a:avLst/>
          </a:prstGeom>
        </p:spPr>
      </p:pic>
      <p:cxnSp>
        <p:nvCxnSpPr>
          <p:cNvPr id="14" name="Łącznik prosty 13">
            <a:extLst>
              <a:ext uri="{FF2B5EF4-FFF2-40B4-BE49-F238E27FC236}">
                <a16:creationId xmlns:a16="http://schemas.microsoft.com/office/drawing/2014/main" id="{67A164D0-60C9-3A36-2C1C-2F0A402CD97A}"/>
              </a:ext>
            </a:extLst>
          </p:cNvPr>
          <p:cNvCxnSpPr>
            <a:cxnSpLocks/>
          </p:cNvCxnSpPr>
          <p:nvPr/>
        </p:nvCxnSpPr>
        <p:spPr>
          <a:xfrm>
            <a:off x="9599101" y="463833"/>
            <a:ext cx="0" cy="845574"/>
          </a:xfrm>
          <a:prstGeom prst="line">
            <a:avLst/>
          </a:prstGeom>
          <a:ln w="25400"/>
        </p:spPr>
        <p:style>
          <a:lnRef idx="3">
            <a:schemeClr val="dk1"/>
          </a:lnRef>
          <a:fillRef idx="0">
            <a:schemeClr val="dk1"/>
          </a:fillRef>
          <a:effectRef idx="2">
            <a:schemeClr val="dk1"/>
          </a:effectRef>
          <a:fontRef idx="minor">
            <a:schemeClr val="tx1"/>
          </a:fontRef>
        </p:style>
      </p:cxnSp>
      <p:graphicFrame>
        <p:nvGraphicFramePr>
          <p:cNvPr id="3" name="Tabela 2">
            <a:extLst>
              <a:ext uri="{FF2B5EF4-FFF2-40B4-BE49-F238E27FC236}">
                <a16:creationId xmlns:a16="http://schemas.microsoft.com/office/drawing/2014/main" id="{1B252343-0207-F4ED-89F1-7532B6A9DD7D}"/>
              </a:ext>
            </a:extLst>
          </p:cNvPr>
          <p:cNvGraphicFramePr>
            <a:graphicFrameLocks noGrp="1"/>
          </p:cNvGraphicFramePr>
          <p:nvPr>
            <p:extLst>
              <p:ext uri="{D42A27DB-BD31-4B8C-83A1-F6EECF244321}">
                <p14:modId xmlns:p14="http://schemas.microsoft.com/office/powerpoint/2010/main" val="3977584949"/>
              </p:ext>
            </p:extLst>
          </p:nvPr>
        </p:nvGraphicFramePr>
        <p:xfrm>
          <a:off x="311316" y="3429000"/>
          <a:ext cx="11410170" cy="3330920"/>
        </p:xfrm>
        <a:graphic>
          <a:graphicData uri="http://schemas.openxmlformats.org/drawingml/2006/table">
            <a:tbl>
              <a:tblPr firstRow="1" bandRow="1">
                <a:tableStyleId>{5C22544A-7EE6-4342-B048-85BDC9FD1C3A}</a:tableStyleId>
              </a:tblPr>
              <a:tblGrid>
                <a:gridCol w="2399189">
                  <a:extLst>
                    <a:ext uri="{9D8B030D-6E8A-4147-A177-3AD203B41FA5}">
                      <a16:colId xmlns:a16="http://schemas.microsoft.com/office/drawing/2014/main" val="3019797452"/>
                    </a:ext>
                  </a:extLst>
                </a:gridCol>
                <a:gridCol w="5913046">
                  <a:extLst>
                    <a:ext uri="{9D8B030D-6E8A-4147-A177-3AD203B41FA5}">
                      <a16:colId xmlns:a16="http://schemas.microsoft.com/office/drawing/2014/main" val="3629042118"/>
                    </a:ext>
                  </a:extLst>
                </a:gridCol>
                <a:gridCol w="3097935">
                  <a:extLst>
                    <a:ext uri="{9D8B030D-6E8A-4147-A177-3AD203B41FA5}">
                      <a16:colId xmlns:a16="http://schemas.microsoft.com/office/drawing/2014/main" val="441042412"/>
                    </a:ext>
                  </a:extLst>
                </a:gridCol>
              </a:tblGrid>
              <a:tr h="742836">
                <a:tc>
                  <a:txBody>
                    <a:bodyPr/>
                    <a:lstStyle/>
                    <a:p>
                      <a:pPr algn="ctr">
                        <a:lnSpc>
                          <a:spcPct val="115000"/>
                        </a:lnSpc>
                        <a:spcAft>
                          <a:spcPts val="1000"/>
                        </a:spcAft>
                      </a:pPr>
                      <a:r>
                        <a:rPr lang="pl-PL"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Kryterium</a:t>
                      </a:r>
                      <a:endParaRPr lang="pl-PL"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pl-PL"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Definicja kryterium</a:t>
                      </a:r>
                      <a:endParaRPr lang="pl-PL"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pl-PL"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Waga kryterium (Punkty)</a:t>
                      </a:r>
                      <a:endParaRPr lang="pl-PL"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148976751"/>
                  </a:ext>
                </a:extLst>
              </a:tr>
              <a:tr h="2588084">
                <a:tc>
                  <a:txBody>
                    <a:bodyPr/>
                    <a:lstStyle/>
                    <a:p>
                      <a:pPr algn="ctr">
                        <a:lnSpc>
                          <a:spcPct val="115000"/>
                        </a:lnSpc>
                        <a:spcAft>
                          <a:spcPts val="1000"/>
                        </a:spcAft>
                      </a:pPr>
                      <a:r>
                        <a:rPr lang="pl-PL"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Rodzaj Wnioskodawcy</a:t>
                      </a:r>
                      <a:endParaRPr lang="pl-PL"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just">
                        <a:lnSpc>
                          <a:spcPct val="115000"/>
                        </a:lnSpc>
                        <a:spcAft>
                          <a:spcPts val="600"/>
                        </a:spcAft>
                      </a:pPr>
                      <a:r>
                        <a:rPr lang="pl-PL"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Wnioskodawcą jest podmiot wykonujący działalność gospodarczą o statusie mikro lub małego przedsiębiorcy, który co najmniej od roku poprzedzającego dzień złożenia wniosku posiada miejsce wykonywania działalności gospodarczej oznaczone adresem wpisanym do Centralnej Ewidencji i Informacji o działalności Gospodarczej.</a:t>
                      </a:r>
                      <a:endParaRPr lang="pl-PL" sz="16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1000"/>
                        </a:lnSpc>
                        <a:spcAft>
                          <a:spcPts val="1000"/>
                        </a:spcAft>
                      </a:pPr>
                      <a:r>
                        <a:rPr lang="pl-PL" sz="16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Kryterium weryfikowane na podstawie </a:t>
                      </a:r>
                      <a:r>
                        <a:rPr lang="pl-PL" sz="16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CEiDG</a:t>
                      </a:r>
                      <a:r>
                        <a:rPr lang="pl-PL" sz="16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lub KRS (rejestr przedsiębiorców).</a:t>
                      </a:r>
                      <a:endParaRPr lang="pl-PL"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r>
                        <a:rPr lang="pl-PL" sz="2000"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Kryterium obligatoryjne</a:t>
                      </a:r>
                    </a:p>
                    <a:p>
                      <a:r>
                        <a:rPr lang="pl-PL" sz="2000"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TAK/NIE</a:t>
                      </a:r>
                    </a:p>
                    <a:p>
                      <a:endParaRPr lang="pl-PL" sz="2000" b="0" i="0" u="none" strike="noStrike" kern="1200" baseline="0" dirty="0">
                        <a:solidFill>
                          <a:schemeClr val="dk1"/>
                        </a:solidFill>
                        <a:effectLst/>
                        <a:latin typeface="Calibri" panose="020F0502020204030204" pitchFamily="34" charset="0"/>
                        <a:ea typeface="Calibri" panose="020F0502020204030204" pitchFamily="34" charset="0"/>
                        <a:cs typeface="Calibri" panose="020F0502020204030204" pitchFamily="34" charset="0"/>
                      </a:endParaRPr>
                    </a:p>
                    <a:p>
                      <a:r>
                        <a:rPr lang="pl-PL" sz="2000" b="0" i="0" u="none" strike="noStrike" kern="1200" baseline="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Nie podlega uzupełnieniom</a:t>
                      </a:r>
                      <a:endParaRPr lang="pl-PL" sz="2000" b="0" i="0" u="none" strike="noStrike" kern="1200" baseline="0" dirty="0">
                        <a:solidFill>
                          <a:schemeClr val="dk1"/>
                        </a:solidFill>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427490315"/>
                  </a:ext>
                </a:extLst>
              </a:tr>
            </a:tbl>
          </a:graphicData>
        </a:graphic>
      </p:graphicFrame>
      <p:sp>
        <p:nvSpPr>
          <p:cNvPr id="2" name="pole tekstowe 1">
            <a:extLst>
              <a:ext uri="{FF2B5EF4-FFF2-40B4-BE49-F238E27FC236}">
                <a16:creationId xmlns:a16="http://schemas.microsoft.com/office/drawing/2014/main" id="{1B559294-72C6-715E-46D0-D9F41A117FE3}"/>
              </a:ext>
            </a:extLst>
          </p:cNvPr>
          <p:cNvSpPr txBox="1"/>
          <p:nvPr/>
        </p:nvSpPr>
        <p:spPr>
          <a:xfrm>
            <a:off x="1948094" y="1484672"/>
            <a:ext cx="7414765" cy="461665"/>
          </a:xfrm>
          <a:prstGeom prst="rect">
            <a:avLst/>
          </a:prstGeom>
          <a:noFill/>
        </p:spPr>
        <p:txBody>
          <a:bodyPr wrap="square" rtlCol="0">
            <a:spAutoFit/>
          </a:bodyPr>
          <a:lstStyle/>
          <a:p>
            <a:r>
              <a:rPr lang="pl-PL" sz="2400" b="1" dirty="0"/>
              <a:t>Kryteria Wyboru Operacji - Firmy Podgrodzia</a:t>
            </a:r>
          </a:p>
        </p:txBody>
      </p:sp>
      <p:sp>
        <p:nvSpPr>
          <p:cNvPr id="4" name="pole tekstowe 3">
            <a:extLst>
              <a:ext uri="{FF2B5EF4-FFF2-40B4-BE49-F238E27FC236}">
                <a16:creationId xmlns:a16="http://schemas.microsoft.com/office/drawing/2014/main" id="{9F3CFAC5-CEF2-ADBB-69E9-90818499F3FE}"/>
              </a:ext>
            </a:extLst>
          </p:cNvPr>
          <p:cNvSpPr txBox="1"/>
          <p:nvPr/>
        </p:nvSpPr>
        <p:spPr>
          <a:xfrm>
            <a:off x="5394577" y="1817236"/>
            <a:ext cx="6326909" cy="369332"/>
          </a:xfrm>
          <a:prstGeom prst="rect">
            <a:avLst/>
          </a:prstGeom>
          <a:noFill/>
        </p:spPr>
        <p:txBody>
          <a:bodyPr wrap="square" rtlCol="0">
            <a:spAutoFit/>
          </a:bodyPr>
          <a:lstStyle/>
          <a:p>
            <a:r>
              <a:rPr lang="pl-PL" dirty="0"/>
              <a:t>      </a:t>
            </a:r>
            <a:r>
              <a:rPr lang="pl-PL" sz="1400" dirty="0"/>
              <a:t>(Rozwój działalności gospodarczej)</a:t>
            </a:r>
            <a:endParaRPr lang="pl-PL" dirty="0"/>
          </a:p>
        </p:txBody>
      </p:sp>
      <p:sp>
        <p:nvSpPr>
          <p:cNvPr id="5" name="pole tekstowe 4">
            <a:extLst>
              <a:ext uri="{FF2B5EF4-FFF2-40B4-BE49-F238E27FC236}">
                <a16:creationId xmlns:a16="http://schemas.microsoft.com/office/drawing/2014/main" id="{4C524505-450C-B1AA-D591-A71D9CDB384A}"/>
              </a:ext>
            </a:extLst>
          </p:cNvPr>
          <p:cNvSpPr txBox="1"/>
          <p:nvPr/>
        </p:nvSpPr>
        <p:spPr>
          <a:xfrm>
            <a:off x="311316" y="3060583"/>
            <a:ext cx="5689600" cy="369332"/>
          </a:xfrm>
          <a:prstGeom prst="rect">
            <a:avLst/>
          </a:prstGeom>
          <a:noFill/>
        </p:spPr>
        <p:txBody>
          <a:bodyPr wrap="square" rtlCol="0">
            <a:spAutoFit/>
          </a:bodyPr>
          <a:lstStyle/>
          <a:p>
            <a:r>
              <a:rPr lang="pl-PL" b="1" dirty="0"/>
              <a:t>Kryterium dostępowe</a:t>
            </a:r>
          </a:p>
        </p:txBody>
      </p:sp>
      <p:sp>
        <p:nvSpPr>
          <p:cNvPr id="7" name="pole tekstowe 6">
            <a:extLst>
              <a:ext uri="{FF2B5EF4-FFF2-40B4-BE49-F238E27FC236}">
                <a16:creationId xmlns:a16="http://schemas.microsoft.com/office/drawing/2014/main" id="{B11A6E22-1930-382A-BEEB-F9893EFE009A}"/>
              </a:ext>
            </a:extLst>
          </p:cNvPr>
          <p:cNvSpPr txBox="1"/>
          <p:nvPr/>
        </p:nvSpPr>
        <p:spPr>
          <a:xfrm>
            <a:off x="1457549" y="2300410"/>
            <a:ext cx="8395854" cy="646331"/>
          </a:xfrm>
          <a:prstGeom prst="rect">
            <a:avLst/>
          </a:prstGeom>
          <a:noFill/>
        </p:spPr>
        <p:txBody>
          <a:bodyPr wrap="square">
            <a:spAutoFit/>
          </a:bodyPr>
          <a:lstStyle/>
          <a:p>
            <a:pPr algn="ctr"/>
            <a:r>
              <a:rPr lang="pl-PL" sz="1800" dirty="0"/>
              <a:t>Maksymalna ilość punktów do zdobycia -100 </a:t>
            </a:r>
            <a:br>
              <a:rPr lang="pl-PL" sz="1800" dirty="0"/>
            </a:br>
            <a:r>
              <a:rPr lang="pl-PL" sz="1800" dirty="0"/>
              <a:t>Minimalna ilość punktów niezbędna do wyboru danej operacji  - 60</a:t>
            </a:r>
          </a:p>
        </p:txBody>
      </p:sp>
    </p:spTree>
    <p:extLst>
      <p:ext uri="{BB962C8B-B14F-4D97-AF65-F5344CB8AC3E}">
        <p14:creationId xmlns:p14="http://schemas.microsoft.com/office/powerpoint/2010/main" val="202637415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5312F0-621E-58E7-9516-2ADA89C8A00D}"/>
            </a:ext>
          </a:extLst>
        </p:cNvPr>
        <p:cNvGrpSpPr/>
        <p:nvPr/>
      </p:nvGrpSpPr>
      <p:grpSpPr>
        <a:xfrm>
          <a:off x="0" y="0"/>
          <a:ext cx="0" cy="0"/>
          <a:chOff x="0" y="0"/>
          <a:chExt cx="0" cy="0"/>
        </a:xfrm>
      </p:grpSpPr>
      <p:pic>
        <p:nvPicPr>
          <p:cNvPr id="9" name="Obraz 8">
            <a:extLst>
              <a:ext uri="{FF2B5EF4-FFF2-40B4-BE49-F238E27FC236}">
                <a16:creationId xmlns:a16="http://schemas.microsoft.com/office/drawing/2014/main" id="{CB998C83-6BA4-20C6-A1EF-3A036B71102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88568"/>
            <a:ext cx="2129535" cy="1196104"/>
          </a:xfrm>
          <a:prstGeom prst="rect">
            <a:avLst/>
          </a:prstGeom>
        </p:spPr>
      </p:pic>
      <p:pic>
        <p:nvPicPr>
          <p:cNvPr id="10" name="Obraz 9">
            <a:extLst>
              <a:ext uri="{FF2B5EF4-FFF2-40B4-BE49-F238E27FC236}">
                <a16:creationId xmlns:a16="http://schemas.microsoft.com/office/drawing/2014/main" id="{FA80172E-47D0-FFF6-24F7-088210FCD8A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29535" y="288568"/>
            <a:ext cx="3585740" cy="1196104"/>
          </a:xfrm>
          <a:prstGeom prst="rect">
            <a:avLst/>
          </a:prstGeom>
        </p:spPr>
      </p:pic>
      <p:pic>
        <p:nvPicPr>
          <p:cNvPr id="11" name="Obraz 10">
            <a:extLst>
              <a:ext uri="{FF2B5EF4-FFF2-40B4-BE49-F238E27FC236}">
                <a16:creationId xmlns:a16="http://schemas.microsoft.com/office/drawing/2014/main" id="{4A12ED56-8C9E-E3EE-82B6-46862762A7E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15275" y="288569"/>
            <a:ext cx="3736342" cy="1196103"/>
          </a:xfrm>
          <a:prstGeom prst="rect">
            <a:avLst/>
          </a:prstGeom>
        </p:spPr>
      </p:pic>
      <p:pic>
        <p:nvPicPr>
          <p:cNvPr id="12" name="Obraz 11">
            <a:extLst>
              <a:ext uri="{FF2B5EF4-FFF2-40B4-BE49-F238E27FC236}">
                <a16:creationId xmlns:a16="http://schemas.microsoft.com/office/drawing/2014/main" id="{2B63B433-B23D-0E4F-6775-5CDB37FAA2B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355657" y="288569"/>
            <a:ext cx="2836343" cy="1196103"/>
          </a:xfrm>
          <a:prstGeom prst="rect">
            <a:avLst/>
          </a:prstGeom>
        </p:spPr>
      </p:pic>
      <p:cxnSp>
        <p:nvCxnSpPr>
          <p:cNvPr id="14" name="Łącznik prosty 13">
            <a:extLst>
              <a:ext uri="{FF2B5EF4-FFF2-40B4-BE49-F238E27FC236}">
                <a16:creationId xmlns:a16="http://schemas.microsoft.com/office/drawing/2014/main" id="{7D62953A-95B4-7B43-AC13-7D33CDF4FB45}"/>
              </a:ext>
            </a:extLst>
          </p:cNvPr>
          <p:cNvCxnSpPr>
            <a:cxnSpLocks/>
          </p:cNvCxnSpPr>
          <p:nvPr/>
        </p:nvCxnSpPr>
        <p:spPr>
          <a:xfrm>
            <a:off x="9599101" y="463833"/>
            <a:ext cx="0" cy="845574"/>
          </a:xfrm>
          <a:prstGeom prst="line">
            <a:avLst/>
          </a:prstGeom>
          <a:ln w="25400"/>
        </p:spPr>
        <p:style>
          <a:lnRef idx="3">
            <a:schemeClr val="dk1"/>
          </a:lnRef>
          <a:fillRef idx="0">
            <a:schemeClr val="dk1"/>
          </a:fillRef>
          <a:effectRef idx="2">
            <a:schemeClr val="dk1"/>
          </a:effectRef>
          <a:fontRef idx="minor">
            <a:schemeClr val="tx1"/>
          </a:fontRef>
        </p:style>
      </p:cxnSp>
      <p:graphicFrame>
        <p:nvGraphicFramePr>
          <p:cNvPr id="3" name="Tabela 2">
            <a:extLst>
              <a:ext uri="{FF2B5EF4-FFF2-40B4-BE49-F238E27FC236}">
                <a16:creationId xmlns:a16="http://schemas.microsoft.com/office/drawing/2014/main" id="{3358A05D-3242-3984-54B0-9904444AB325}"/>
              </a:ext>
            </a:extLst>
          </p:cNvPr>
          <p:cNvGraphicFramePr>
            <a:graphicFrameLocks noGrp="1"/>
          </p:cNvGraphicFramePr>
          <p:nvPr/>
        </p:nvGraphicFramePr>
        <p:xfrm>
          <a:off x="390915" y="2072066"/>
          <a:ext cx="11410170" cy="4698189"/>
        </p:xfrm>
        <a:graphic>
          <a:graphicData uri="http://schemas.openxmlformats.org/drawingml/2006/table">
            <a:tbl>
              <a:tblPr firstRow="1" bandRow="1">
                <a:tableStyleId>{5C22544A-7EE6-4342-B048-85BDC9FD1C3A}</a:tableStyleId>
              </a:tblPr>
              <a:tblGrid>
                <a:gridCol w="2399189">
                  <a:extLst>
                    <a:ext uri="{9D8B030D-6E8A-4147-A177-3AD203B41FA5}">
                      <a16:colId xmlns:a16="http://schemas.microsoft.com/office/drawing/2014/main" val="3019797452"/>
                    </a:ext>
                  </a:extLst>
                </a:gridCol>
                <a:gridCol w="5913046">
                  <a:extLst>
                    <a:ext uri="{9D8B030D-6E8A-4147-A177-3AD203B41FA5}">
                      <a16:colId xmlns:a16="http://schemas.microsoft.com/office/drawing/2014/main" val="3629042118"/>
                    </a:ext>
                  </a:extLst>
                </a:gridCol>
                <a:gridCol w="3097935">
                  <a:extLst>
                    <a:ext uri="{9D8B030D-6E8A-4147-A177-3AD203B41FA5}">
                      <a16:colId xmlns:a16="http://schemas.microsoft.com/office/drawing/2014/main" val="441042412"/>
                    </a:ext>
                  </a:extLst>
                </a:gridCol>
              </a:tblGrid>
              <a:tr h="418749">
                <a:tc>
                  <a:txBody>
                    <a:bodyPr/>
                    <a:lstStyle/>
                    <a:p>
                      <a:pPr algn="ctr">
                        <a:lnSpc>
                          <a:spcPct val="115000"/>
                        </a:lnSpc>
                        <a:spcAft>
                          <a:spcPts val="1000"/>
                        </a:spcAft>
                      </a:pPr>
                      <a:r>
                        <a:rPr lang="pl-PL"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Kryterium</a:t>
                      </a:r>
                      <a:endParaRPr lang="pl-PL"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pl-PL"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Definicja kryterium</a:t>
                      </a:r>
                      <a:endParaRPr lang="pl-PL"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pl-PL"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Waga kryterium (Punkty)</a:t>
                      </a:r>
                      <a:endParaRPr lang="pl-PL"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148976751"/>
                  </a:ext>
                </a:extLst>
              </a:tr>
              <a:tr h="4279440">
                <a:tc>
                  <a:txBody>
                    <a:bodyPr/>
                    <a:lstStyle/>
                    <a:p>
                      <a:pPr algn="ctr">
                        <a:lnSpc>
                          <a:spcPct val="115000"/>
                        </a:lnSpc>
                        <a:spcAft>
                          <a:spcPts val="1000"/>
                        </a:spcAft>
                      </a:pPr>
                      <a:r>
                        <a:rPr lang="pl-PL"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Zasada DNSH</a:t>
                      </a:r>
                      <a:endParaRPr lang="pl-PL" sz="1800" b="1" dirty="0">
                        <a:effectLst/>
                        <a:latin typeface="Calibri" panose="020F0502020204030204" pitchFamily="34" charset="0"/>
                        <a:ea typeface="Times New Roman" panose="02020603050405020304" pitchFamily="18" charset="0"/>
                        <a:cs typeface="Times New Roman" panose="02020603050405020304" pitchFamily="18" charset="0"/>
                      </a:endParaRPr>
                    </a:p>
                    <a:p>
                      <a:pPr algn="ctr">
                        <a:lnSpc>
                          <a:spcPct val="115000"/>
                        </a:lnSpc>
                        <a:spcAft>
                          <a:spcPts val="1000"/>
                        </a:spcAft>
                      </a:pPr>
                      <a:r>
                        <a:rPr lang="pl-PL"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„nie czyń </a:t>
                      </a:r>
                      <a:br>
                        <a:rPr lang="pl-PL"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br>
                      <a:r>
                        <a:rPr lang="pl-PL"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poważnej szkody”</a:t>
                      </a:r>
                      <a:endParaRPr lang="pl-PL" sz="18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just">
                        <a:lnSpc>
                          <a:spcPct val="100000"/>
                        </a:lnSpc>
                        <a:spcAft>
                          <a:spcPts val="600"/>
                        </a:spcAft>
                      </a:pPr>
                      <a:r>
                        <a:rPr lang="pl-PL"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Preferuje się operacje przewidujące </a:t>
                      </a:r>
                      <a:r>
                        <a:rPr lang="pl-PL" sz="1200" b="1" u="sng"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zastosowanie rozwiązań służących racjonalnemu gospodarowaniu zasobami lub ograniczeniu presji na środowisko</a:t>
                      </a:r>
                      <a:r>
                        <a:rPr lang="pl-PL"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endParaRPr lang="pl-PL" sz="12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00000"/>
                        </a:lnSpc>
                        <a:spcAft>
                          <a:spcPts val="600"/>
                        </a:spcAft>
                      </a:pPr>
                      <a:r>
                        <a:rPr lang="pl-PL" sz="1200" spc="3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Kryterium uznaje się za spełnione w sytuacji, gdy wnioskodawca wykazał we wniosku o wsparcie, w związku z realizowaną operacją i przyjętymi kosztami kwalifikowalnymi, zastosowanie materiału/-ów lub/i wykorzystywanie urządzenia/-ń i/lub technologii na etapie realizacji projektu i/lub wytwarzania produktu i/lub świadczenia usługi, wpływających na racjonalne gospodarowanie zasobami i/lub ograniczające presję na środowisko.</a:t>
                      </a:r>
                      <a:endParaRPr lang="pl-PL" sz="12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00000"/>
                        </a:lnSpc>
                        <a:spcAft>
                          <a:spcPts val="1000"/>
                        </a:spcAft>
                      </a:pPr>
                      <a:r>
                        <a:rPr lang="pl-PL" sz="1200" spc="3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Kryterium uznaje się za spełnione, gdy wnioskodawca przewidział we wniosku o wsparcie:</a:t>
                      </a:r>
                      <a:endParaRPr lang="pl-PL"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00000"/>
                        </a:lnSpc>
                        <a:spcAft>
                          <a:spcPts val="1000"/>
                        </a:spcAft>
                        <a:buFont typeface="+mj-lt"/>
                        <a:buAutoNum type="arabicParenR"/>
                      </a:pPr>
                      <a:r>
                        <a:rPr lang="pl-PL" sz="1200" spc="3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nasadzenia – drzewa lub krzewy (min. 5 szt.) lub;</a:t>
                      </a:r>
                      <a:endParaRPr lang="pl-PL"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00000"/>
                        </a:lnSpc>
                        <a:spcAft>
                          <a:spcPts val="1000"/>
                        </a:spcAft>
                        <a:buFont typeface="+mj-lt"/>
                        <a:buAutoNum type="arabicParenR"/>
                        <a:tabLst>
                          <a:tab pos="108585" algn="l"/>
                        </a:tabLst>
                      </a:pPr>
                      <a:r>
                        <a:rPr lang="pl-PL" sz="1200" spc="3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błękitnozieloną</a:t>
                      </a:r>
                      <a:r>
                        <a:rPr lang="pl-PL" sz="1200" spc="3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infrastrukturę np.: ogrody deszczowe, zielone przystanki, dachy, fasady i ściany, nawierzchnie przepuszczalne, podłoża strukturalne, itp. lub;</a:t>
                      </a:r>
                      <a:endParaRPr lang="pl-PL"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00000"/>
                        </a:lnSpc>
                        <a:spcAft>
                          <a:spcPts val="1000"/>
                        </a:spcAft>
                        <a:buFont typeface="+mj-lt"/>
                        <a:buAutoNum type="arabicParenR"/>
                        <a:tabLst>
                          <a:tab pos="110490" algn="l"/>
                          <a:tab pos="200025" algn="l"/>
                        </a:tabLst>
                      </a:pPr>
                      <a:r>
                        <a:rPr lang="pl-PL" sz="1200" spc="3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OZE (poza instalacjami mobilnymi) lub;</a:t>
                      </a:r>
                      <a:endParaRPr lang="pl-PL"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00000"/>
                        </a:lnSpc>
                        <a:spcAft>
                          <a:spcPts val="1000"/>
                        </a:spcAft>
                        <a:buFont typeface="+mj-lt"/>
                        <a:buAutoNum type="arabicParenR"/>
                        <a:tabLst>
                          <a:tab pos="110490" algn="l"/>
                          <a:tab pos="200025" algn="l"/>
                        </a:tabLst>
                      </a:pPr>
                      <a:r>
                        <a:rPr lang="pl-PL" sz="1200" spc="3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rozwiązania </a:t>
                      </a:r>
                      <a:r>
                        <a:rPr lang="pl-PL" sz="1200" spc="3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wodooszczędne</a:t>
                      </a:r>
                      <a:r>
                        <a:rPr lang="pl-PL" sz="1200" spc="3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lub;</a:t>
                      </a:r>
                      <a:endParaRPr lang="pl-PL"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00000"/>
                        </a:lnSpc>
                        <a:spcAft>
                          <a:spcPts val="600"/>
                        </a:spcAft>
                        <a:buFont typeface="+mj-lt"/>
                        <a:buAutoNum type="arabicParenR"/>
                        <a:tabLst>
                          <a:tab pos="110490" algn="l"/>
                          <a:tab pos="200025" algn="l"/>
                        </a:tabLst>
                      </a:pPr>
                      <a:r>
                        <a:rPr lang="pl-PL" sz="1200" spc="3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inne uzasadnione rozwiązania służące racjonalnemu gospodarowaniu zasobami.</a:t>
                      </a:r>
                      <a:endParaRPr lang="pl-PL"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algn="just">
                        <a:lnSpc>
                          <a:spcPct val="100000"/>
                        </a:lnSpc>
                        <a:spcAft>
                          <a:spcPts val="1000"/>
                        </a:spcAft>
                      </a:pPr>
                      <a:r>
                        <a:rPr lang="pl-PL" sz="12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Kryterium weryfikowane na podstawie wniosku o przyznanie pomocy, w tym zestawienia rzeczowo-finansowego.</a:t>
                      </a:r>
                      <a:endParaRPr lang="pl-PL"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00000"/>
                        </a:lnSpc>
                        <a:spcAft>
                          <a:spcPts val="1000"/>
                        </a:spcAft>
                      </a:pPr>
                      <a:r>
                        <a:rPr lang="pl-PL"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 pkt – operacja </a:t>
                      </a:r>
                      <a:r>
                        <a:rPr lang="pl-PL" sz="1600" u="sng"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nie przewiduje zastosowania takich rozwiązań</a:t>
                      </a:r>
                    </a:p>
                    <a:p>
                      <a:pPr>
                        <a:lnSpc>
                          <a:spcPct val="100000"/>
                        </a:lnSpc>
                        <a:spcAft>
                          <a:spcPts val="1000"/>
                        </a:spcAft>
                      </a:pPr>
                      <a:br>
                        <a:rPr lang="pl-PL"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br>
                      <a:r>
                        <a:rPr lang="pl-PL"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 pkt – operacja </a:t>
                      </a:r>
                      <a:r>
                        <a:rPr lang="pl-PL" sz="1600" u="sng"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spełnia takie kryterium</a:t>
                      </a:r>
                      <a:endParaRPr lang="pl-PL"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427490315"/>
                  </a:ext>
                </a:extLst>
              </a:tr>
            </a:tbl>
          </a:graphicData>
        </a:graphic>
      </p:graphicFrame>
      <p:sp>
        <p:nvSpPr>
          <p:cNvPr id="2" name="pole tekstowe 1">
            <a:extLst>
              <a:ext uri="{FF2B5EF4-FFF2-40B4-BE49-F238E27FC236}">
                <a16:creationId xmlns:a16="http://schemas.microsoft.com/office/drawing/2014/main" id="{A5BFF81A-E77E-976B-C459-37E5184DC37A}"/>
              </a:ext>
            </a:extLst>
          </p:cNvPr>
          <p:cNvSpPr txBox="1"/>
          <p:nvPr/>
        </p:nvSpPr>
        <p:spPr>
          <a:xfrm>
            <a:off x="628074" y="1593703"/>
            <a:ext cx="5689600" cy="369332"/>
          </a:xfrm>
          <a:prstGeom prst="rect">
            <a:avLst/>
          </a:prstGeom>
          <a:noFill/>
        </p:spPr>
        <p:txBody>
          <a:bodyPr wrap="square" rtlCol="0">
            <a:spAutoFit/>
          </a:bodyPr>
          <a:lstStyle/>
          <a:p>
            <a:r>
              <a:rPr lang="pl-PL" b="1" dirty="0"/>
              <a:t>Kryterium rankingowe nr 1</a:t>
            </a:r>
          </a:p>
        </p:txBody>
      </p:sp>
    </p:spTree>
    <p:extLst>
      <p:ext uri="{BB962C8B-B14F-4D97-AF65-F5344CB8AC3E}">
        <p14:creationId xmlns:p14="http://schemas.microsoft.com/office/powerpoint/2010/main" val="70154765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7F9E0A-512E-6E7E-6F90-120AB69C307C}"/>
            </a:ext>
          </a:extLst>
        </p:cNvPr>
        <p:cNvGrpSpPr/>
        <p:nvPr/>
      </p:nvGrpSpPr>
      <p:grpSpPr>
        <a:xfrm>
          <a:off x="0" y="0"/>
          <a:ext cx="0" cy="0"/>
          <a:chOff x="0" y="0"/>
          <a:chExt cx="0" cy="0"/>
        </a:xfrm>
      </p:grpSpPr>
      <p:pic>
        <p:nvPicPr>
          <p:cNvPr id="9" name="Obraz 8">
            <a:extLst>
              <a:ext uri="{FF2B5EF4-FFF2-40B4-BE49-F238E27FC236}">
                <a16:creationId xmlns:a16="http://schemas.microsoft.com/office/drawing/2014/main" id="{2F00CD69-0F90-9A61-3199-51AE2AFB77B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88568"/>
            <a:ext cx="2129535" cy="1196104"/>
          </a:xfrm>
          <a:prstGeom prst="rect">
            <a:avLst/>
          </a:prstGeom>
        </p:spPr>
      </p:pic>
      <p:pic>
        <p:nvPicPr>
          <p:cNvPr id="10" name="Obraz 9">
            <a:extLst>
              <a:ext uri="{FF2B5EF4-FFF2-40B4-BE49-F238E27FC236}">
                <a16:creationId xmlns:a16="http://schemas.microsoft.com/office/drawing/2014/main" id="{78121149-6496-6665-1CB0-9EE1272D40A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29535" y="288568"/>
            <a:ext cx="3585740" cy="1196104"/>
          </a:xfrm>
          <a:prstGeom prst="rect">
            <a:avLst/>
          </a:prstGeom>
        </p:spPr>
      </p:pic>
      <p:pic>
        <p:nvPicPr>
          <p:cNvPr id="11" name="Obraz 10">
            <a:extLst>
              <a:ext uri="{FF2B5EF4-FFF2-40B4-BE49-F238E27FC236}">
                <a16:creationId xmlns:a16="http://schemas.microsoft.com/office/drawing/2014/main" id="{849689D2-2030-3B99-0A38-9CF9F3107F4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15275" y="288569"/>
            <a:ext cx="3736342" cy="1196103"/>
          </a:xfrm>
          <a:prstGeom prst="rect">
            <a:avLst/>
          </a:prstGeom>
        </p:spPr>
      </p:pic>
      <p:pic>
        <p:nvPicPr>
          <p:cNvPr id="12" name="Obraz 11">
            <a:extLst>
              <a:ext uri="{FF2B5EF4-FFF2-40B4-BE49-F238E27FC236}">
                <a16:creationId xmlns:a16="http://schemas.microsoft.com/office/drawing/2014/main" id="{931687E4-68E5-2D88-B46F-C71E496AE46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355657" y="288569"/>
            <a:ext cx="2836343" cy="1196103"/>
          </a:xfrm>
          <a:prstGeom prst="rect">
            <a:avLst/>
          </a:prstGeom>
        </p:spPr>
      </p:pic>
      <p:cxnSp>
        <p:nvCxnSpPr>
          <p:cNvPr id="14" name="Łącznik prosty 13">
            <a:extLst>
              <a:ext uri="{FF2B5EF4-FFF2-40B4-BE49-F238E27FC236}">
                <a16:creationId xmlns:a16="http://schemas.microsoft.com/office/drawing/2014/main" id="{0A75389C-5999-CC45-33E7-D6FC162D1BA3}"/>
              </a:ext>
            </a:extLst>
          </p:cNvPr>
          <p:cNvCxnSpPr>
            <a:cxnSpLocks/>
          </p:cNvCxnSpPr>
          <p:nvPr/>
        </p:nvCxnSpPr>
        <p:spPr>
          <a:xfrm>
            <a:off x="9599101" y="463833"/>
            <a:ext cx="0" cy="845574"/>
          </a:xfrm>
          <a:prstGeom prst="line">
            <a:avLst/>
          </a:prstGeom>
          <a:ln w="25400"/>
        </p:spPr>
        <p:style>
          <a:lnRef idx="3">
            <a:schemeClr val="dk1"/>
          </a:lnRef>
          <a:fillRef idx="0">
            <a:schemeClr val="dk1"/>
          </a:fillRef>
          <a:effectRef idx="2">
            <a:schemeClr val="dk1"/>
          </a:effectRef>
          <a:fontRef idx="minor">
            <a:schemeClr val="tx1"/>
          </a:fontRef>
        </p:style>
      </p:cxnSp>
      <p:graphicFrame>
        <p:nvGraphicFramePr>
          <p:cNvPr id="3" name="Tabela 2">
            <a:extLst>
              <a:ext uri="{FF2B5EF4-FFF2-40B4-BE49-F238E27FC236}">
                <a16:creationId xmlns:a16="http://schemas.microsoft.com/office/drawing/2014/main" id="{28EB6E29-DF11-8A2B-2CFF-2002B9A54021}"/>
              </a:ext>
            </a:extLst>
          </p:cNvPr>
          <p:cNvGraphicFramePr>
            <a:graphicFrameLocks noGrp="1"/>
          </p:cNvGraphicFramePr>
          <p:nvPr/>
        </p:nvGraphicFramePr>
        <p:xfrm>
          <a:off x="390914" y="2235298"/>
          <a:ext cx="11588648" cy="3500484"/>
        </p:xfrm>
        <a:graphic>
          <a:graphicData uri="http://schemas.openxmlformats.org/drawingml/2006/table">
            <a:tbl>
              <a:tblPr firstRow="1" bandRow="1">
                <a:tableStyleId>{5C22544A-7EE6-4342-B048-85BDC9FD1C3A}</a:tableStyleId>
              </a:tblPr>
              <a:tblGrid>
                <a:gridCol w="2436717">
                  <a:extLst>
                    <a:ext uri="{9D8B030D-6E8A-4147-A177-3AD203B41FA5}">
                      <a16:colId xmlns:a16="http://schemas.microsoft.com/office/drawing/2014/main" val="3019797452"/>
                    </a:ext>
                  </a:extLst>
                </a:gridCol>
                <a:gridCol w="6005538">
                  <a:extLst>
                    <a:ext uri="{9D8B030D-6E8A-4147-A177-3AD203B41FA5}">
                      <a16:colId xmlns:a16="http://schemas.microsoft.com/office/drawing/2014/main" val="3629042118"/>
                    </a:ext>
                  </a:extLst>
                </a:gridCol>
                <a:gridCol w="3146393">
                  <a:extLst>
                    <a:ext uri="{9D8B030D-6E8A-4147-A177-3AD203B41FA5}">
                      <a16:colId xmlns:a16="http://schemas.microsoft.com/office/drawing/2014/main" val="441042412"/>
                    </a:ext>
                  </a:extLst>
                </a:gridCol>
              </a:tblGrid>
              <a:tr h="370679">
                <a:tc>
                  <a:txBody>
                    <a:bodyPr/>
                    <a:lstStyle/>
                    <a:p>
                      <a:pPr algn="ctr">
                        <a:lnSpc>
                          <a:spcPct val="115000"/>
                        </a:lnSpc>
                        <a:spcAft>
                          <a:spcPts val="1000"/>
                        </a:spcAft>
                      </a:pPr>
                      <a:r>
                        <a:rPr lang="pl-PL"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Kryterium</a:t>
                      </a:r>
                      <a:endParaRPr lang="pl-PL"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pl-PL"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Definicja kryterium</a:t>
                      </a:r>
                      <a:endParaRPr lang="pl-PL"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pl-PL"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Waga kryterium (Punkty)</a:t>
                      </a:r>
                      <a:endParaRPr lang="pl-PL"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148976751"/>
                  </a:ext>
                </a:extLst>
              </a:tr>
              <a:tr h="3129805">
                <a:tc>
                  <a:txBody>
                    <a:bodyPr/>
                    <a:lstStyle/>
                    <a:p>
                      <a:pPr algn="ctr">
                        <a:lnSpc>
                          <a:spcPct val="115000"/>
                        </a:lnSpc>
                        <a:spcAft>
                          <a:spcPts val="1000"/>
                        </a:spcAft>
                      </a:pPr>
                      <a:r>
                        <a:rPr lang="pl-PL"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Innowacyjność</a:t>
                      </a:r>
                      <a:endParaRPr lang="pl-PL"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15000"/>
                        </a:lnSpc>
                        <a:spcAft>
                          <a:spcPts val="600"/>
                        </a:spcAft>
                      </a:pPr>
                      <a:r>
                        <a:rPr lang="pl-PL"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Preferuje się operacje o charakterze innowacyjnym – kryterium subiektywne. </a:t>
                      </a:r>
                      <a:endParaRPr lang="pl-PL" sz="14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pl-PL"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Definicja:</a:t>
                      </a:r>
                      <a:endParaRPr lang="pl-PL" sz="14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600"/>
                        </a:spcAft>
                      </a:pPr>
                      <a:r>
                        <a:rPr lang="pl-PL"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Innowacyjność należy rozumieć jako zmianę mającą na celu wdrożenie nowego na obszarze objętym LSR lub znacząco udoskonalonego produktu, usługi, procesu, organizacji, lub nowego sposobu wykorzystania, lub zmobilizowania istniejących lokalnych zasobów przyrodniczych, historycznych, kulturowych czy społecznych w kontekście lokalnym, dotychczas nie znanych/stosowanych na obszarze LSR.</a:t>
                      </a:r>
                      <a:endParaRPr lang="pl-PL" sz="14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pl-PL" sz="14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Kryterium weryfikowane na podstawie wniosku o przyznanie pomocy.</a:t>
                      </a:r>
                      <a:endParaRPr lang="pl-PL"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spcAft>
                          <a:spcPts val="1000"/>
                        </a:spcAft>
                      </a:pPr>
                      <a:endParaRPr lang="pl-PL"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a:lnSpc>
                          <a:spcPct val="115000"/>
                        </a:lnSpc>
                        <a:spcAft>
                          <a:spcPts val="1000"/>
                        </a:spcAft>
                      </a:pPr>
                      <a:endParaRPr lang="pl-PL"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a:lnSpc>
                          <a:spcPct val="115000"/>
                        </a:lnSpc>
                        <a:spcAft>
                          <a:spcPts val="1000"/>
                        </a:spcAft>
                      </a:pPr>
                      <a:r>
                        <a:rPr lang="pl-PL"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 pkt – operacja </a:t>
                      </a:r>
                      <a:r>
                        <a:rPr lang="pl-PL" sz="1600" u="sng"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nie ma innowacyjnego charakteru</a:t>
                      </a:r>
                    </a:p>
                    <a:p>
                      <a:pPr>
                        <a:lnSpc>
                          <a:spcPct val="115000"/>
                        </a:lnSpc>
                        <a:spcAft>
                          <a:spcPts val="1000"/>
                        </a:spcAft>
                      </a:pPr>
                      <a:br>
                        <a:rPr lang="pl-PL" sz="1600" u="sng"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br>
                      <a:r>
                        <a:rPr lang="pl-PL"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 pkt – operacja </a:t>
                      </a:r>
                      <a:r>
                        <a:rPr lang="pl-PL" sz="1600" u="sng"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ma innowacyjny charakter</a:t>
                      </a:r>
                    </a:p>
                    <a:p>
                      <a:pPr>
                        <a:lnSpc>
                          <a:spcPct val="115000"/>
                        </a:lnSpc>
                        <a:spcAft>
                          <a:spcPts val="1000"/>
                        </a:spcAft>
                      </a:pPr>
                      <a:r>
                        <a:rPr lang="pl-PL" sz="1600" b="1" u="none"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KRYTERIUM SUBIEKTYWNE</a:t>
                      </a:r>
                      <a:endParaRPr lang="pl-PL" sz="1600" b="1" u="none"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427490315"/>
                  </a:ext>
                </a:extLst>
              </a:tr>
            </a:tbl>
          </a:graphicData>
        </a:graphic>
      </p:graphicFrame>
      <p:sp>
        <p:nvSpPr>
          <p:cNvPr id="2" name="pole tekstowe 1">
            <a:extLst>
              <a:ext uri="{FF2B5EF4-FFF2-40B4-BE49-F238E27FC236}">
                <a16:creationId xmlns:a16="http://schemas.microsoft.com/office/drawing/2014/main" id="{2514E54E-C2DC-4911-2F28-5EF3706480C3}"/>
              </a:ext>
            </a:extLst>
          </p:cNvPr>
          <p:cNvSpPr txBox="1"/>
          <p:nvPr/>
        </p:nvSpPr>
        <p:spPr>
          <a:xfrm>
            <a:off x="617981" y="1700646"/>
            <a:ext cx="5689600" cy="369332"/>
          </a:xfrm>
          <a:prstGeom prst="rect">
            <a:avLst/>
          </a:prstGeom>
          <a:noFill/>
        </p:spPr>
        <p:txBody>
          <a:bodyPr wrap="square" rtlCol="0">
            <a:spAutoFit/>
          </a:bodyPr>
          <a:lstStyle/>
          <a:p>
            <a:r>
              <a:rPr lang="pl-PL" b="1" dirty="0"/>
              <a:t>Kryterium rankingowe nr 2</a:t>
            </a:r>
          </a:p>
        </p:txBody>
      </p:sp>
    </p:spTree>
    <p:extLst>
      <p:ext uri="{BB962C8B-B14F-4D97-AF65-F5344CB8AC3E}">
        <p14:creationId xmlns:p14="http://schemas.microsoft.com/office/powerpoint/2010/main" val="143619708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F951D0-4195-7F9F-F06F-F6F883DC4D38}"/>
            </a:ext>
          </a:extLst>
        </p:cNvPr>
        <p:cNvGrpSpPr/>
        <p:nvPr/>
      </p:nvGrpSpPr>
      <p:grpSpPr>
        <a:xfrm>
          <a:off x="0" y="0"/>
          <a:ext cx="0" cy="0"/>
          <a:chOff x="0" y="0"/>
          <a:chExt cx="0" cy="0"/>
        </a:xfrm>
      </p:grpSpPr>
      <p:pic>
        <p:nvPicPr>
          <p:cNvPr id="9" name="Obraz 8">
            <a:extLst>
              <a:ext uri="{FF2B5EF4-FFF2-40B4-BE49-F238E27FC236}">
                <a16:creationId xmlns:a16="http://schemas.microsoft.com/office/drawing/2014/main" id="{7C950CF7-E3C3-3DE1-A60B-54218E98832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88568"/>
            <a:ext cx="2129535" cy="1196104"/>
          </a:xfrm>
          <a:prstGeom prst="rect">
            <a:avLst/>
          </a:prstGeom>
        </p:spPr>
      </p:pic>
      <p:pic>
        <p:nvPicPr>
          <p:cNvPr id="10" name="Obraz 9">
            <a:extLst>
              <a:ext uri="{FF2B5EF4-FFF2-40B4-BE49-F238E27FC236}">
                <a16:creationId xmlns:a16="http://schemas.microsoft.com/office/drawing/2014/main" id="{43556DB1-0ABF-DF28-CCEC-3747A9F7E81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29535" y="288568"/>
            <a:ext cx="3585740" cy="1196104"/>
          </a:xfrm>
          <a:prstGeom prst="rect">
            <a:avLst/>
          </a:prstGeom>
        </p:spPr>
      </p:pic>
      <p:pic>
        <p:nvPicPr>
          <p:cNvPr id="11" name="Obraz 10">
            <a:extLst>
              <a:ext uri="{FF2B5EF4-FFF2-40B4-BE49-F238E27FC236}">
                <a16:creationId xmlns:a16="http://schemas.microsoft.com/office/drawing/2014/main" id="{A880C2EC-D7D1-8EB9-711A-A885E67E9AE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15275" y="288569"/>
            <a:ext cx="3736342" cy="1196103"/>
          </a:xfrm>
          <a:prstGeom prst="rect">
            <a:avLst/>
          </a:prstGeom>
        </p:spPr>
      </p:pic>
      <p:pic>
        <p:nvPicPr>
          <p:cNvPr id="12" name="Obraz 11">
            <a:extLst>
              <a:ext uri="{FF2B5EF4-FFF2-40B4-BE49-F238E27FC236}">
                <a16:creationId xmlns:a16="http://schemas.microsoft.com/office/drawing/2014/main" id="{259D4C4A-EC6A-04E4-6183-368BBDE5214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355657" y="288569"/>
            <a:ext cx="2836343" cy="1196103"/>
          </a:xfrm>
          <a:prstGeom prst="rect">
            <a:avLst/>
          </a:prstGeom>
        </p:spPr>
      </p:pic>
      <p:cxnSp>
        <p:nvCxnSpPr>
          <p:cNvPr id="14" name="Łącznik prosty 13">
            <a:extLst>
              <a:ext uri="{FF2B5EF4-FFF2-40B4-BE49-F238E27FC236}">
                <a16:creationId xmlns:a16="http://schemas.microsoft.com/office/drawing/2014/main" id="{3C52372D-4EB5-8FAD-15F8-97CCF2CDE26A}"/>
              </a:ext>
            </a:extLst>
          </p:cNvPr>
          <p:cNvCxnSpPr>
            <a:cxnSpLocks/>
          </p:cNvCxnSpPr>
          <p:nvPr/>
        </p:nvCxnSpPr>
        <p:spPr>
          <a:xfrm>
            <a:off x="9599101" y="463833"/>
            <a:ext cx="0" cy="845574"/>
          </a:xfrm>
          <a:prstGeom prst="line">
            <a:avLst/>
          </a:prstGeom>
          <a:ln w="25400"/>
        </p:spPr>
        <p:style>
          <a:lnRef idx="3">
            <a:schemeClr val="dk1"/>
          </a:lnRef>
          <a:fillRef idx="0">
            <a:schemeClr val="dk1"/>
          </a:fillRef>
          <a:effectRef idx="2">
            <a:schemeClr val="dk1"/>
          </a:effectRef>
          <a:fontRef idx="minor">
            <a:schemeClr val="tx1"/>
          </a:fontRef>
        </p:style>
      </p:cxnSp>
      <p:graphicFrame>
        <p:nvGraphicFramePr>
          <p:cNvPr id="3" name="Tabela 2">
            <a:extLst>
              <a:ext uri="{FF2B5EF4-FFF2-40B4-BE49-F238E27FC236}">
                <a16:creationId xmlns:a16="http://schemas.microsoft.com/office/drawing/2014/main" id="{C8516562-BBFF-A094-7F98-F5F62E9732DA}"/>
              </a:ext>
            </a:extLst>
          </p:cNvPr>
          <p:cNvGraphicFramePr>
            <a:graphicFrameLocks noGrp="1"/>
          </p:cNvGraphicFramePr>
          <p:nvPr>
            <p:extLst>
              <p:ext uri="{D42A27DB-BD31-4B8C-83A1-F6EECF244321}">
                <p14:modId xmlns:p14="http://schemas.microsoft.com/office/powerpoint/2010/main" val="1733113451"/>
              </p:ext>
            </p:extLst>
          </p:nvPr>
        </p:nvGraphicFramePr>
        <p:xfrm>
          <a:off x="410369" y="1859985"/>
          <a:ext cx="11588648" cy="4803462"/>
        </p:xfrm>
        <a:graphic>
          <a:graphicData uri="http://schemas.openxmlformats.org/drawingml/2006/table">
            <a:tbl>
              <a:tblPr firstRow="1" bandRow="1">
                <a:tableStyleId>{5C22544A-7EE6-4342-B048-85BDC9FD1C3A}</a:tableStyleId>
              </a:tblPr>
              <a:tblGrid>
                <a:gridCol w="2430107">
                  <a:extLst>
                    <a:ext uri="{9D8B030D-6E8A-4147-A177-3AD203B41FA5}">
                      <a16:colId xmlns:a16="http://schemas.microsoft.com/office/drawing/2014/main" val="3019797452"/>
                    </a:ext>
                  </a:extLst>
                </a:gridCol>
                <a:gridCol w="6012148">
                  <a:extLst>
                    <a:ext uri="{9D8B030D-6E8A-4147-A177-3AD203B41FA5}">
                      <a16:colId xmlns:a16="http://schemas.microsoft.com/office/drawing/2014/main" val="3629042118"/>
                    </a:ext>
                  </a:extLst>
                </a:gridCol>
                <a:gridCol w="3146393">
                  <a:extLst>
                    <a:ext uri="{9D8B030D-6E8A-4147-A177-3AD203B41FA5}">
                      <a16:colId xmlns:a16="http://schemas.microsoft.com/office/drawing/2014/main" val="441042412"/>
                    </a:ext>
                  </a:extLst>
                </a:gridCol>
              </a:tblGrid>
              <a:tr h="445187">
                <a:tc>
                  <a:txBody>
                    <a:bodyPr/>
                    <a:lstStyle/>
                    <a:p>
                      <a:pPr algn="ctr">
                        <a:lnSpc>
                          <a:spcPct val="115000"/>
                        </a:lnSpc>
                        <a:spcAft>
                          <a:spcPts val="1000"/>
                        </a:spcAft>
                      </a:pPr>
                      <a:r>
                        <a:rPr lang="pl-PL"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Kryterium</a:t>
                      </a:r>
                      <a:endParaRPr lang="pl-PL"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pl-PL"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Definicja kryterium</a:t>
                      </a:r>
                      <a:endParaRPr lang="pl-PL"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pl-PL"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Waga kryterium (Punkty)</a:t>
                      </a:r>
                      <a:endParaRPr lang="pl-PL"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148976751"/>
                  </a:ext>
                </a:extLst>
              </a:tr>
              <a:tr h="4358275">
                <a:tc>
                  <a:txBody>
                    <a:bodyPr/>
                    <a:lstStyle/>
                    <a:p>
                      <a:pPr algn="ctr">
                        <a:lnSpc>
                          <a:spcPct val="115000"/>
                        </a:lnSpc>
                        <a:spcAft>
                          <a:spcPts val="1000"/>
                        </a:spcAft>
                      </a:pPr>
                      <a:r>
                        <a:rPr lang="pl-PL"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Profil planowanej działalności</a:t>
                      </a:r>
                      <a:endParaRPr lang="pl-PL"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15000"/>
                        </a:lnSpc>
                        <a:spcAft>
                          <a:spcPts val="600"/>
                        </a:spcAft>
                      </a:pPr>
                      <a:r>
                        <a:rPr lang="pl-PL"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Wskazano zakresy działalności preferowane w Lokalnej Strategii Rozwoju jako kluczowe dla rozwoju i wykorzystania potencjału obszaru objętego LSR. Weryfikacja nastąpi w oparciu o informacje zawarte we wniosku o dofinansowanie. Wnioskodawca ma obowiązek określić we wniosku główne zakresy planowanej działalności, wraz ze wskazaniem kodów PKD 2007. </a:t>
                      </a:r>
                      <a:br>
                        <a:rPr lang="pl-PL"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br>
                      <a:r>
                        <a:rPr lang="pl-PL"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 przypadku, jeśli ww. zakresy działalności nie wskazują jednoznacznie na przynależność do co najmniej jednej z punktowanych kategorii, zadaniem Wnioskodawcy jest w sposób przejrzysty i niebudzący wątpliwości uzasadnić, w jaki sposób planowana działalność wpisuje się w kategorie punktowane w ramach kryterium. </a:t>
                      </a:r>
                      <a:endParaRPr lang="pl-PL" sz="1400" dirty="0">
                        <a:effectLst/>
                        <a:latin typeface="Calibri" panose="020F0502020204030204" pitchFamily="34" charset="0"/>
                        <a:ea typeface="Times New Roman" panose="02020603050405020304" pitchFamily="18" charset="0"/>
                        <a:cs typeface="Times New Roman" panose="02020603050405020304" pitchFamily="18" charset="0"/>
                      </a:endParaRPr>
                    </a:p>
                    <a:p>
                      <a:pPr marR="58420" algn="just">
                        <a:lnSpc>
                          <a:spcPct val="115000"/>
                        </a:lnSpc>
                        <a:spcAft>
                          <a:spcPts val="1000"/>
                        </a:spcAft>
                      </a:pPr>
                      <a:r>
                        <a:rPr lang="pl-PL"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Aby otrzymać punkty konieczne jest wykazanie, że jedna z preferowanych kategorii będzie </a:t>
                      </a:r>
                      <a:r>
                        <a:rPr lang="pl-PL" sz="1400" u="sng"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główną, dominującą działalnością Wnioskodawcy.</a:t>
                      </a:r>
                      <a:r>
                        <a:rPr lang="pl-PL"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W razie wątpliwości członkowie Rady dokonają oceny planowanych kosztów projektu odnoszących się bezpośrednio do preferowanych kategorii działalności. Aby otrzymać punkty w ramach kryterium planowane nakłady finansowe na jedną z preferowanych kategorii powinny stanowić co najmniej 50% kosztów kwalifikowalnych operacji.</a:t>
                      </a:r>
                      <a:endParaRPr lang="pl-PL"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1000"/>
                        </a:spcAft>
                      </a:pPr>
                      <a:r>
                        <a:rPr lang="pl-PL" sz="1600" dirty="0">
                          <a:effectLst/>
                          <a:latin typeface="Calibri" panose="020F0502020204030204" pitchFamily="34" charset="0"/>
                          <a:ea typeface="Times New Roman" panose="02020603050405020304" pitchFamily="18" charset="0"/>
                          <a:cs typeface="Calibri" panose="020F0502020204030204" pitchFamily="34" charset="0"/>
                        </a:rPr>
                        <a:t> </a:t>
                      </a:r>
                      <a:endParaRPr lang="pl-PL" sz="16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pl-PL"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15 pkt. –w ramach operacji planowana jest działalność turystyczna i około turystyczna.</a:t>
                      </a:r>
                      <a:endParaRPr lang="pl-PL" sz="16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1000"/>
                        </a:lnSpc>
                        <a:spcAft>
                          <a:spcPts val="600"/>
                        </a:spcAft>
                      </a:pPr>
                      <a:r>
                        <a:rPr lang="pl-PL"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 pkt. – w ramach operacji planowany jest rozwój komercyjnej oferty rekreacyjnej i prozdrowotnej.</a:t>
                      </a:r>
                      <a:endParaRPr lang="pl-PL" sz="16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pl-PL"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 pkt. – w ramach operacji planowana jest działalność usługowa/handel.</a:t>
                      </a:r>
                      <a:endParaRPr lang="pl-PL" sz="1600" dirty="0">
                        <a:effectLst/>
                        <a:latin typeface="Calibri" panose="020F0502020204030204" pitchFamily="34" charset="0"/>
                        <a:ea typeface="Times New Roman" panose="02020603050405020304" pitchFamily="18" charset="0"/>
                        <a:cs typeface="Times New Roman" panose="02020603050405020304" pitchFamily="18" charset="0"/>
                      </a:endParaRPr>
                    </a:p>
                    <a:p>
                      <a:pPr algn="ctr">
                        <a:lnSpc>
                          <a:spcPct val="115000"/>
                        </a:lnSpc>
                        <a:spcAft>
                          <a:spcPts val="1000"/>
                        </a:spcAft>
                      </a:pPr>
                      <a:r>
                        <a:rPr lang="pl-PL" sz="1100" dirty="0">
                          <a:effectLst/>
                          <a:latin typeface="Calibri" panose="020F0502020204030204" pitchFamily="34" charset="0"/>
                          <a:ea typeface="Times New Roman" panose="02020603050405020304" pitchFamily="18" charset="0"/>
                          <a:cs typeface="Calibri" panose="020F0502020204030204" pitchFamily="34" charset="0"/>
                        </a:rPr>
                        <a:t> </a:t>
                      </a:r>
                      <a:endParaRPr lang="pl-PL" sz="1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1000"/>
                        </a:lnSpc>
                        <a:spcAft>
                          <a:spcPts val="600"/>
                        </a:spcAft>
                      </a:pPr>
                      <a:r>
                        <a:rPr lang="pl-PL" sz="1100" dirty="0">
                          <a:effectLst/>
                          <a:latin typeface="Calibri" panose="020F0502020204030204" pitchFamily="34" charset="0"/>
                          <a:ea typeface="Times New Roman" panose="02020603050405020304" pitchFamily="18" charset="0"/>
                          <a:cs typeface="Calibri" panose="020F0502020204030204" pitchFamily="34" charset="0"/>
                        </a:rPr>
                        <a:t> </a:t>
                      </a:r>
                      <a:endParaRPr lang="pl-PL"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427490315"/>
                  </a:ext>
                </a:extLst>
              </a:tr>
            </a:tbl>
          </a:graphicData>
        </a:graphic>
      </p:graphicFrame>
      <p:sp>
        <p:nvSpPr>
          <p:cNvPr id="2" name="pole tekstowe 1">
            <a:extLst>
              <a:ext uri="{FF2B5EF4-FFF2-40B4-BE49-F238E27FC236}">
                <a16:creationId xmlns:a16="http://schemas.microsoft.com/office/drawing/2014/main" id="{C52B38B7-A3C8-EA25-688A-81006B1906CA}"/>
              </a:ext>
            </a:extLst>
          </p:cNvPr>
          <p:cNvSpPr txBox="1"/>
          <p:nvPr/>
        </p:nvSpPr>
        <p:spPr>
          <a:xfrm>
            <a:off x="654927" y="1490653"/>
            <a:ext cx="5689600" cy="369332"/>
          </a:xfrm>
          <a:prstGeom prst="rect">
            <a:avLst/>
          </a:prstGeom>
          <a:noFill/>
        </p:spPr>
        <p:txBody>
          <a:bodyPr wrap="square" rtlCol="0">
            <a:spAutoFit/>
          </a:bodyPr>
          <a:lstStyle/>
          <a:p>
            <a:r>
              <a:rPr lang="pl-PL" b="1" dirty="0"/>
              <a:t>Kryterium rankingowe nr 3</a:t>
            </a:r>
          </a:p>
        </p:txBody>
      </p:sp>
    </p:spTree>
    <p:extLst>
      <p:ext uri="{BB962C8B-B14F-4D97-AF65-F5344CB8AC3E}">
        <p14:creationId xmlns:p14="http://schemas.microsoft.com/office/powerpoint/2010/main" val="24694870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358563-F8CB-332A-B6E8-A85262952E3E}"/>
            </a:ext>
          </a:extLst>
        </p:cNvPr>
        <p:cNvGrpSpPr/>
        <p:nvPr/>
      </p:nvGrpSpPr>
      <p:grpSpPr>
        <a:xfrm>
          <a:off x="0" y="0"/>
          <a:ext cx="0" cy="0"/>
          <a:chOff x="0" y="0"/>
          <a:chExt cx="0" cy="0"/>
        </a:xfrm>
      </p:grpSpPr>
      <p:pic>
        <p:nvPicPr>
          <p:cNvPr id="9" name="Obraz 8">
            <a:extLst>
              <a:ext uri="{FF2B5EF4-FFF2-40B4-BE49-F238E27FC236}">
                <a16:creationId xmlns:a16="http://schemas.microsoft.com/office/drawing/2014/main" id="{219AEADC-6673-C3F9-AEFC-0EF4285791E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88568"/>
            <a:ext cx="2129535" cy="1196104"/>
          </a:xfrm>
          <a:prstGeom prst="rect">
            <a:avLst/>
          </a:prstGeom>
        </p:spPr>
      </p:pic>
      <p:pic>
        <p:nvPicPr>
          <p:cNvPr id="10" name="Obraz 9">
            <a:extLst>
              <a:ext uri="{FF2B5EF4-FFF2-40B4-BE49-F238E27FC236}">
                <a16:creationId xmlns:a16="http://schemas.microsoft.com/office/drawing/2014/main" id="{9CCAAB03-3050-C14A-07C6-44987786672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29535" y="288568"/>
            <a:ext cx="3585740" cy="1196104"/>
          </a:xfrm>
          <a:prstGeom prst="rect">
            <a:avLst/>
          </a:prstGeom>
        </p:spPr>
      </p:pic>
      <p:pic>
        <p:nvPicPr>
          <p:cNvPr id="11" name="Obraz 10">
            <a:extLst>
              <a:ext uri="{FF2B5EF4-FFF2-40B4-BE49-F238E27FC236}">
                <a16:creationId xmlns:a16="http://schemas.microsoft.com/office/drawing/2014/main" id="{1120610E-204D-6DF8-4105-FFD1C6F2711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15275" y="288569"/>
            <a:ext cx="3736342" cy="1196103"/>
          </a:xfrm>
          <a:prstGeom prst="rect">
            <a:avLst/>
          </a:prstGeom>
        </p:spPr>
      </p:pic>
      <p:pic>
        <p:nvPicPr>
          <p:cNvPr id="12" name="Obraz 11">
            <a:extLst>
              <a:ext uri="{FF2B5EF4-FFF2-40B4-BE49-F238E27FC236}">
                <a16:creationId xmlns:a16="http://schemas.microsoft.com/office/drawing/2014/main" id="{2F00B0B4-18F9-198A-3B9E-4FA8BFA04D6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355657" y="288569"/>
            <a:ext cx="2836343" cy="1196103"/>
          </a:xfrm>
          <a:prstGeom prst="rect">
            <a:avLst/>
          </a:prstGeom>
        </p:spPr>
      </p:pic>
      <p:cxnSp>
        <p:nvCxnSpPr>
          <p:cNvPr id="14" name="Łącznik prosty 13">
            <a:extLst>
              <a:ext uri="{FF2B5EF4-FFF2-40B4-BE49-F238E27FC236}">
                <a16:creationId xmlns:a16="http://schemas.microsoft.com/office/drawing/2014/main" id="{B179CC74-9A19-55CA-DE47-2EBF371ED567}"/>
              </a:ext>
            </a:extLst>
          </p:cNvPr>
          <p:cNvCxnSpPr>
            <a:cxnSpLocks/>
          </p:cNvCxnSpPr>
          <p:nvPr/>
        </p:nvCxnSpPr>
        <p:spPr>
          <a:xfrm>
            <a:off x="9599101" y="463833"/>
            <a:ext cx="0" cy="845574"/>
          </a:xfrm>
          <a:prstGeom prst="line">
            <a:avLst/>
          </a:prstGeom>
          <a:ln w="25400"/>
        </p:spPr>
        <p:style>
          <a:lnRef idx="3">
            <a:schemeClr val="dk1"/>
          </a:lnRef>
          <a:fillRef idx="0">
            <a:schemeClr val="dk1"/>
          </a:fillRef>
          <a:effectRef idx="2">
            <a:schemeClr val="dk1"/>
          </a:effectRef>
          <a:fontRef idx="minor">
            <a:schemeClr val="tx1"/>
          </a:fontRef>
        </p:style>
      </p:cxnSp>
      <p:graphicFrame>
        <p:nvGraphicFramePr>
          <p:cNvPr id="3" name="Tabela 2">
            <a:extLst>
              <a:ext uri="{FF2B5EF4-FFF2-40B4-BE49-F238E27FC236}">
                <a16:creationId xmlns:a16="http://schemas.microsoft.com/office/drawing/2014/main" id="{92431C01-B870-648B-077E-60D5AB5D0DE0}"/>
              </a:ext>
            </a:extLst>
          </p:cNvPr>
          <p:cNvGraphicFramePr>
            <a:graphicFrameLocks noGrp="1"/>
          </p:cNvGraphicFramePr>
          <p:nvPr>
            <p:extLst>
              <p:ext uri="{D42A27DB-BD31-4B8C-83A1-F6EECF244321}">
                <p14:modId xmlns:p14="http://schemas.microsoft.com/office/powerpoint/2010/main" val="1667650946"/>
              </p:ext>
            </p:extLst>
          </p:nvPr>
        </p:nvGraphicFramePr>
        <p:xfrm>
          <a:off x="371458" y="2151814"/>
          <a:ext cx="11588648" cy="3532818"/>
        </p:xfrm>
        <a:graphic>
          <a:graphicData uri="http://schemas.openxmlformats.org/drawingml/2006/table">
            <a:tbl>
              <a:tblPr firstRow="1" bandRow="1">
                <a:tableStyleId>{5C22544A-7EE6-4342-B048-85BDC9FD1C3A}</a:tableStyleId>
              </a:tblPr>
              <a:tblGrid>
                <a:gridCol w="2430107">
                  <a:extLst>
                    <a:ext uri="{9D8B030D-6E8A-4147-A177-3AD203B41FA5}">
                      <a16:colId xmlns:a16="http://schemas.microsoft.com/office/drawing/2014/main" val="3019797452"/>
                    </a:ext>
                  </a:extLst>
                </a:gridCol>
                <a:gridCol w="6012148">
                  <a:extLst>
                    <a:ext uri="{9D8B030D-6E8A-4147-A177-3AD203B41FA5}">
                      <a16:colId xmlns:a16="http://schemas.microsoft.com/office/drawing/2014/main" val="3629042118"/>
                    </a:ext>
                  </a:extLst>
                </a:gridCol>
                <a:gridCol w="3146393">
                  <a:extLst>
                    <a:ext uri="{9D8B030D-6E8A-4147-A177-3AD203B41FA5}">
                      <a16:colId xmlns:a16="http://schemas.microsoft.com/office/drawing/2014/main" val="441042412"/>
                    </a:ext>
                  </a:extLst>
                </a:gridCol>
              </a:tblGrid>
              <a:tr h="325064">
                <a:tc>
                  <a:txBody>
                    <a:bodyPr/>
                    <a:lstStyle/>
                    <a:p>
                      <a:pPr algn="ctr">
                        <a:lnSpc>
                          <a:spcPct val="115000"/>
                        </a:lnSpc>
                        <a:spcAft>
                          <a:spcPts val="1000"/>
                        </a:spcAft>
                      </a:pPr>
                      <a:r>
                        <a:rPr lang="pl-PL"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Kryterium</a:t>
                      </a:r>
                      <a:endParaRPr lang="pl-PL"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pl-PL"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Definicja kryterium</a:t>
                      </a:r>
                      <a:endParaRPr lang="pl-PL"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pl-PL"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Waga kryterium (Punkty)</a:t>
                      </a:r>
                      <a:endParaRPr lang="pl-PL"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148976751"/>
                  </a:ext>
                </a:extLst>
              </a:tr>
              <a:tr h="3182298">
                <a:tc>
                  <a:txBody>
                    <a:bodyPr/>
                    <a:lstStyle/>
                    <a:p>
                      <a:pPr algn="ctr">
                        <a:lnSpc>
                          <a:spcPct val="115000"/>
                        </a:lnSpc>
                        <a:spcAft>
                          <a:spcPts val="1000"/>
                        </a:spcAft>
                      </a:pPr>
                      <a:r>
                        <a:rPr lang="pl-PL"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Wysokość dofinansowania*</a:t>
                      </a:r>
                      <a:endParaRPr lang="pl-PL"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15000"/>
                        </a:lnSpc>
                        <a:spcAft>
                          <a:spcPts val="600"/>
                        </a:spcAft>
                      </a:pPr>
                      <a:endParaRPr lang="pl-PL"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a:lnSpc>
                          <a:spcPct val="115000"/>
                        </a:lnSpc>
                        <a:spcAft>
                          <a:spcPts val="600"/>
                        </a:spcAft>
                      </a:pPr>
                      <a:endParaRPr lang="pl-PL"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a:lnSpc>
                          <a:spcPct val="115000"/>
                        </a:lnSpc>
                        <a:spcAft>
                          <a:spcPts val="600"/>
                        </a:spcAft>
                      </a:pPr>
                      <a:r>
                        <a:rPr lang="pl-PL"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Preferuje się operacje, w których wnioskodawca ubiega się o wsparcie w wysokości nie większej niż 50% maksymalnej kwoty dofinansowania. </a:t>
                      </a:r>
                      <a:endParaRPr lang="pl-PL" sz="16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600"/>
                        </a:spcAft>
                      </a:pPr>
                      <a:r>
                        <a:rPr lang="pl-PL" sz="16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Kryterium weryfikowane na podstawie wniosku o przyznanie pomocy</a:t>
                      </a:r>
                      <a:r>
                        <a:rPr lang="pl-PL" sz="1600" i="1"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 </a:t>
                      </a:r>
                      <a:r>
                        <a:rPr lang="pl-PL" sz="16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oraz biznesplanu.</a:t>
                      </a:r>
                      <a:endParaRPr lang="pl-PL"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spcAft>
                          <a:spcPts val="600"/>
                        </a:spcAft>
                      </a:pP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p>
                    <a:p>
                      <a:pPr>
                        <a:lnSpc>
                          <a:spcPct val="115000"/>
                        </a:lnSpc>
                        <a:spcAft>
                          <a:spcPts val="600"/>
                        </a:spcAft>
                      </a:pPr>
                      <a:endPar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a:lnSpc>
                          <a:spcPct val="115000"/>
                        </a:lnSpc>
                        <a:spcAft>
                          <a:spcPts val="600"/>
                        </a:spcAft>
                      </a:pPr>
                      <a:endPar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a:lnSpc>
                          <a:spcPct val="115000"/>
                        </a:lnSpc>
                        <a:spcAft>
                          <a:spcPts val="600"/>
                        </a:spcAft>
                      </a:pPr>
                      <a:r>
                        <a:rPr lang="pl-PL"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 pkt – wnioskowana kwota dofinansowania przekracza bądź</a:t>
                      </a:r>
                      <a:r>
                        <a:rPr lang="pl-PL" sz="1600" baseline="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jest równa</a:t>
                      </a:r>
                      <a:r>
                        <a:rPr lang="pl-PL"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50% maksymalnej kwoty dofinansowania.</a:t>
                      </a:r>
                      <a:endParaRPr lang="pl-PL" sz="16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pl-PL"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15 pkt – wnioskowana kwota dofinansowania nie przekracza 50% maksymalnej kwoty dofinansowania</a:t>
                      </a:r>
                      <a:endParaRPr lang="pl-PL"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427490315"/>
                  </a:ext>
                </a:extLst>
              </a:tr>
            </a:tbl>
          </a:graphicData>
        </a:graphic>
      </p:graphicFrame>
      <p:sp>
        <p:nvSpPr>
          <p:cNvPr id="2" name="pole tekstowe 1">
            <a:extLst>
              <a:ext uri="{FF2B5EF4-FFF2-40B4-BE49-F238E27FC236}">
                <a16:creationId xmlns:a16="http://schemas.microsoft.com/office/drawing/2014/main" id="{F0A233BF-62D3-53AF-D66E-0C93608F9467}"/>
              </a:ext>
            </a:extLst>
          </p:cNvPr>
          <p:cNvSpPr txBox="1"/>
          <p:nvPr/>
        </p:nvSpPr>
        <p:spPr>
          <a:xfrm>
            <a:off x="654927" y="1490653"/>
            <a:ext cx="5689600" cy="369332"/>
          </a:xfrm>
          <a:prstGeom prst="rect">
            <a:avLst/>
          </a:prstGeom>
          <a:noFill/>
        </p:spPr>
        <p:txBody>
          <a:bodyPr wrap="square" rtlCol="0">
            <a:spAutoFit/>
          </a:bodyPr>
          <a:lstStyle/>
          <a:p>
            <a:r>
              <a:rPr lang="pl-PL" b="1" dirty="0"/>
              <a:t>Kryterium rankingowe nr 4</a:t>
            </a:r>
          </a:p>
        </p:txBody>
      </p:sp>
    </p:spTree>
    <p:extLst>
      <p:ext uri="{BB962C8B-B14F-4D97-AF65-F5344CB8AC3E}">
        <p14:creationId xmlns:p14="http://schemas.microsoft.com/office/powerpoint/2010/main" val="346051283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1E8BCF-6DB2-92C2-3406-0DADE267FDA2}"/>
            </a:ext>
          </a:extLst>
        </p:cNvPr>
        <p:cNvGrpSpPr/>
        <p:nvPr/>
      </p:nvGrpSpPr>
      <p:grpSpPr>
        <a:xfrm>
          <a:off x="0" y="0"/>
          <a:ext cx="0" cy="0"/>
          <a:chOff x="0" y="0"/>
          <a:chExt cx="0" cy="0"/>
        </a:xfrm>
      </p:grpSpPr>
      <p:pic>
        <p:nvPicPr>
          <p:cNvPr id="9" name="Obraz 8">
            <a:extLst>
              <a:ext uri="{FF2B5EF4-FFF2-40B4-BE49-F238E27FC236}">
                <a16:creationId xmlns:a16="http://schemas.microsoft.com/office/drawing/2014/main" id="{8F81D71A-2557-0944-E870-5540AC91BC6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88568"/>
            <a:ext cx="2129535" cy="1196104"/>
          </a:xfrm>
          <a:prstGeom prst="rect">
            <a:avLst/>
          </a:prstGeom>
        </p:spPr>
      </p:pic>
      <p:pic>
        <p:nvPicPr>
          <p:cNvPr id="10" name="Obraz 9">
            <a:extLst>
              <a:ext uri="{FF2B5EF4-FFF2-40B4-BE49-F238E27FC236}">
                <a16:creationId xmlns:a16="http://schemas.microsoft.com/office/drawing/2014/main" id="{7EABA725-0AC1-56DB-877F-65353F4878A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29535" y="288568"/>
            <a:ext cx="3585740" cy="1196104"/>
          </a:xfrm>
          <a:prstGeom prst="rect">
            <a:avLst/>
          </a:prstGeom>
        </p:spPr>
      </p:pic>
      <p:pic>
        <p:nvPicPr>
          <p:cNvPr id="11" name="Obraz 10">
            <a:extLst>
              <a:ext uri="{FF2B5EF4-FFF2-40B4-BE49-F238E27FC236}">
                <a16:creationId xmlns:a16="http://schemas.microsoft.com/office/drawing/2014/main" id="{1AEE6562-1865-B083-762B-1E5A3301359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15275" y="288569"/>
            <a:ext cx="3736342" cy="1196103"/>
          </a:xfrm>
          <a:prstGeom prst="rect">
            <a:avLst/>
          </a:prstGeom>
        </p:spPr>
      </p:pic>
      <p:pic>
        <p:nvPicPr>
          <p:cNvPr id="12" name="Obraz 11">
            <a:extLst>
              <a:ext uri="{FF2B5EF4-FFF2-40B4-BE49-F238E27FC236}">
                <a16:creationId xmlns:a16="http://schemas.microsoft.com/office/drawing/2014/main" id="{C7CC8FBE-96CF-8F37-C399-1E39BDA39A5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355657" y="288569"/>
            <a:ext cx="2836343" cy="1196103"/>
          </a:xfrm>
          <a:prstGeom prst="rect">
            <a:avLst/>
          </a:prstGeom>
        </p:spPr>
      </p:pic>
      <p:cxnSp>
        <p:nvCxnSpPr>
          <p:cNvPr id="14" name="Łącznik prosty 13">
            <a:extLst>
              <a:ext uri="{FF2B5EF4-FFF2-40B4-BE49-F238E27FC236}">
                <a16:creationId xmlns:a16="http://schemas.microsoft.com/office/drawing/2014/main" id="{03FED42C-D833-C459-EDE9-6A5E2514F1EE}"/>
              </a:ext>
            </a:extLst>
          </p:cNvPr>
          <p:cNvCxnSpPr>
            <a:cxnSpLocks/>
          </p:cNvCxnSpPr>
          <p:nvPr/>
        </p:nvCxnSpPr>
        <p:spPr>
          <a:xfrm>
            <a:off x="9599101" y="463833"/>
            <a:ext cx="0" cy="845574"/>
          </a:xfrm>
          <a:prstGeom prst="line">
            <a:avLst/>
          </a:prstGeom>
          <a:ln w="25400"/>
        </p:spPr>
        <p:style>
          <a:lnRef idx="3">
            <a:schemeClr val="dk1"/>
          </a:lnRef>
          <a:fillRef idx="0">
            <a:schemeClr val="dk1"/>
          </a:fillRef>
          <a:effectRef idx="2">
            <a:schemeClr val="dk1"/>
          </a:effectRef>
          <a:fontRef idx="minor">
            <a:schemeClr val="tx1"/>
          </a:fontRef>
        </p:style>
      </p:cxnSp>
      <p:graphicFrame>
        <p:nvGraphicFramePr>
          <p:cNvPr id="3" name="Tabela 2">
            <a:extLst>
              <a:ext uri="{FF2B5EF4-FFF2-40B4-BE49-F238E27FC236}">
                <a16:creationId xmlns:a16="http://schemas.microsoft.com/office/drawing/2014/main" id="{8FABC53A-92B8-A67F-8FCB-712CEA63C4D7}"/>
              </a:ext>
            </a:extLst>
          </p:cNvPr>
          <p:cNvGraphicFramePr>
            <a:graphicFrameLocks noGrp="1"/>
          </p:cNvGraphicFramePr>
          <p:nvPr>
            <p:extLst>
              <p:ext uri="{D42A27DB-BD31-4B8C-83A1-F6EECF244321}">
                <p14:modId xmlns:p14="http://schemas.microsoft.com/office/powerpoint/2010/main" val="3520528464"/>
              </p:ext>
            </p:extLst>
          </p:nvPr>
        </p:nvGraphicFramePr>
        <p:xfrm>
          <a:off x="420096" y="1859985"/>
          <a:ext cx="11588648" cy="4950206"/>
        </p:xfrm>
        <a:graphic>
          <a:graphicData uri="http://schemas.openxmlformats.org/drawingml/2006/table">
            <a:tbl>
              <a:tblPr firstRow="1" bandRow="1">
                <a:tableStyleId>{5C22544A-7EE6-4342-B048-85BDC9FD1C3A}</a:tableStyleId>
              </a:tblPr>
              <a:tblGrid>
                <a:gridCol w="2430107">
                  <a:extLst>
                    <a:ext uri="{9D8B030D-6E8A-4147-A177-3AD203B41FA5}">
                      <a16:colId xmlns:a16="http://schemas.microsoft.com/office/drawing/2014/main" val="3019797452"/>
                    </a:ext>
                  </a:extLst>
                </a:gridCol>
                <a:gridCol w="5282120">
                  <a:extLst>
                    <a:ext uri="{9D8B030D-6E8A-4147-A177-3AD203B41FA5}">
                      <a16:colId xmlns:a16="http://schemas.microsoft.com/office/drawing/2014/main" val="3629042118"/>
                    </a:ext>
                  </a:extLst>
                </a:gridCol>
                <a:gridCol w="3876421">
                  <a:extLst>
                    <a:ext uri="{9D8B030D-6E8A-4147-A177-3AD203B41FA5}">
                      <a16:colId xmlns:a16="http://schemas.microsoft.com/office/drawing/2014/main" val="441042412"/>
                    </a:ext>
                  </a:extLst>
                </a:gridCol>
              </a:tblGrid>
              <a:tr h="325064">
                <a:tc>
                  <a:txBody>
                    <a:bodyPr/>
                    <a:lstStyle/>
                    <a:p>
                      <a:pPr algn="ctr">
                        <a:lnSpc>
                          <a:spcPct val="115000"/>
                        </a:lnSpc>
                        <a:spcAft>
                          <a:spcPts val="1000"/>
                        </a:spcAft>
                      </a:pPr>
                      <a:r>
                        <a:rPr lang="pl-PL"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Kryterium</a:t>
                      </a:r>
                      <a:endParaRPr lang="pl-PL"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pl-PL"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Definicja kryterium</a:t>
                      </a:r>
                      <a:endParaRPr lang="pl-PL"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pl-PL"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Waga kryterium (Punkty)</a:t>
                      </a:r>
                      <a:endParaRPr lang="pl-PL"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148976751"/>
                  </a:ext>
                </a:extLst>
              </a:tr>
              <a:tr h="3182298">
                <a:tc>
                  <a:txBody>
                    <a:bodyPr/>
                    <a:lstStyle/>
                    <a:p>
                      <a:pPr algn="ctr">
                        <a:lnSpc>
                          <a:spcPct val="115000"/>
                        </a:lnSpc>
                        <a:spcAft>
                          <a:spcPts val="1000"/>
                        </a:spcAft>
                      </a:pPr>
                      <a:r>
                        <a:rPr lang="pl-PL"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Funkcjonowanie firmy na rynku</a:t>
                      </a:r>
                      <a:endParaRPr lang="pl-PL"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15000"/>
                        </a:lnSpc>
                        <a:spcAft>
                          <a:spcPts val="1000"/>
                        </a:spcAft>
                      </a:pPr>
                      <a:endParaRPr lang="pl-PL"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a:lnSpc>
                          <a:spcPct val="115000"/>
                        </a:lnSpc>
                        <a:spcAft>
                          <a:spcPts val="1000"/>
                        </a:spcAft>
                      </a:pPr>
                      <a:r>
                        <a:rPr lang="pl-PL"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Kryterium premiuje podmioty mające doświadczenie w prowadzeniu działalności gospodarczej, które mają już ugruntowaną pozycję na rynku, które wykazały się stabilnością i rokują na przyszłość. Wsparcie dla firm z doświadczeniem w prowadzeniu działalności gospodarczej zwiększa szanse na osiągnięcie celów LSR oraz wskaźników produktu i rezultatu. Kryterium będzie weryfikowane w oparciu o ogólnodostępne informacje pochodzące z baz administrowanych przez podmioty administracji publicznej, tj. CEIDG (</a:t>
                      </a:r>
                      <a:r>
                        <a:rPr lang="pl-PL" sz="14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Centralna Ewidencja i Informacja o Działalności Gospodarczej</a:t>
                      </a:r>
                      <a:r>
                        <a:rPr lang="pl-PL"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KRS </a:t>
                      </a:r>
                      <a:r>
                        <a:rPr lang="pl-PL" sz="14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(Krajowego Rejestru Sądowego)-</a:t>
                      </a:r>
                      <a:r>
                        <a:rPr lang="pl-PL"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rejestr przedsiębiorców.</a:t>
                      </a:r>
                      <a:endParaRPr lang="pl-PL" sz="14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pl-PL" sz="1400" dirty="0">
                          <a:effectLst/>
                          <a:latin typeface="Calibri" panose="020F0502020204030204" pitchFamily="34" charset="0"/>
                          <a:ea typeface="Times New Roman" panose="02020603050405020304" pitchFamily="18" charset="0"/>
                          <a:cs typeface="Calibri" panose="020F0502020204030204" pitchFamily="34" charset="0"/>
                        </a:rPr>
                        <a:t> </a:t>
                      </a:r>
                      <a:endParaRPr lang="pl-PL" sz="14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1000"/>
                        </a:spcAft>
                      </a:pPr>
                      <a:r>
                        <a:rPr lang="pl-PL"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Do okresu prowadzenia działalności nie wlicza się okresów zawieszenia wykonywania działalności.</a:t>
                      </a:r>
                      <a:endParaRPr lang="pl-PL"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50000"/>
                        </a:lnSpc>
                        <a:spcAft>
                          <a:spcPts val="1000"/>
                        </a:spcAft>
                      </a:pP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17 pkt. – podmiot prowadzi pozarolniczą działalność gospodarczą powyżej 5 lat (data wpisu do rejestru działalności gospodarczej lub rejestru KRS, licząc na dzień złożenia wniosku).</a:t>
                      </a:r>
                      <a:endParaRPr lang="pl-PL" sz="11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 pkt. – podmiot prowadzi pozarolniczą działalność gospodarczą powyżej 2 do 5 lat włącznie (data wpisu do rejestru działalności gospodarczej lub rejestru KRS, licząc na dzień złożenia wniosku).</a:t>
                      </a:r>
                      <a:endParaRPr lang="pl-PL" sz="11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 pkt. – podmiot prowadzi pozarolniczą działalność gospodarczą od 1,5 roku (548 dni) do 2 lat włącznie (data wpisu do rejestru działalności gospodarczej lub rejestru KRS, licząc na dzień złożenia wniosku).</a:t>
                      </a:r>
                      <a:endParaRPr lang="pl-PL" sz="11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 pkt. – podmiot prowadzi pozarolniczą działalność gospodarczą min. 365 dni do max. 547 dni włącznie (data wpisu do rejestru działalności gospodarczej lub rejestru KRS, licząc na dzień złożenia wniosku).</a:t>
                      </a:r>
                      <a:endParaRPr lang="pl-PL" sz="11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Max. do zdobycia w ramach kryterium 15 punktów.</a:t>
                      </a:r>
                      <a:endParaRPr lang="pl-PL" sz="11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600"/>
                        </a:spcAft>
                      </a:pP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Min. do zdobycia w ramach kryterium 0 punktów.</a:t>
                      </a:r>
                      <a:endParaRPr lang="pl-PL"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427490315"/>
                  </a:ext>
                </a:extLst>
              </a:tr>
            </a:tbl>
          </a:graphicData>
        </a:graphic>
      </p:graphicFrame>
      <p:sp>
        <p:nvSpPr>
          <p:cNvPr id="2" name="pole tekstowe 1">
            <a:extLst>
              <a:ext uri="{FF2B5EF4-FFF2-40B4-BE49-F238E27FC236}">
                <a16:creationId xmlns:a16="http://schemas.microsoft.com/office/drawing/2014/main" id="{74358A34-A0CF-BE35-27F2-BE9ECE16BD18}"/>
              </a:ext>
            </a:extLst>
          </p:cNvPr>
          <p:cNvSpPr txBox="1"/>
          <p:nvPr/>
        </p:nvSpPr>
        <p:spPr>
          <a:xfrm>
            <a:off x="654927" y="1490653"/>
            <a:ext cx="5689600" cy="369332"/>
          </a:xfrm>
          <a:prstGeom prst="rect">
            <a:avLst/>
          </a:prstGeom>
          <a:noFill/>
        </p:spPr>
        <p:txBody>
          <a:bodyPr wrap="square" rtlCol="0">
            <a:spAutoFit/>
          </a:bodyPr>
          <a:lstStyle/>
          <a:p>
            <a:r>
              <a:rPr lang="pl-PL" b="1" dirty="0"/>
              <a:t>Kryterium rankingowe nr 5</a:t>
            </a:r>
          </a:p>
        </p:txBody>
      </p:sp>
    </p:spTree>
    <p:extLst>
      <p:ext uri="{BB962C8B-B14F-4D97-AF65-F5344CB8AC3E}">
        <p14:creationId xmlns:p14="http://schemas.microsoft.com/office/powerpoint/2010/main" val="362321877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E1C2F8-89A1-54C2-C1D3-6E3301D34C32}"/>
            </a:ext>
          </a:extLst>
        </p:cNvPr>
        <p:cNvGrpSpPr/>
        <p:nvPr/>
      </p:nvGrpSpPr>
      <p:grpSpPr>
        <a:xfrm>
          <a:off x="0" y="0"/>
          <a:ext cx="0" cy="0"/>
          <a:chOff x="0" y="0"/>
          <a:chExt cx="0" cy="0"/>
        </a:xfrm>
      </p:grpSpPr>
      <p:pic>
        <p:nvPicPr>
          <p:cNvPr id="9" name="Obraz 8">
            <a:extLst>
              <a:ext uri="{FF2B5EF4-FFF2-40B4-BE49-F238E27FC236}">
                <a16:creationId xmlns:a16="http://schemas.microsoft.com/office/drawing/2014/main" id="{5C85607E-053C-9A62-5C4B-AB183E98880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88568"/>
            <a:ext cx="2129535" cy="1196104"/>
          </a:xfrm>
          <a:prstGeom prst="rect">
            <a:avLst/>
          </a:prstGeom>
        </p:spPr>
      </p:pic>
      <p:pic>
        <p:nvPicPr>
          <p:cNvPr id="10" name="Obraz 9">
            <a:extLst>
              <a:ext uri="{FF2B5EF4-FFF2-40B4-BE49-F238E27FC236}">
                <a16:creationId xmlns:a16="http://schemas.microsoft.com/office/drawing/2014/main" id="{733B477D-DD7D-D23B-566A-F4322DA08DC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29535" y="288568"/>
            <a:ext cx="3585740" cy="1196104"/>
          </a:xfrm>
          <a:prstGeom prst="rect">
            <a:avLst/>
          </a:prstGeom>
        </p:spPr>
      </p:pic>
      <p:pic>
        <p:nvPicPr>
          <p:cNvPr id="11" name="Obraz 10">
            <a:extLst>
              <a:ext uri="{FF2B5EF4-FFF2-40B4-BE49-F238E27FC236}">
                <a16:creationId xmlns:a16="http://schemas.microsoft.com/office/drawing/2014/main" id="{1DCA9BF2-E686-3E7C-832C-CCBF032AC95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15275" y="288569"/>
            <a:ext cx="3736342" cy="1196103"/>
          </a:xfrm>
          <a:prstGeom prst="rect">
            <a:avLst/>
          </a:prstGeom>
        </p:spPr>
      </p:pic>
      <p:pic>
        <p:nvPicPr>
          <p:cNvPr id="12" name="Obraz 11">
            <a:extLst>
              <a:ext uri="{FF2B5EF4-FFF2-40B4-BE49-F238E27FC236}">
                <a16:creationId xmlns:a16="http://schemas.microsoft.com/office/drawing/2014/main" id="{6D1F7969-7B52-823D-1F45-62B547A8D01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355657" y="288569"/>
            <a:ext cx="2836343" cy="1196103"/>
          </a:xfrm>
          <a:prstGeom prst="rect">
            <a:avLst/>
          </a:prstGeom>
        </p:spPr>
      </p:pic>
      <p:cxnSp>
        <p:nvCxnSpPr>
          <p:cNvPr id="14" name="Łącznik prosty 13">
            <a:extLst>
              <a:ext uri="{FF2B5EF4-FFF2-40B4-BE49-F238E27FC236}">
                <a16:creationId xmlns:a16="http://schemas.microsoft.com/office/drawing/2014/main" id="{3E26155F-0FBE-480C-446A-81C2B3057585}"/>
              </a:ext>
            </a:extLst>
          </p:cNvPr>
          <p:cNvCxnSpPr>
            <a:cxnSpLocks/>
          </p:cNvCxnSpPr>
          <p:nvPr/>
        </p:nvCxnSpPr>
        <p:spPr>
          <a:xfrm>
            <a:off x="9599101" y="463833"/>
            <a:ext cx="0" cy="845574"/>
          </a:xfrm>
          <a:prstGeom prst="line">
            <a:avLst/>
          </a:prstGeom>
          <a:ln w="25400"/>
        </p:spPr>
        <p:style>
          <a:lnRef idx="3">
            <a:schemeClr val="dk1"/>
          </a:lnRef>
          <a:fillRef idx="0">
            <a:schemeClr val="dk1"/>
          </a:fillRef>
          <a:effectRef idx="2">
            <a:schemeClr val="dk1"/>
          </a:effectRef>
          <a:fontRef idx="minor">
            <a:schemeClr val="tx1"/>
          </a:fontRef>
        </p:style>
      </p:cxnSp>
      <p:graphicFrame>
        <p:nvGraphicFramePr>
          <p:cNvPr id="3" name="Tabela 2">
            <a:extLst>
              <a:ext uri="{FF2B5EF4-FFF2-40B4-BE49-F238E27FC236}">
                <a16:creationId xmlns:a16="http://schemas.microsoft.com/office/drawing/2014/main" id="{34AA4D33-68EF-1A50-2242-EA2B87B82027}"/>
              </a:ext>
            </a:extLst>
          </p:cNvPr>
          <p:cNvGraphicFramePr>
            <a:graphicFrameLocks noGrp="1"/>
          </p:cNvGraphicFramePr>
          <p:nvPr>
            <p:extLst>
              <p:ext uri="{D42A27DB-BD31-4B8C-83A1-F6EECF244321}">
                <p14:modId xmlns:p14="http://schemas.microsoft.com/office/powerpoint/2010/main" val="2632673480"/>
              </p:ext>
            </p:extLst>
          </p:nvPr>
        </p:nvGraphicFramePr>
        <p:xfrm>
          <a:off x="420096" y="1859985"/>
          <a:ext cx="11588648" cy="4227259"/>
        </p:xfrm>
        <a:graphic>
          <a:graphicData uri="http://schemas.openxmlformats.org/drawingml/2006/table">
            <a:tbl>
              <a:tblPr firstRow="1" bandRow="1">
                <a:tableStyleId>{5C22544A-7EE6-4342-B048-85BDC9FD1C3A}</a:tableStyleId>
              </a:tblPr>
              <a:tblGrid>
                <a:gridCol w="2430107">
                  <a:extLst>
                    <a:ext uri="{9D8B030D-6E8A-4147-A177-3AD203B41FA5}">
                      <a16:colId xmlns:a16="http://schemas.microsoft.com/office/drawing/2014/main" val="3019797452"/>
                    </a:ext>
                  </a:extLst>
                </a:gridCol>
                <a:gridCol w="5282120">
                  <a:extLst>
                    <a:ext uri="{9D8B030D-6E8A-4147-A177-3AD203B41FA5}">
                      <a16:colId xmlns:a16="http://schemas.microsoft.com/office/drawing/2014/main" val="3629042118"/>
                    </a:ext>
                  </a:extLst>
                </a:gridCol>
                <a:gridCol w="3876421">
                  <a:extLst>
                    <a:ext uri="{9D8B030D-6E8A-4147-A177-3AD203B41FA5}">
                      <a16:colId xmlns:a16="http://schemas.microsoft.com/office/drawing/2014/main" val="441042412"/>
                    </a:ext>
                  </a:extLst>
                </a:gridCol>
              </a:tblGrid>
              <a:tr h="325064">
                <a:tc>
                  <a:txBody>
                    <a:bodyPr/>
                    <a:lstStyle/>
                    <a:p>
                      <a:pPr algn="ctr">
                        <a:lnSpc>
                          <a:spcPct val="115000"/>
                        </a:lnSpc>
                        <a:spcAft>
                          <a:spcPts val="1000"/>
                        </a:spcAft>
                      </a:pPr>
                      <a:r>
                        <a:rPr lang="pl-PL"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Kryterium</a:t>
                      </a:r>
                      <a:endParaRPr lang="pl-PL"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pl-PL"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Definicja kryterium</a:t>
                      </a:r>
                      <a:endParaRPr lang="pl-PL"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pl-PL"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Waga kryterium (Punkty)</a:t>
                      </a:r>
                      <a:endParaRPr lang="pl-PL"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148976751"/>
                  </a:ext>
                </a:extLst>
              </a:tr>
              <a:tr h="3182298">
                <a:tc>
                  <a:txBody>
                    <a:bodyPr/>
                    <a:lstStyle/>
                    <a:p>
                      <a:pPr algn="ctr">
                        <a:lnSpc>
                          <a:spcPct val="115000"/>
                        </a:lnSpc>
                        <a:spcAft>
                          <a:spcPts val="1000"/>
                        </a:spcAft>
                      </a:pPr>
                      <a:r>
                        <a:rPr lang="pl-PL" sz="16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Wnioskodawca posiada siedzibę na obszarze LGD lub dodatkowe miejsce prowadzenia działalności gospodarczej zgłoszone co najmniej 24 miesiące przed dniem złożenia wniosku**</a:t>
                      </a:r>
                      <a:endParaRPr lang="pl-PL"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15000"/>
                        </a:lnSpc>
                        <a:spcAft>
                          <a:spcPts val="1000"/>
                        </a:spcAft>
                      </a:pPr>
                      <a:r>
                        <a:rPr lang="pl-PL"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Kryterium weryfikowane na podstawie wpisu do CEIDG lub KRS.</a:t>
                      </a:r>
                      <a:endParaRPr lang="pl-PL"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50000"/>
                        </a:lnSpc>
                        <a:spcAft>
                          <a:spcPts val="1000"/>
                        </a:spcAft>
                      </a:pPr>
                      <a:r>
                        <a:rPr lang="pl-PL"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15 pkt. – siedziba/dodatkowe miejsce prowadzenia działalności znajduje się na obszarze LGD co najmniej 24 miesiące przed dniem złożenia wniosku.</a:t>
                      </a:r>
                    </a:p>
                    <a:p>
                      <a:pPr>
                        <a:lnSpc>
                          <a:spcPct val="150000"/>
                        </a:lnSpc>
                        <a:spcAft>
                          <a:spcPts val="1000"/>
                        </a:spcAft>
                      </a:pPr>
                      <a:endParaRPr lang="pl-PL" sz="16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pl-PL"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 pkt. - siedziba/dodatkowe miejsce prowadzenia działalności znajduje się na obszarze LGD mniej niż 24 miesiące przed dniem złożenia wniosku. </a:t>
                      </a:r>
                      <a:endParaRPr lang="pl-PL" sz="16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pl-PL" sz="1100" dirty="0">
                          <a:effectLst/>
                          <a:latin typeface="Calibri" panose="020F0502020204030204" pitchFamily="34" charset="0"/>
                          <a:ea typeface="Times New Roman" panose="02020603050405020304" pitchFamily="18" charset="0"/>
                          <a:cs typeface="Calibri" panose="020F0502020204030204" pitchFamily="34" charset="0"/>
                        </a:rPr>
                        <a:t> </a:t>
                      </a:r>
                      <a:endParaRPr lang="pl-PL" sz="11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r>
                        <a:rPr lang="pl-PL" sz="1100" dirty="0">
                          <a:effectLst/>
                          <a:latin typeface="Calibri" panose="020F0502020204030204" pitchFamily="34" charset="0"/>
                          <a:ea typeface="Times New Roman" panose="02020603050405020304" pitchFamily="18" charset="0"/>
                          <a:cs typeface="Calibri" panose="020F0502020204030204" pitchFamily="34" charset="0"/>
                        </a:rPr>
                        <a:t> </a:t>
                      </a:r>
                      <a:endParaRPr lang="pl-PL"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427490315"/>
                  </a:ext>
                </a:extLst>
              </a:tr>
            </a:tbl>
          </a:graphicData>
        </a:graphic>
      </p:graphicFrame>
      <p:sp>
        <p:nvSpPr>
          <p:cNvPr id="2" name="pole tekstowe 1">
            <a:extLst>
              <a:ext uri="{FF2B5EF4-FFF2-40B4-BE49-F238E27FC236}">
                <a16:creationId xmlns:a16="http://schemas.microsoft.com/office/drawing/2014/main" id="{150DE291-BBB1-0B91-A5AB-8486711BAB26}"/>
              </a:ext>
            </a:extLst>
          </p:cNvPr>
          <p:cNvSpPr txBox="1"/>
          <p:nvPr/>
        </p:nvSpPr>
        <p:spPr>
          <a:xfrm>
            <a:off x="654927" y="1490653"/>
            <a:ext cx="5689600" cy="369332"/>
          </a:xfrm>
          <a:prstGeom prst="rect">
            <a:avLst/>
          </a:prstGeom>
          <a:noFill/>
        </p:spPr>
        <p:txBody>
          <a:bodyPr wrap="square" rtlCol="0">
            <a:spAutoFit/>
          </a:bodyPr>
          <a:lstStyle/>
          <a:p>
            <a:r>
              <a:rPr lang="pl-PL" b="1" dirty="0"/>
              <a:t>Kryterium rankingowe nr 6</a:t>
            </a:r>
          </a:p>
        </p:txBody>
      </p:sp>
    </p:spTree>
    <p:extLst>
      <p:ext uri="{BB962C8B-B14F-4D97-AF65-F5344CB8AC3E}">
        <p14:creationId xmlns:p14="http://schemas.microsoft.com/office/powerpoint/2010/main" val="362762869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342F76-DF0C-9082-2F16-79DDFA757855}"/>
            </a:ext>
          </a:extLst>
        </p:cNvPr>
        <p:cNvGrpSpPr/>
        <p:nvPr/>
      </p:nvGrpSpPr>
      <p:grpSpPr>
        <a:xfrm>
          <a:off x="0" y="0"/>
          <a:ext cx="0" cy="0"/>
          <a:chOff x="0" y="0"/>
          <a:chExt cx="0" cy="0"/>
        </a:xfrm>
      </p:grpSpPr>
      <p:pic>
        <p:nvPicPr>
          <p:cNvPr id="9" name="Obraz 8">
            <a:extLst>
              <a:ext uri="{FF2B5EF4-FFF2-40B4-BE49-F238E27FC236}">
                <a16:creationId xmlns:a16="http://schemas.microsoft.com/office/drawing/2014/main" id="{7C9C7C37-97FD-D630-F3C6-211966E4C93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88568"/>
            <a:ext cx="2129535" cy="1196104"/>
          </a:xfrm>
          <a:prstGeom prst="rect">
            <a:avLst/>
          </a:prstGeom>
        </p:spPr>
      </p:pic>
      <p:pic>
        <p:nvPicPr>
          <p:cNvPr id="10" name="Obraz 9">
            <a:extLst>
              <a:ext uri="{FF2B5EF4-FFF2-40B4-BE49-F238E27FC236}">
                <a16:creationId xmlns:a16="http://schemas.microsoft.com/office/drawing/2014/main" id="{BFBF655C-BC7E-86F7-373A-4D5BA8CA1E2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29535" y="288568"/>
            <a:ext cx="3585740" cy="1196104"/>
          </a:xfrm>
          <a:prstGeom prst="rect">
            <a:avLst/>
          </a:prstGeom>
        </p:spPr>
      </p:pic>
      <p:pic>
        <p:nvPicPr>
          <p:cNvPr id="11" name="Obraz 10">
            <a:extLst>
              <a:ext uri="{FF2B5EF4-FFF2-40B4-BE49-F238E27FC236}">
                <a16:creationId xmlns:a16="http://schemas.microsoft.com/office/drawing/2014/main" id="{7730A3B4-7B36-A436-40A1-21A4AFEFDC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15275" y="288569"/>
            <a:ext cx="3736342" cy="1196103"/>
          </a:xfrm>
          <a:prstGeom prst="rect">
            <a:avLst/>
          </a:prstGeom>
        </p:spPr>
      </p:pic>
      <p:pic>
        <p:nvPicPr>
          <p:cNvPr id="12" name="Obraz 11">
            <a:extLst>
              <a:ext uri="{FF2B5EF4-FFF2-40B4-BE49-F238E27FC236}">
                <a16:creationId xmlns:a16="http://schemas.microsoft.com/office/drawing/2014/main" id="{6CF1F946-CD68-C1C4-23DD-1A7D323D0D9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355657" y="288569"/>
            <a:ext cx="2836343" cy="1196103"/>
          </a:xfrm>
          <a:prstGeom prst="rect">
            <a:avLst/>
          </a:prstGeom>
        </p:spPr>
      </p:pic>
      <p:cxnSp>
        <p:nvCxnSpPr>
          <p:cNvPr id="14" name="Łącznik prosty 13">
            <a:extLst>
              <a:ext uri="{FF2B5EF4-FFF2-40B4-BE49-F238E27FC236}">
                <a16:creationId xmlns:a16="http://schemas.microsoft.com/office/drawing/2014/main" id="{A65D20A9-3C06-D991-AA84-FDEFA1B89DD8}"/>
              </a:ext>
            </a:extLst>
          </p:cNvPr>
          <p:cNvCxnSpPr>
            <a:cxnSpLocks/>
          </p:cNvCxnSpPr>
          <p:nvPr/>
        </p:nvCxnSpPr>
        <p:spPr>
          <a:xfrm>
            <a:off x="9599101" y="463833"/>
            <a:ext cx="0" cy="845574"/>
          </a:xfrm>
          <a:prstGeom prst="line">
            <a:avLst/>
          </a:prstGeom>
          <a:ln w="25400"/>
        </p:spPr>
        <p:style>
          <a:lnRef idx="3">
            <a:schemeClr val="dk1"/>
          </a:lnRef>
          <a:fillRef idx="0">
            <a:schemeClr val="dk1"/>
          </a:fillRef>
          <a:effectRef idx="2">
            <a:schemeClr val="dk1"/>
          </a:effectRef>
          <a:fontRef idx="minor">
            <a:schemeClr val="tx1"/>
          </a:fontRef>
        </p:style>
      </p:cxnSp>
      <p:graphicFrame>
        <p:nvGraphicFramePr>
          <p:cNvPr id="3" name="Tabela 2">
            <a:extLst>
              <a:ext uri="{FF2B5EF4-FFF2-40B4-BE49-F238E27FC236}">
                <a16:creationId xmlns:a16="http://schemas.microsoft.com/office/drawing/2014/main" id="{5093AE1A-A1C6-3BA0-C740-7CB362E0F7DD}"/>
              </a:ext>
            </a:extLst>
          </p:cNvPr>
          <p:cNvGraphicFramePr>
            <a:graphicFrameLocks noGrp="1"/>
          </p:cNvGraphicFramePr>
          <p:nvPr>
            <p:extLst>
              <p:ext uri="{D42A27DB-BD31-4B8C-83A1-F6EECF244321}">
                <p14:modId xmlns:p14="http://schemas.microsoft.com/office/powerpoint/2010/main" val="1995245146"/>
              </p:ext>
            </p:extLst>
          </p:nvPr>
        </p:nvGraphicFramePr>
        <p:xfrm>
          <a:off x="420096" y="1859985"/>
          <a:ext cx="11588648" cy="4073652"/>
        </p:xfrm>
        <a:graphic>
          <a:graphicData uri="http://schemas.openxmlformats.org/drawingml/2006/table">
            <a:tbl>
              <a:tblPr firstRow="1" bandRow="1">
                <a:tableStyleId>{5C22544A-7EE6-4342-B048-85BDC9FD1C3A}</a:tableStyleId>
              </a:tblPr>
              <a:tblGrid>
                <a:gridCol w="2430107">
                  <a:extLst>
                    <a:ext uri="{9D8B030D-6E8A-4147-A177-3AD203B41FA5}">
                      <a16:colId xmlns:a16="http://schemas.microsoft.com/office/drawing/2014/main" val="3019797452"/>
                    </a:ext>
                  </a:extLst>
                </a:gridCol>
                <a:gridCol w="5282120">
                  <a:extLst>
                    <a:ext uri="{9D8B030D-6E8A-4147-A177-3AD203B41FA5}">
                      <a16:colId xmlns:a16="http://schemas.microsoft.com/office/drawing/2014/main" val="3629042118"/>
                    </a:ext>
                  </a:extLst>
                </a:gridCol>
                <a:gridCol w="3876421">
                  <a:extLst>
                    <a:ext uri="{9D8B030D-6E8A-4147-A177-3AD203B41FA5}">
                      <a16:colId xmlns:a16="http://schemas.microsoft.com/office/drawing/2014/main" val="441042412"/>
                    </a:ext>
                  </a:extLst>
                </a:gridCol>
              </a:tblGrid>
              <a:tr h="325064">
                <a:tc>
                  <a:txBody>
                    <a:bodyPr/>
                    <a:lstStyle/>
                    <a:p>
                      <a:pPr algn="ctr">
                        <a:lnSpc>
                          <a:spcPct val="115000"/>
                        </a:lnSpc>
                        <a:spcAft>
                          <a:spcPts val="1000"/>
                        </a:spcAft>
                      </a:pPr>
                      <a:r>
                        <a:rPr lang="pl-PL"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Kryterium</a:t>
                      </a:r>
                      <a:endParaRPr lang="pl-PL"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pl-PL"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Definicja kryterium</a:t>
                      </a:r>
                      <a:endParaRPr lang="pl-PL"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pl-PL"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Waga kryterium (Punkty)</a:t>
                      </a:r>
                      <a:endParaRPr lang="pl-PL"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148976751"/>
                  </a:ext>
                </a:extLst>
              </a:tr>
              <a:tr h="3182298">
                <a:tc>
                  <a:txBody>
                    <a:bodyPr/>
                    <a:lstStyle/>
                    <a:p>
                      <a:pPr algn="ctr">
                        <a:lnSpc>
                          <a:spcPct val="115000"/>
                        </a:lnSpc>
                        <a:spcAft>
                          <a:spcPts val="1000"/>
                        </a:spcAft>
                      </a:pPr>
                      <a:r>
                        <a:rPr lang="pl-PL" sz="20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Promocja projektu </a:t>
                      </a:r>
                      <a:endParaRPr lang="pl-PL"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just">
                        <a:lnSpc>
                          <a:spcPct val="115000"/>
                        </a:lnSpc>
                        <a:spcAft>
                          <a:spcPts val="600"/>
                        </a:spcAft>
                      </a:pPr>
                      <a:r>
                        <a:rPr lang="pl-PL" sz="1400" dirty="0">
                          <a:effectLst/>
                          <a:latin typeface="Calibri" panose="020F0502020204030204" pitchFamily="34" charset="0"/>
                          <a:ea typeface="Times New Roman" panose="02020603050405020304" pitchFamily="18" charset="0"/>
                          <a:cs typeface="Calibri" panose="020F0502020204030204" pitchFamily="34" charset="0"/>
                        </a:rPr>
                        <a:t>Preferuje się Wnioskodawców, którzy zobowiązują się do promocji projektu w przypadku pozyskania wsparcia za pośrednictwem Lokalnej Grupy Działania „Podgrodzie Toruńskie”. Wnioskodawca podczas redagowania informacji będzie zobligowany do zastosowania logotypów i zapisów określonych w wytycznych z zakresu promocji projektów realizowanych ze środków PROW 2021-2027 oraz logotypu LGD.</a:t>
                      </a:r>
                      <a:endParaRPr lang="pl-PL" sz="14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1000"/>
                        </a:spcAft>
                      </a:pPr>
                      <a:r>
                        <a:rPr lang="pl-PL" sz="1400" dirty="0">
                          <a:effectLst/>
                          <a:latin typeface="Calibri" panose="020F0502020204030204" pitchFamily="34" charset="0"/>
                          <a:ea typeface="Times New Roman" panose="02020603050405020304" pitchFamily="18" charset="0"/>
                          <a:cs typeface="Calibri" panose="020F0502020204030204" pitchFamily="34" charset="0"/>
                        </a:rPr>
                        <a:t>Wnioskodawca deklaruje wykorzystanie w okresie do złożenia wniosku o płatność następujących form promocji:</a:t>
                      </a:r>
                      <a:endParaRPr lang="pl-PL" sz="14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1000"/>
                        </a:spcAft>
                        <a:buFont typeface="+mj-lt"/>
                        <a:buAutoNum type="arabicParenR"/>
                      </a:pPr>
                      <a:r>
                        <a:rPr lang="pl-PL" sz="1400" dirty="0">
                          <a:effectLst/>
                          <a:latin typeface="Calibri" panose="020F0502020204030204" pitchFamily="34" charset="0"/>
                          <a:ea typeface="Times New Roman" panose="02020603050405020304" pitchFamily="18" charset="0"/>
                          <a:cs typeface="Calibri" panose="020F0502020204030204" pitchFamily="34" charset="0"/>
                        </a:rPr>
                        <a:t>artykułu w prasie;</a:t>
                      </a:r>
                      <a:endParaRPr lang="pl-PL" sz="14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1000"/>
                        </a:spcAft>
                        <a:buFont typeface="+mj-lt"/>
                        <a:buAutoNum type="arabicParenR"/>
                      </a:pPr>
                      <a:r>
                        <a:rPr lang="pl-PL" sz="1400" dirty="0">
                          <a:effectLst/>
                          <a:latin typeface="Calibri" panose="020F0502020204030204" pitchFamily="34" charset="0"/>
                          <a:ea typeface="Times New Roman" panose="02020603050405020304" pitchFamily="18" charset="0"/>
                          <a:cs typeface="Calibri" panose="020F0502020204030204" pitchFamily="34" charset="0"/>
                        </a:rPr>
                        <a:t>artykułu na stronie www lub;</a:t>
                      </a:r>
                      <a:endParaRPr lang="pl-PL" sz="14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600"/>
                        </a:spcAft>
                        <a:buFont typeface="+mj-lt"/>
                        <a:buAutoNum type="arabicParenR"/>
                      </a:pPr>
                      <a:r>
                        <a:rPr lang="pl-PL" sz="1400" dirty="0">
                          <a:effectLst/>
                          <a:latin typeface="Calibri" panose="020F0502020204030204" pitchFamily="34" charset="0"/>
                          <a:ea typeface="Times New Roman" panose="02020603050405020304" pitchFamily="18" charset="0"/>
                          <a:cs typeface="Calibri" panose="020F0502020204030204" pitchFamily="34" charset="0"/>
                        </a:rPr>
                        <a:t>5 artykułów w mediach społecznościowych.</a:t>
                      </a:r>
                      <a:endParaRPr lang="pl-PL" sz="14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1000"/>
                        </a:spcAft>
                      </a:pPr>
                      <a:r>
                        <a:rPr lang="pl-PL" sz="1400" dirty="0">
                          <a:effectLst/>
                          <a:latin typeface="Calibri" panose="020F0502020204030204" pitchFamily="34" charset="0"/>
                          <a:ea typeface="Times New Roman" panose="02020603050405020304" pitchFamily="18" charset="0"/>
                          <a:cs typeface="Calibri" panose="020F0502020204030204" pitchFamily="34" charset="0"/>
                        </a:rPr>
                        <a:t>Kryterium weryfikowane na podstawie oświadczenia Wnioskodawcy.</a:t>
                      </a:r>
                      <a:endParaRPr lang="pl-PL"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spcAft>
                          <a:spcPts val="1000"/>
                        </a:spcAft>
                      </a:pPr>
                      <a:endParaRPr lang="pl-PL"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a:lnSpc>
                          <a:spcPct val="115000"/>
                        </a:lnSpc>
                        <a:spcAft>
                          <a:spcPts val="1000"/>
                        </a:spcAft>
                      </a:pPr>
                      <a:r>
                        <a:rPr lang="pl-PL"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 pkt – Wnioskodawca nie deklaruje promocji projektu</a:t>
                      </a:r>
                    </a:p>
                    <a:p>
                      <a:pPr>
                        <a:lnSpc>
                          <a:spcPct val="115000"/>
                        </a:lnSpc>
                        <a:spcAft>
                          <a:spcPts val="1000"/>
                        </a:spcAft>
                      </a:pPr>
                      <a:br>
                        <a:rPr lang="pl-PL"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br>
                      <a:r>
                        <a:rPr lang="pl-PL"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 pkt – Wnioskodawca deklaruje promocję projektu</a:t>
                      </a:r>
                      <a:endParaRPr lang="pl-PL"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427490315"/>
                  </a:ext>
                </a:extLst>
              </a:tr>
            </a:tbl>
          </a:graphicData>
        </a:graphic>
      </p:graphicFrame>
      <p:sp>
        <p:nvSpPr>
          <p:cNvPr id="2" name="pole tekstowe 1">
            <a:extLst>
              <a:ext uri="{FF2B5EF4-FFF2-40B4-BE49-F238E27FC236}">
                <a16:creationId xmlns:a16="http://schemas.microsoft.com/office/drawing/2014/main" id="{4590A7A7-E1BD-E342-3C41-C613285D5868}"/>
              </a:ext>
            </a:extLst>
          </p:cNvPr>
          <p:cNvSpPr txBox="1"/>
          <p:nvPr/>
        </p:nvSpPr>
        <p:spPr>
          <a:xfrm>
            <a:off x="654927" y="1490653"/>
            <a:ext cx="5689600" cy="369332"/>
          </a:xfrm>
          <a:prstGeom prst="rect">
            <a:avLst/>
          </a:prstGeom>
          <a:noFill/>
        </p:spPr>
        <p:txBody>
          <a:bodyPr wrap="square" rtlCol="0">
            <a:spAutoFit/>
          </a:bodyPr>
          <a:lstStyle/>
          <a:p>
            <a:r>
              <a:rPr lang="pl-PL" b="1" dirty="0"/>
              <a:t>Kryterium rankingowe nr 7</a:t>
            </a:r>
          </a:p>
        </p:txBody>
      </p:sp>
    </p:spTree>
    <p:extLst>
      <p:ext uri="{BB962C8B-B14F-4D97-AF65-F5344CB8AC3E}">
        <p14:creationId xmlns:p14="http://schemas.microsoft.com/office/powerpoint/2010/main" val="347726744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1A3049-9357-BAAC-7659-9799633B62C6}"/>
            </a:ext>
          </a:extLst>
        </p:cNvPr>
        <p:cNvGrpSpPr/>
        <p:nvPr/>
      </p:nvGrpSpPr>
      <p:grpSpPr>
        <a:xfrm>
          <a:off x="0" y="0"/>
          <a:ext cx="0" cy="0"/>
          <a:chOff x="0" y="0"/>
          <a:chExt cx="0" cy="0"/>
        </a:xfrm>
      </p:grpSpPr>
      <p:pic>
        <p:nvPicPr>
          <p:cNvPr id="9" name="Obraz 8">
            <a:extLst>
              <a:ext uri="{FF2B5EF4-FFF2-40B4-BE49-F238E27FC236}">
                <a16:creationId xmlns:a16="http://schemas.microsoft.com/office/drawing/2014/main" id="{27A005A0-8379-344A-1376-37E0E762D35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88568"/>
            <a:ext cx="2129535" cy="1196104"/>
          </a:xfrm>
          <a:prstGeom prst="rect">
            <a:avLst/>
          </a:prstGeom>
        </p:spPr>
      </p:pic>
      <p:pic>
        <p:nvPicPr>
          <p:cNvPr id="10" name="Obraz 9">
            <a:extLst>
              <a:ext uri="{FF2B5EF4-FFF2-40B4-BE49-F238E27FC236}">
                <a16:creationId xmlns:a16="http://schemas.microsoft.com/office/drawing/2014/main" id="{A4D0A9D7-C68B-FF7D-A11D-1D00B23B022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29535" y="288568"/>
            <a:ext cx="3585740" cy="1196104"/>
          </a:xfrm>
          <a:prstGeom prst="rect">
            <a:avLst/>
          </a:prstGeom>
        </p:spPr>
      </p:pic>
      <p:pic>
        <p:nvPicPr>
          <p:cNvPr id="11" name="Obraz 10">
            <a:extLst>
              <a:ext uri="{FF2B5EF4-FFF2-40B4-BE49-F238E27FC236}">
                <a16:creationId xmlns:a16="http://schemas.microsoft.com/office/drawing/2014/main" id="{73C10C62-049A-F9A8-AA93-C14C686A77F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15275" y="288569"/>
            <a:ext cx="3736342" cy="1196103"/>
          </a:xfrm>
          <a:prstGeom prst="rect">
            <a:avLst/>
          </a:prstGeom>
        </p:spPr>
      </p:pic>
      <p:pic>
        <p:nvPicPr>
          <p:cNvPr id="12" name="Obraz 11">
            <a:extLst>
              <a:ext uri="{FF2B5EF4-FFF2-40B4-BE49-F238E27FC236}">
                <a16:creationId xmlns:a16="http://schemas.microsoft.com/office/drawing/2014/main" id="{F12785CD-F737-F8C4-A471-5877A6A8209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355657" y="288569"/>
            <a:ext cx="2836343" cy="1196103"/>
          </a:xfrm>
          <a:prstGeom prst="rect">
            <a:avLst/>
          </a:prstGeom>
        </p:spPr>
      </p:pic>
      <p:cxnSp>
        <p:nvCxnSpPr>
          <p:cNvPr id="14" name="Łącznik prosty 13">
            <a:extLst>
              <a:ext uri="{FF2B5EF4-FFF2-40B4-BE49-F238E27FC236}">
                <a16:creationId xmlns:a16="http://schemas.microsoft.com/office/drawing/2014/main" id="{9346B952-FBE0-5973-7584-B71B55E8BDD6}"/>
              </a:ext>
            </a:extLst>
          </p:cNvPr>
          <p:cNvCxnSpPr>
            <a:cxnSpLocks/>
          </p:cNvCxnSpPr>
          <p:nvPr/>
        </p:nvCxnSpPr>
        <p:spPr>
          <a:xfrm>
            <a:off x="9599101" y="463833"/>
            <a:ext cx="0" cy="845574"/>
          </a:xfrm>
          <a:prstGeom prst="line">
            <a:avLst/>
          </a:prstGeom>
          <a:ln w="25400"/>
        </p:spPr>
        <p:style>
          <a:lnRef idx="3">
            <a:schemeClr val="dk1"/>
          </a:lnRef>
          <a:fillRef idx="0">
            <a:schemeClr val="dk1"/>
          </a:fillRef>
          <a:effectRef idx="2">
            <a:schemeClr val="dk1"/>
          </a:effectRef>
          <a:fontRef idx="minor">
            <a:schemeClr val="tx1"/>
          </a:fontRef>
        </p:style>
      </p:cxnSp>
      <p:graphicFrame>
        <p:nvGraphicFramePr>
          <p:cNvPr id="3" name="Tabela 2">
            <a:extLst>
              <a:ext uri="{FF2B5EF4-FFF2-40B4-BE49-F238E27FC236}">
                <a16:creationId xmlns:a16="http://schemas.microsoft.com/office/drawing/2014/main" id="{F8C459E4-1E81-FBE9-5967-00487DDC0ECF}"/>
              </a:ext>
            </a:extLst>
          </p:cNvPr>
          <p:cNvGraphicFramePr>
            <a:graphicFrameLocks noGrp="1"/>
          </p:cNvGraphicFramePr>
          <p:nvPr>
            <p:extLst>
              <p:ext uri="{D42A27DB-BD31-4B8C-83A1-F6EECF244321}">
                <p14:modId xmlns:p14="http://schemas.microsoft.com/office/powerpoint/2010/main" val="2860526135"/>
              </p:ext>
            </p:extLst>
          </p:nvPr>
        </p:nvGraphicFramePr>
        <p:xfrm>
          <a:off x="420096" y="1859985"/>
          <a:ext cx="11588648" cy="4770882"/>
        </p:xfrm>
        <a:graphic>
          <a:graphicData uri="http://schemas.openxmlformats.org/drawingml/2006/table">
            <a:tbl>
              <a:tblPr firstRow="1" bandRow="1">
                <a:tableStyleId>{5C22544A-7EE6-4342-B048-85BDC9FD1C3A}</a:tableStyleId>
              </a:tblPr>
              <a:tblGrid>
                <a:gridCol w="2430107">
                  <a:extLst>
                    <a:ext uri="{9D8B030D-6E8A-4147-A177-3AD203B41FA5}">
                      <a16:colId xmlns:a16="http://schemas.microsoft.com/office/drawing/2014/main" val="3019797452"/>
                    </a:ext>
                  </a:extLst>
                </a:gridCol>
                <a:gridCol w="5282120">
                  <a:extLst>
                    <a:ext uri="{9D8B030D-6E8A-4147-A177-3AD203B41FA5}">
                      <a16:colId xmlns:a16="http://schemas.microsoft.com/office/drawing/2014/main" val="3629042118"/>
                    </a:ext>
                  </a:extLst>
                </a:gridCol>
                <a:gridCol w="3876421">
                  <a:extLst>
                    <a:ext uri="{9D8B030D-6E8A-4147-A177-3AD203B41FA5}">
                      <a16:colId xmlns:a16="http://schemas.microsoft.com/office/drawing/2014/main" val="441042412"/>
                    </a:ext>
                  </a:extLst>
                </a:gridCol>
              </a:tblGrid>
              <a:tr h="325064">
                <a:tc>
                  <a:txBody>
                    <a:bodyPr/>
                    <a:lstStyle/>
                    <a:p>
                      <a:pPr algn="ctr">
                        <a:lnSpc>
                          <a:spcPct val="115000"/>
                        </a:lnSpc>
                        <a:spcAft>
                          <a:spcPts val="1000"/>
                        </a:spcAft>
                      </a:pPr>
                      <a:r>
                        <a:rPr lang="pl-PL"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Kryterium</a:t>
                      </a:r>
                      <a:endParaRPr lang="pl-PL"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pl-PL"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Definicja kryterium</a:t>
                      </a:r>
                      <a:endParaRPr lang="pl-PL"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pl-PL"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Waga kryterium (Punkty)</a:t>
                      </a:r>
                      <a:endParaRPr lang="pl-PL"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148976751"/>
                  </a:ext>
                </a:extLst>
              </a:tr>
              <a:tr h="3182298">
                <a:tc>
                  <a:txBody>
                    <a:bodyPr/>
                    <a:lstStyle/>
                    <a:p>
                      <a:pPr algn="ctr">
                        <a:lnSpc>
                          <a:spcPct val="115000"/>
                        </a:lnSpc>
                        <a:spcAft>
                          <a:spcPts val="1000"/>
                        </a:spcAft>
                      </a:pPr>
                      <a:r>
                        <a:rPr lang="pl-PL"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Wsparcie osób w niekorzystnej sytuacji***</a:t>
                      </a:r>
                      <a:endParaRPr lang="pl-PL"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15000"/>
                        </a:lnSpc>
                        <a:spcAft>
                          <a:spcPts val="1000"/>
                        </a:spcAft>
                      </a:pPr>
                      <a:r>
                        <a:rPr lang="pl-PL" sz="1100" dirty="0">
                          <a:effectLst/>
                          <a:latin typeface="Calibri" panose="020F0502020204030204" pitchFamily="34" charset="0"/>
                          <a:ea typeface="Times New Roman" panose="02020603050405020304" pitchFamily="18" charset="0"/>
                          <a:cs typeface="Calibri" panose="020F0502020204030204" pitchFamily="34" charset="0"/>
                        </a:rPr>
                        <a:t>Preferencja udzielania dofinansowania na rozwój działalności gospodarczej dla osób chcących zatrudnić osobę z grup zdefiniowanych w LSR, jako osoby w niekorzystnej sytuacji w kontekście dostępu do rynku pracy.:</a:t>
                      </a:r>
                      <a:endParaRPr lang="pl-PL" sz="11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spcAft>
                          <a:spcPts val="1000"/>
                        </a:spcAft>
                        <a:buFont typeface="+mj-lt"/>
                        <a:buAutoNum type="arabicParenR"/>
                      </a:pP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osoby młode lub/i;</a:t>
                      </a:r>
                      <a:endParaRPr lang="pl-PL" sz="11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spcAft>
                          <a:spcPts val="1000"/>
                        </a:spcAft>
                        <a:buFont typeface="+mj-lt"/>
                        <a:buAutoNum type="arabicParenR"/>
                      </a:pP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osoby niepełnosprawne lub/i;</a:t>
                      </a:r>
                      <a:endParaRPr lang="pl-PL" sz="11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spcAft>
                          <a:spcPts val="600"/>
                        </a:spcAft>
                        <a:buFont typeface="+mj-lt"/>
                        <a:buAutoNum type="arabicParenR"/>
                      </a:pP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kobiety. </a:t>
                      </a:r>
                      <a:endParaRPr lang="pl-PL" sz="11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Definicje:</a:t>
                      </a:r>
                      <a:endParaRPr lang="pl-PL" sz="11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Bef>
                          <a:spcPts val="1200"/>
                        </a:spcBef>
                        <a:spcAft>
                          <a:spcPts val="600"/>
                        </a:spcAft>
                      </a:pPr>
                      <a:r>
                        <a:rPr lang="pl-PL" sz="1100" b="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Osoba młoda- do 25 r.ż.</a:t>
                      </a:r>
                      <a:endParaRPr lang="pl-PL" sz="1100" b="1"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600"/>
                        </a:spcAft>
                      </a:pP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Osoba niepełnosprawna- zgodnie z ustawą z dnia 27 sierpnia 1997 r. o rehabilitacji zawodowej i społecznej oraz zatrudnianiu osób niepełnosprawnych (Dz.U. z 2020  r. poz. 426  z późn.zm.) a także osoby z zaburzeniami psychicznymi, o których mowa w ustawie z dnia 19 sierpnia 1994 r. o ochronie zdrowia psychicznego (Dz.U. z 2020 r. poz. 685 ). </a:t>
                      </a:r>
                      <a:endParaRPr lang="pl-PL" sz="1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1000"/>
                        </a:spcAft>
                      </a:pP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Zatrudnione osoby są zameldowane na obszarze LSR.</a:t>
                      </a:r>
                      <a:endParaRPr lang="pl-PL" sz="11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pl-PL" sz="1100" dirty="0">
                          <a:effectLst/>
                          <a:latin typeface="Calibri" panose="020F0502020204030204" pitchFamily="34" charset="0"/>
                          <a:ea typeface="Times New Roman" panose="02020603050405020304" pitchFamily="18" charset="0"/>
                          <a:cs typeface="Calibri" panose="020F0502020204030204" pitchFamily="34" charset="0"/>
                        </a:rPr>
                        <a:t>Kryterium weryfikowane na podstawie wniosku, biznesplanu i oświadczenia wnioskodawcy o zobowiązaniu się do zatrudnienia osoby w niekorzystnej sytuacji.</a:t>
                      </a:r>
                      <a:endParaRPr lang="pl-PL" sz="11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pl-PL" sz="1100" dirty="0">
                          <a:effectLst/>
                          <a:latin typeface="Calibri" panose="020F0502020204030204" pitchFamily="34" charset="0"/>
                          <a:ea typeface="Times New Roman" panose="02020603050405020304" pitchFamily="18" charset="0"/>
                          <a:cs typeface="Calibri" panose="020F0502020204030204" pitchFamily="34" charset="0"/>
                        </a:rPr>
                        <a:t>Przynależność do więcej niż jednej grup nie wpływa na liczbę punktów w ramach kryterium.</a:t>
                      </a:r>
                      <a:endParaRPr lang="pl-PL"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15000"/>
                        </a:lnSpc>
                      </a:pPr>
                      <a:endParaRPr lang="pl-PL"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endParaRPr lang="pl-PL"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pl-PL" sz="16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0 pkt -  brak zatrudnienia/ zatrudnienie osób,  które nie znajdują się w niekorzystnej sytuacji zgodnie z definicją LGD</a:t>
                      </a:r>
                    </a:p>
                    <a:p>
                      <a:pPr algn="just">
                        <a:lnSpc>
                          <a:spcPct val="115000"/>
                        </a:lnSpc>
                      </a:pPr>
                      <a:endParaRPr lang="pl-PL" sz="16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pPr>
                      <a:r>
                        <a:rPr lang="pl-PL" sz="16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pkt -  zatrudnienie osób,  które  znajdują się w niekorzystnej sytuacji zgodnie z definicją LGD</a:t>
                      </a:r>
                      <a:endParaRPr lang="pl-PL" sz="16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1000"/>
                        </a:spcAft>
                      </a:pPr>
                      <a:r>
                        <a:rPr lang="pl-PL" sz="1800" dirty="0">
                          <a:effectLst/>
                          <a:latin typeface="Calibri" panose="020F0502020204030204" pitchFamily="34" charset="0"/>
                          <a:ea typeface="Times New Roman" panose="02020603050405020304" pitchFamily="18" charset="0"/>
                          <a:cs typeface="Calibri" panose="020F0502020204030204" pitchFamily="34" charset="0"/>
                        </a:rPr>
                        <a:t> </a:t>
                      </a:r>
                      <a:endParaRPr lang="pl-PL"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427490315"/>
                  </a:ext>
                </a:extLst>
              </a:tr>
            </a:tbl>
          </a:graphicData>
        </a:graphic>
      </p:graphicFrame>
      <p:sp>
        <p:nvSpPr>
          <p:cNvPr id="2" name="pole tekstowe 1">
            <a:extLst>
              <a:ext uri="{FF2B5EF4-FFF2-40B4-BE49-F238E27FC236}">
                <a16:creationId xmlns:a16="http://schemas.microsoft.com/office/drawing/2014/main" id="{7766DD88-F6CC-FA38-15C9-9B3B3CC981BF}"/>
              </a:ext>
            </a:extLst>
          </p:cNvPr>
          <p:cNvSpPr txBox="1"/>
          <p:nvPr/>
        </p:nvSpPr>
        <p:spPr>
          <a:xfrm>
            <a:off x="654927" y="1490653"/>
            <a:ext cx="5689600" cy="369332"/>
          </a:xfrm>
          <a:prstGeom prst="rect">
            <a:avLst/>
          </a:prstGeom>
          <a:noFill/>
        </p:spPr>
        <p:txBody>
          <a:bodyPr wrap="square" rtlCol="0">
            <a:spAutoFit/>
          </a:bodyPr>
          <a:lstStyle/>
          <a:p>
            <a:r>
              <a:rPr lang="pl-PL" b="1" dirty="0"/>
              <a:t>Kryterium rankingowe nr 8</a:t>
            </a:r>
          </a:p>
        </p:txBody>
      </p:sp>
    </p:spTree>
    <p:extLst>
      <p:ext uri="{BB962C8B-B14F-4D97-AF65-F5344CB8AC3E}">
        <p14:creationId xmlns:p14="http://schemas.microsoft.com/office/powerpoint/2010/main" val="59762404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BF11F4-FE5A-9BC9-F8BD-6C0796C39E40}"/>
            </a:ext>
          </a:extLst>
        </p:cNvPr>
        <p:cNvGrpSpPr/>
        <p:nvPr/>
      </p:nvGrpSpPr>
      <p:grpSpPr>
        <a:xfrm>
          <a:off x="0" y="0"/>
          <a:ext cx="0" cy="0"/>
          <a:chOff x="0" y="0"/>
          <a:chExt cx="0" cy="0"/>
        </a:xfrm>
      </p:grpSpPr>
      <p:pic>
        <p:nvPicPr>
          <p:cNvPr id="9" name="Obraz 8">
            <a:extLst>
              <a:ext uri="{FF2B5EF4-FFF2-40B4-BE49-F238E27FC236}">
                <a16:creationId xmlns:a16="http://schemas.microsoft.com/office/drawing/2014/main" id="{73B604E1-5BDB-08BE-5553-DC36484B9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88568"/>
            <a:ext cx="2129535" cy="1196104"/>
          </a:xfrm>
          <a:prstGeom prst="rect">
            <a:avLst/>
          </a:prstGeom>
        </p:spPr>
      </p:pic>
      <p:pic>
        <p:nvPicPr>
          <p:cNvPr id="10" name="Obraz 9">
            <a:extLst>
              <a:ext uri="{FF2B5EF4-FFF2-40B4-BE49-F238E27FC236}">
                <a16:creationId xmlns:a16="http://schemas.microsoft.com/office/drawing/2014/main" id="{2AFEF0F4-12B1-AA2B-7BA3-EEC236BF3BD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29535" y="288568"/>
            <a:ext cx="3585740" cy="1196104"/>
          </a:xfrm>
          <a:prstGeom prst="rect">
            <a:avLst/>
          </a:prstGeom>
        </p:spPr>
      </p:pic>
      <p:pic>
        <p:nvPicPr>
          <p:cNvPr id="11" name="Obraz 10">
            <a:extLst>
              <a:ext uri="{FF2B5EF4-FFF2-40B4-BE49-F238E27FC236}">
                <a16:creationId xmlns:a16="http://schemas.microsoft.com/office/drawing/2014/main" id="{F81ED028-4579-B4A9-6F4F-E5E7781C5DF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15275" y="288569"/>
            <a:ext cx="3736342" cy="1196103"/>
          </a:xfrm>
          <a:prstGeom prst="rect">
            <a:avLst/>
          </a:prstGeom>
        </p:spPr>
      </p:pic>
      <p:pic>
        <p:nvPicPr>
          <p:cNvPr id="12" name="Obraz 11">
            <a:extLst>
              <a:ext uri="{FF2B5EF4-FFF2-40B4-BE49-F238E27FC236}">
                <a16:creationId xmlns:a16="http://schemas.microsoft.com/office/drawing/2014/main" id="{4626CC4D-14A4-43FB-B0B3-FC9E2AC429F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355657" y="288569"/>
            <a:ext cx="2836343" cy="1196103"/>
          </a:xfrm>
          <a:prstGeom prst="rect">
            <a:avLst/>
          </a:prstGeom>
        </p:spPr>
      </p:pic>
      <p:cxnSp>
        <p:nvCxnSpPr>
          <p:cNvPr id="14" name="Łącznik prosty 13">
            <a:extLst>
              <a:ext uri="{FF2B5EF4-FFF2-40B4-BE49-F238E27FC236}">
                <a16:creationId xmlns:a16="http://schemas.microsoft.com/office/drawing/2014/main" id="{A579C3D9-5077-0F8B-6F90-6838C3B603C6}"/>
              </a:ext>
            </a:extLst>
          </p:cNvPr>
          <p:cNvCxnSpPr>
            <a:cxnSpLocks/>
          </p:cNvCxnSpPr>
          <p:nvPr/>
        </p:nvCxnSpPr>
        <p:spPr>
          <a:xfrm>
            <a:off x="9599101" y="463833"/>
            <a:ext cx="0" cy="845574"/>
          </a:xfrm>
          <a:prstGeom prst="line">
            <a:avLst/>
          </a:prstGeom>
          <a:ln w="25400"/>
        </p:spPr>
        <p:style>
          <a:lnRef idx="3">
            <a:schemeClr val="dk1"/>
          </a:lnRef>
          <a:fillRef idx="0">
            <a:schemeClr val="dk1"/>
          </a:fillRef>
          <a:effectRef idx="2">
            <a:schemeClr val="dk1"/>
          </a:effectRef>
          <a:fontRef idx="minor">
            <a:schemeClr val="tx1"/>
          </a:fontRef>
        </p:style>
      </p:cxnSp>
      <p:graphicFrame>
        <p:nvGraphicFramePr>
          <p:cNvPr id="3" name="Tabela 2">
            <a:extLst>
              <a:ext uri="{FF2B5EF4-FFF2-40B4-BE49-F238E27FC236}">
                <a16:creationId xmlns:a16="http://schemas.microsoft.com/office/drawing/2014/main" id="{E06C6355-4061-DDFC-9DBD-3CB0176B3C24}"/>
              </a:ext>
            </a:extLst>
          </p:cNvPr>
          <p:cNvGraphicFramePr>
            <a:graphicFrameLocks noGrp="1"/>
          </p:cNvGraphicFramePr>
          <p:nvPr>
            <p:extLst>
              <p:ext uri="{D42A27DB-BD31-4B8C-83A1-F6EECF244321}">
                <p14:modId xmlns:p14="http://schemas.microsoft.com/office/powerpoint/2010/main" val="725233953"/>
              </p:ext>
            </p:extLst>
          </p:nvPr>
        </p:nvGraphicFramePr>
        <p:xfrm>
          <a:off x="420096" y="1814676"/>
          <a:ext cx="11588648" cy="4836428"/>
        </p:xfrm>
        <a:graphic>
          <a:graphicData uri="http://schemas.openxmlformats.org/drawingml/2006/table">
            <a:tbl>
              <a:tblPr firstRow="1" bandRow="1">
                <a:tableStyleId>{5C22544A-7EE6-4342-B048-85BDC9FD1C3A}</a:tableStyleId>
              </a:tblPr>
              <a:tblGrid>
                <a:gridCol w="2430107">
                  <a:extLst>
                    <a:ext uri="{9D8B030D-6E8A-4147-A177-3AD203B41FA5}">
                      <a16:colId xmlns:a16="http://schemas.microsoft.com/office/drawing/2014/main" val="3019797452"/>
                    </a:ext>
                  </a:extLst>
                </a:gridCol>
                <a:gridCol w="5771283">
                  <a:extLst>
                    <a:ext uri="{9D8B030D-6E8A-4147-A177-3AD203B41FA5}">
                      <a16:colId xmlns:a16="http://schemas.microsoft.com/office/drawing/2014/main" val="3629042118"/>
                    </a:ext>
                  </a:extLst>
                </a:gridCol>
                <a:gridCol w="3387258">
                  <a:extLst>
                    <a:ext uri="{9D8B030D-6E8A-4147-A177-3AD203B41FA5}">
                      <a16:colId xmlns:a16="http://schemas.microsoft.com/office/drawing/2014/main" val="441042412"/>
                    </a:ext>
                  </a:extLst>
                </a:gridCol>
              </a:tblGrid>
              <a:tr h="316162">
                <a:tc>
                  <a:txBody>
                    <a:bodyPr/>
                    <a:lstStyle/>
                    <a:p>
                      <a:pPr algn="ctr">
                        <a:lnSpc>
                          <a:spcPct val="115000"/>
                        </a:lnSpc>
                        <a:spcAft>
                          <a:spcPts val="1000"/>
                        </a:spcAft>
                      </a:pPr>
                      <a:r>
                        <a:rPr lang="pl-PL"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Kryterium</a:t>
                      </a:r>
                      <a:endParaRPr lang="pl-PL"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pl-PL"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Definicja kryterium</a:t>
                      </a:r>
                      <a:endParaRPr lang="pl-PL"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pl-PL"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Waga kryterium (Punkty)</a:t>
                      </a:r>
                      <a:endParaRPr lang="pl-PL"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148976751"/>
                  </a:ext>
                </a:extLst>
              </a:tr>
              <a:tr h="4485908">
                <a:tc>
                  <a:txBody>
                    <a:bodyPr/>
                    <a:lstStyle/>
                    <a:p>
                      <a:pPr algn="ctr">
                        <a:lnSpc>
                          <a:spcPct val="115000"/>
                        </a:lnSpc>
                        <a:spcAft>
                          <a:spcPts val="1000"/>
                        </a:spcAft>
                      </a:pPr>
                      <a:r>
                        <a:rPr lang="pl-PL"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Wsparcie przygotowawcze LGD </a:t>
                      </a:r>
                      <a:br>
                        <a:rPr lang="pl-PL"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br>
                      <a:r>
                        <a:rPr lang="pl-PL"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 ramach naboru</a:t>
                      </a:r>
                      <a:endParaRPr lang="pl-PL"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15000"/>
                        </a:lnSpc>
                      </a:pPr>
                      <a:r>
                        <a:rPr lang="pl-PL"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Wnioskodawca wskazuje we wniosku, że wziął udział osobiście bądź przez osobę reprezentującą podmiot w jednej lub obu formach wsparcia LGD w ramach naboru, w którym zostanie złożony wniosek. Weryfikacja nastąpi w oparciu o dokumentację LGD, tzn. listy obecności podpisywane przez uczestników na szkoleniach, karty udzielonego doradztwa utworzone w biurze LGD. Udzielone doradztwo dotyczy operacji, która podlega ocenie w ramach aktualnego naboru wniosków o przyznanie pomocy. Obowiązkiem Wnioskodawcy/osoby reprezentującej podmiot jest złożenie podpisu na odpowiednim dokumencie (liście obecności podczas szkolenia i/lub na karcie doradztwa), jako dowodu na skorzystanie ze wsparcia. W przypadku stwierdzenia, że wnioskodawca/osoba reprezentująca podmiot pomimo wskazania na uzyskanie wsparcia nie figuruje na liście obecności szkoleń i/lub na karcie doradztwa zrealizowanych w ramach naboru, w którym został złożony wniosek, punkty nie zostaną przyznane. </a:t>
                      </a:r>
                      <a:endParaRPr lang="pl-PL"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pPr>
                      <a:r>
                        <a:rPr lang="pl-PL"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pl-PL"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600"/>
                        </a:spcAft>
                      </a:pPr>
                      <a:r>
                        <a:rPr lang="pl-PL" sz="1200" dirty="0">
                          <a:effectLst/>
                          <a:latin typeface="Calibri" panose="020F0502020204030204" pitchFamily="34" charset="0"/>
                          <a:ea typeface="Times New Roman" panose="02020603050405020304" pitchFamily="18" charset="0"/>
                          <a:cs typeface="Calibri" panose="020F0502020204030204" pitchFamily="34" charset="0"/>
                        </a:rPr>
                        <a:t>Kryterium jest uznane za spełnione, jeżeli konsultowany wniosek wraz z biznesplanem zostały w całości wypełnione przez Wnioskodawcę. Doradztwo może odbywać się przy wykorzystaniu nośników elektronicznych lub w formie papierowej.</a:t>
                      </a:r>
                      <a:endParaRPr lang="pl-PL" sz="12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1000"/>
                        </a:spcAft>
                      </a:pPr>
                      <a:r>
                        <a:rPr lang="pl-PL" sz="1200" dirty="0">
                          <a:effectLst/>
                          <a:latin typeface="Calibri" panose="020F0502020204030204" pitchFamily="34" charset="0"/>
                          <a:ea typeface="Times New Roman" panose="02020603050405020304" pitchFamily="18" charset="0"/>
                          <a:cs typeface="Calibri" panose="020F0502020204030204" pitchFamily="34" charset="0"/>
                        </a:rPr>
                        <a:t>Kryterium nie zostanie uznane za spełnione w przypadku doradztwa udzielonego wyłącznie w rozmowie telefonicznej, podczas spotkania informacyjnego lub udziału w szkoleniu i/lub doradztwie w naborze innym niż nabór, w ramach którego został złożony wniosek .</a:t>
                      </a:r>
                      <a:endParaRPr lang="pl-PL"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spcAft>
                          <a:spcPts val="1000"/>
                        </a:spcAft>
                      </a:pPr>
                      <a:r>
                        <a:rPr lang="pl-PL" sz="1600" dirty="0">
                          <a:effectLst/>
                          <a:latin typeface="Calibri" panose="020F0502020204030204" pitchFamily="34" charset="0"/>
                          <a:ea typeface="Times New Roman" panose="02020603050405020304" pitchFamily="18" charset="0"/>
                          <a:cs typeface="Calibri" panose="020F0502020204030204" pitchFamily="34" charset="0"/>
                        </a:rPr>
                        <a:t>10 pkt. – wnioskodawca wziął udział w szkoleniu i doradztwie</a:t>
                      </a:r>
                      <a:endParaRPr lang="pl-PL" sz="16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pl-PL" sz="1600" dirty="0">
                          <a:effectLst/>
                          <a:latin typeface="Calibri" panose="020F0502020204030204" pitchFamily="34" charset="0"/>
                          <a:ea typeface="Times New Roman" panose="02020603050405020304" pitchFamily="18" charset="0"/>
                          <a:cs typeface="Calibri" panose="020F0502020204030204" pitchFamily="34" charset="0"/>
                        </a:rPr>
                        <a:t>5 pkt. – wnioskodawca wziął udział w szkoleniu </a:t>
                      </a:r>
                      <a:endParaRPr lang="pl-PL" sz="16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pl-PL" sz="1600" dirty="0">
                          <a:effectLst/>
                          <a:latin typeface="Calibri" panose="020F0502020204030204" pitchFamily="34" charset="0"/>
                          <a:ea typeface="Times New Roman" panose="02020603050405020304" pitchFamily="18" charset="0"/>
                          <a:cs typeface="Calibri" panose="020F0502020204030204" pitchFamily="34" charset="0"/>
                        </a:rPr>
                        <a:t>5 pkt. – wnioskodawca korzystał z doradztwa</a:t>
                      </a:r>
                      <a:endParaRPr lang="pl-PL" sz="16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pl-PL" sz="1600" dirty="0">
                          <a:effectLst/>
                          <a:latin typeface="Calibri" panose="020F0502020204030204" pitchFamily="34" charset="0"/>
                          <a:ea typeface="Times New Roman" panose="02020603050405020304" pitchFamily="18" charset="0"/>
                          <a:cs typeface="Calibri" panose="020F0502020204030204" pitchFamily="34" charset="0"/>
                        </a:rPr>
                        <a:t>0 pkt. – wnioskodawca nie brał udziału w szkoleniu i doradztwie.</a:t>
                      </a:r>
                      <a:endParaRPr lang="pl-PL" sz="16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pl-PL" sz="1600" dirty="0">
                          <a:effectLst/>
                          <a:latin typeface="Calibri" panose="020F0502020204030204" pitchFamily="34" charset="0"/>
                          <a:ea typeface="Times New Roman" panose="02020603050405020304" pitchFamily="18" charset="0"/>
                          <a:cs typeface="Calibri" panose="020F0502020204030204" pitchFamily="34" charset="0"/>
                        </a:rPr>
                        <a:t> </a:t>
                      </a:r>
                      <a:endParaRPr lang="pl-PL" sz="16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pl-PL" sz="1600" dirty="0">
                          <a:effectLst/>
                          <a:latin typeface="Calibri" panose="020F0502020204030204" pitchFamily="34" charset="0"/>
                          <a:ea typeface="Times New Roman" panose="02020603050405020304" pitchFamily="18" charset="0"/>
                          <a:cs typeface="Calibri" panose="020F0502020204030204" pitchFamily="34" charset="0"/>
                        </a:rPr>
                        <a:t>Max. do zdobycia w ramach kryterium 10 punktów.</a:t>
                      </a:r>
                      <a:endParaRPr lang="pl-PL" sz="16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pl-PL"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Min. do zdobycia w ramach kryterium 0 punktów.</a:t>
                      </a:r>
                      <a:endParaRPr lang="pl-PL"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427490315"/>
                  </a:ext>
                </a:extLst>
              </a:tr>
            </a:tbl>
          </a:graphicData>
        </a:graphic>
      </p:graphicFrame>
      <p:sp>
        <p:nvSpPr>
          <p:cNvPr id="2" name="pole tekstowe 1">
            <a:extLst>
              <a:ext uri="{FF2B5EF4-FFF2-40B4-BE49-F238E27FC236}">
                <a16:creationId xmlns:a16="http://schemas.microsoft.com/office/drawing/2014/main" id="{6115CA9F-08F4-6C89-EFD0-D3591D51CB7A}"/>
              </a:ext>
            </a:extLst>
          </p:cNvPr>
          <p:cNvSpPr txBox="1"/>
          <p:nvPr/>
        </p:nvSpPr>
        <p:spPr>
          <a:xfrm>
            <a:off x="654927" y="1445344"/>
            <a:ext cx="5689600" cy="369332"/>
          </a:xfrm>
          <a:prstGeom prst="rect">
            <a:avLst/>
          </a:prstGeom>
          <a:noFill/>
        </p:spPr>
        <p:txBody>
          <a:bodyPr wrap="square" rtlCol="0">
            <a:spAutoFit/>
          </a:bodyPr>
          <a:lstStyle/>
          <a:p>
            <a:r>
              <a:rPr lang="pl-PL" b="1" dirty="0"/>
              <a:t>Kryterium rankingowe nr 9</a:t>
            </a:r>
          </a:p>
        </p:txBody>
      </p:sp>
    </p:spTree>
    <p:extLst>
      <p:ext uri="{BB962C8B-B14F-4D97-AF65-F5344CB8AC3E}">
        <p14:creationId xmlns:p14="http://schemas.microsoft.com/office/powerpoint/2010/main" val="164544380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ole tekstowe 5">
            <a:extLst>
              <a:ext uri="{FF2B5EF4-FFF2-40B4-BE49-F238E27FC236}">
                <a16:creationId xmlns:a16="http://schemas.microsoft.com/office/drawing/2014/main" id="{B5D9114A-ADF6-C53D-E211-B22BEA222171}"/>
              </a:ext>
            </a:extLst>
          </p:cNvPr>
          <p:cNvSpPr txBox="1"/>
          <p:nvPr/>
        </p:nvSpPr>
        <p:spPr>
          <a:xfrm>
            <a:off x="1293380" y="451537"/>
            <a:ext cx="9605240" cy="523220"/>
          </a:xfrm>
          <a:prstGeom prst="rect">
            <a:avLst/>
          </a:prstGeom>
          <a:noFill/>
        </p:spPr>
        <p:txBody>
          <a:bodyPr wrap="square" rtlCol="0">
            <a:spAutoFit/>
          </a:bodyPr>
          <a:lstStyle/>
          <a:p>
            <a:r>
              <a:rPr kumimoji="0" lang="pl-PL" sz="2800" b="1" i="0" u="none" strike="noStrike" kern="1200" cap="all" spc="0" normalizeH="0" baseline="0" noProof="0" dirty="0">
                <a:ln>
                  <a:noFill/>
                </a:ln>
                <a:effectLst/>
                <a:uLnTx/>
                <a:uFillTx/>
                <a:latin typeface="Times New Roman" panose="02020603050405020304" pitchFamily="18" charset="0"/>
                <a:ea typeface="+mj-ea"/>
                <a:cs typeface="Times New Roman" panose="02020603050405020304" pitchFamily="18" charset="0"/>
              </a:rPr>
              <a:t>Plan komunikacji z lokalną społecznością</a:t>
            </a:r>
            <a:endParaRPr lang="pl-PL" sz="3200" i="1" dirty="0">
              <a:latin typeface="Times New Roman" panose="02020603050405020304" pitchFamily="18" charset="0"/>
              <a:cs typeface="Times New Roman" panose="02020603050405020304" pitchFamily="18" charset="0"/>
            </a:endParaRPr>
          </a:p>
        </p:txBody>
      </p:sp>
      <p:sp>
        <p:nvSpPr>
          <p:cNvPr id="3" name="pole tekstowe 2">
            <a:extLst>
              <a:ext uri="{FF2B5EF4-FFF2-40B4-BE49-F238E27FC236}">
                <a16:creationId xmlns:a16="http://schemas.microsoft.com/office/drawing/2014/main" id="{B6EB3DCA-F4D2-65D2-7D54-A088C085B573}"/>
              </a:ext>
            </a:extLst>
          </p:cNvPr>
          <p:cNvSpPr txBox="1"/>
          <p:nvPr/>
        </p:nvSpPr>
        <p:spPr>
          <a:xfrm>
            <a:off x="205509" y="1422484"/>
            <a:ext cx="6100618" cy="2062103"/>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
                <a:srgbClr val="4590B8"/>
              </a:buClr>
              <a:buSzPct val="92000"/>
              <a:buFont typeface="Wingdings 2" panose="05020102010507070707" pitchFamily="18" charset="2"/>
              <a:buNone/>
              <a:tabLst/>
              <a:defRPr/>
            </a:pPr>
            <a:r>
              <a:rPr kumimoji="0" lang="pl-PL" sz="2800" b="1" i="0" u="none" strike="noStrike" kern="1200" cap="none" spc="0" normalizeH="0" baseline="0" noProof="0" dirty="0">
                <a:ln>
                  <a:noFill/>
                </a:ln>
                <a:solidFill>
                  <a:srgbClr val="0070C0"/>
                </a:solidFill>
                <a:effectLst/>
                <a:uLnTx/>
                <a:uFillTx/>
                <a:latin typeface="Times New Roman" panose="02020603050405020304" pitchFamily="18" charset="0"/>
                <a:cs typeface="Times New Roman" panose="02020603050405020304" pitchFamily="18" charset="0"/>
              </a:rPr>
              <a:t>Informacja i promocja LSR / LGD</a:t>
            </a:r>
          </a:p>
          <a:p>
            <a:pPr marL="0" marR="0" lvl="0" indent="0" algn="ctr" defTabSz="457200" rtl="0" eaLnBrk="1" fontAlgn="auto" latinLnBrk="0" hangingPunct="1">
              <a:lnSpc>
                <a:spcPct val="100000"/>
              </a:lnSpc>
              <a:spcBef>
                <a:spcPts val="0"/>
              </a:spcBef>
              <a:spcAft>
                <a:spcPts val="0"/>
              </a:spcAft>
              <a:buClr>
                <a:srgbClr val="4590B8"/>
              </a:buClr>
              <a:buSzPct val="92000"/>
              <a:buFont typeface="Wingdings 2" panose="05020102010507070707" pitchFamily="18" charset="2"/>
              <a:buNone/>
              <a:tabLst/>
              <a:defRPr/>
            </a:pPr>
            <a:r>
              <a:rPr kumimoji="0" lang="pl-PL"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Strona internetowa, </a:t>
            </a:r>
          </a:p>
          <a:p>
            <a:pPr marL="0" marR="0" lvl="0" indent="0" algn="ctr" defTabSz="457200" rtl="0" eaLnBrk="1" fontAlgn="auto" latinLnBrk="0" hangingPunct="1">
              <a:lnSpc>
                <a:spcPct val="100000"/>
              </a:lnSpc>
              <a:spcBef>
                <a:spcPts val="0"/>
              </a:spcBef>
              <a:spcAft>
                <a:spcPts val="0"/>
              </a:spcAft>
              <a:buClr>
                <a:srgbClr val="4590B8"/>
              </a:buClr>
              <a:buSzPct val="92000"/>
              <a:buFont typeface="Wingdings 2" panose="05020102010507070707" pitchFamily="18" charset="2"/>
              <a:buNone/>
              <a:tabLst/>
              <a:defRPr/>
            </a:pPr>
            <a:r>
              <a:rPr kumimoji="0" lang="pl-PL"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media społecznościowe, </a:t>
            </a:r>
          </a:p>
          <a:p>
            <a:pPr marL="0" marR="0" lvl="0" indent="0" algn="ctr" defTabSz="457200" rtl="0" eaLnBrk="1" fontAlgn="auto" latinLnBrk="0" hangingPunct="1">
              <a:lnSpc>
                <a:spcPct val="100000"/>
              </a:lnSpc>
              <a:spcBef>
                <a:spcPts val="0"/>
              </a:spcBef>
              <a:spcAft>
                <a:spcPts val="0"/>
              </a:spcAft>
              <a:buClr>
                <a:srgbClr val="4590B8"/>
              </a:buClr>
              <a:buSzPct val="92000"/>
              <a:buFont typeface="Wingdings 2" panose="05020102010507070707" pitchFamily="18" charset="2"/>
              <a:buNone/>
              <a:tabLst/>
              <a:defRPr/>
            </a:pPr>
            <a:r>
              <a:rPr kumimoji="0" lang="pl-PL"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baza mailowa, </a:t>
            </a:r>
          </a:p>
          <a:p>
            <a:pPr marL="0" marR="0" lvl="0" indent="0" algn="ctr" defTabSz="457200" rtl="0" eaLnBrk="1" fontAlgn="auto" latinLnBrk="0" hangingPunct="1">
              <a:lnSpc>
                <a:spcPct val="100000"/>
              </a:lnSpc>
              <a:spcBef>
                <a:spcPts val="0"/>
              </a:spcBef>
              <a:spcAft>
                <a:spcPts val="0"/>
              </a:spcAft>
              <a:buClr>
                <a:srgbClr val="4590B8"/>
              </a:buClr>
              <a:buSzPct val="92000"/>
              <a:buFont typeface="Wingdings 2" panose="05020102010507070707" pitchFamily="18" charset="2"/>
              <a:buNone/>
              <a:tabLst/>
              <a:defRPr/>
            </a:pPr>
            <a:r>
              <a:rPr kumimoji="0" lang="pl-PL"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newsletter, punkt informacyjny, </a:t>
            </a:r>
          </a:p>
          <a:p>
            <a:pPr marL="0" marR="0" lvl="0" indent="0" algn="ctr" defTabSz="457200" rtl="0" eaLnBrk="1" fontAlgn="auto" latinLnBrk="0" hangingPunct="1">
              <a:lnSpc>
                <a:spcPct val="100000"/>
              </a:lnSpc>
              <a:spcBef>
                <a:spcPts val="0"/>
              </a:spcBef>
              <a:spcAft>
                <a:spcPts val="0"/>
              </a:spcAft>
              <a:buClr>
                <a:srgbClr val="4590B8"/>
              </a:buClr>
              <a:buSzPct val="92000"/>
              <a:buFont typeface="Wingdings 2" panose="05020102010507070707" pitchFamily="18" charset="2"/>
              <a:buNone/>
              <a:tabLst/>
              <a:defRPr/>
            </a:pPr>
            <a:r>
              <a:rPr kumimoji="0" lang="pl-PL"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kampanie promocyjne</a:t>
            </a:r>
          </a:p>
        </p:txBody>
      </p:sp>
      <p:sp>
        <p:nvSpPr>
          <p:cNvPr id="5" name="pole tekstowe 4">
            <a:extLst>
              <a:ext uri="{FF2B5EF4-FFF2-40B4-BE49-F238E27FC236}">
                <a16:creationId xmlns:a16="http://schemas.microsoft.com/office/drawing/2014/main" id="{AAAA216A-D377-6CE4-FECA-7962E118FA31}"/>
              </a:ext>
            </a:extLst>
          </p:cNvPr>
          <p:cNvSpPr txBox="1"/>
          <p:nvPr/>
        </p:nvSpPr>
        <p:spPr>
          <a:xfrm>
            <a:off x="6096000" y="1421034"/>
            <a:ext cx="6100618" cy="1277273"/>
          </a:xfrm>
          <a:prstGeom prst="rect">
            <a:avLst/>
          </a:prstGeom>
          <a:noFill/>
        </p:spPr>
        <p:txBody>
          <a:bodyPr wrap="square">
            <a:spAutoFit/>
          </a:bodyPr>
          <a:lstStyle/>
          <a:p>
            <a:pPr marL="0" marR="0" lvl="0" indent="0" algn="ctr" defTabSz="457200" rtl="0" eaLnBrk="1" fontAlgn="auto" latinLnBrk="0" hangingPunct="1">
              <a:lnSpc>
                <a:spcPct val="100000"/>
              </a:lnSpc>
              <a:spcBef>
                <a:spcPct val="20000"/>
              </a:spcBef>
              <a:spcAft>
                <a:spcPts val="600"/>
              </a:spcAft>
              <a:buClr>
                <a:srgbClr val="4590B8"/>
              </a:buClr>
              <a:buSzPct val="92000"/>
              <a:buFont typeface="Wingdings 2" panose="05020102010507070707" pitchFamily="18" charset="2"/>
              <a:buNone/>
              <a:tabLst/>
              <a:defRPr/>
            </a:pPr>
            <a:r>
              <a:rPr kumimoji="0" lang="pl-PL" sz="2800" b="1" i="0" u="none" strike="noStrike" kern="1200" cap="none" spc="0" normalizeH="0" baseline="0" noProof="0" dirty="0">
                <a:ln>
                  <a:noFill/>
                </a:ln>
                <a:solidFill>
                  <a:srgbClr val="0070C0"/>
                </a:solidFill>
                <a:effectLst/>
                <a:uLnTx/>
                <a:uFillTx/>
                <a:latin typeface="Times New Roman" panose="02020603050405020304" pitchFamily="18" charset="0"/>
                <a:cs typeface="Times New Roman" panose="02020603050405020304" pitchFamily="18" charset="0"/>
              </a:rPr>
              <a:t>Bezpłatne doradztwo LGD</a:t>
            </a:r>
          </a:p>
          <a:p>
            <a:pPr marL="0" marR="0" lvl="0" indent="0" algn="ctr" defTabSz="457200" rtl="0" eaLnBrk="1" fontAlgn="auto" latinLnBrk="0" hangingPunct="1">
              <a:lnSpc>
                <a:spcPct val="100000"/>
              </a:lnSpc>
              <a:spcBef>
                <a:spcPct val="20000"/>
              </a:spcBef>
              <a:spcAft>
                <a:spcPts val="600"/>
              </a:spcAft>
              <a:buClr>
                <a:srgbClr val="4590B8"/>
              </a:buClr>
              <a:buSzPct val="92000"/>
              <a:buFont typeface="Wingdings 2" panose="05020102010507070707" pitchFamily="18" charset="2"/>
              <a:buNone/>
              <a:tabLst/>
              <a:defRPr/>
            </a:pPr>
            <a:r>
              <a:rPr kumimoji="0" lang="pl-PL"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Udzielanie pomocy w wypełnianiu wniosków </a:t>
            </a:r>
            <a:br>
              <a:rPr kumimoji="0" lang="pl-PL"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br>
            <a:r>
              <a:rPr kumimoji="0" lang="pl-PL"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o przyznanie pomocy / grantu</a:t>
            </a:r>
          </a:p>
        </p:txBody>
      </p:sp>
      <p:sp>
        <p:nvSpPr>
          <p:cNvPr id="9" name="pole tekstowe 8">
            <a:extLst>
              <a:ext uri="{FF2B5EF4-FFF2-40B4-BE49-F238E27FC236}">
                <a16:creationId xmlns:a16="http://schemas.microsoft.com/office/drawing/2014/main" id="{1919A31B-C43B-35D3-4FE2-DBBE8B6DF640}"/>
              </a:ext>
            </a:extLst>
          </p:cNvPr>
          <p:cNvSpPr txBox="1"/>
          <p:nvPr/>
        </p:nvSpPr>
        <p:spPr>
          <a:xfrm>
            <a:off x="205509" y="3990417"/>
            <a:ext cx="6100618" cy="1277273"/>
          </a:xfrm>
          <a:prstGeom prst="rect">
            <a:avLst/>
          </a:prstGeom>
          <a:noFill/>
        </p:spPr>
        <p:txBody>
          <a:bodyPr wrap="square">
            <a:spAutoFit/>
          </a:bodyPr>
          <a:lstStyle/>
          <a:p>
            <a:pPr marL="0" marR="0" lvl="0" indent="0" algn="ctr" defTabSz="457200" rtl="0" eaLnBrk="1" fontAlgn="auto" latinLnBrk="0" hangingPunct="1">
              <a:lnSpc>
                <a:spcPct val="100000"/>
              </a:lnSpc>
              <a:spcBef>
                <a:spcPct val="20000"/>
              </a:spcBef>
              <a:spcAft>
                <a:spcPts val="600"/>
              </a:spcAft>
              <a:buClr>
                <a:srgbClr val="4590B8"/>
              </a:buClr>
              <a:buSzPct val="92000"/>
              <a:buFont typeface="Wingdings 2" panose="05020102010507070707" pitchFamily="18" charset="2"/>
              <a:buNone/>
              <a:tabLst/>
              <a:defRPr/>
            </a:pPr>
            <a:r>
              <a:rPr kumimoji="0" lang="pl-PL" sz="2800" b="1" i="0" u="none" strike="noStrike" kern="1200" cap="none" spc="0" normalizeH="0" baseline="0" noProof="0" dirty="0">
                <a:ln>
                  <a:noFill/>
                </a:ln>
                <a:solidFill>
                  <a:srgbClr val="0070C0"/>
                </a:solidFill>
                <a:effectLst/>
                <a:uLnTx/>
                <a:uFillTx/>
                <a:latin typeface="Times New Roman" panose="02020603050405020304" pitchFamily="18" charset="0"/>
                <a:cs typeface="Times New Roman" panose="02020603050405020304" pitchFamily="18" charset="0"/>
              </a:rPr>
              <a:t>Szkolenia i spotkania </a:t>
            </a:r>
          </a:p>
          <a:p>
            <a:pPr marL="0" marR="0" lvl="0" indent="0" algn="ctr" defTabSz="457200" rtl="0" eaLnBrk="1" fontAlgn="auto" latinLnBrk="0" hangingPunct="1">
              <a:lnSpc>
                <a:spcPct val="100000"/>
              </a:lnSpc>
              <a:spcBef>
                <a:spcPct val="20000"/>
              </a:spcBef>
              <a:spcAft>
                <a:spcPts val="600"/>
              </a:spcAft>
              <a:buClr>
                <a:srgbClr val="4590B8"/>
              </a:buClr>
              <a:buSzPct val="92000"/>
              <a:buFont typeface="Wingdings 2" panose="05020102010507070707" pitchFamily="18" charset="2"/>
              <a:buNone/>
              <a:tabLst/>
              <a:defRPr/>
            </a:pPr>
            <a:r>
              <a:rPr kumimoji="0" lang="pl-PL" sz="2000" b="0" i="0" u="none" strike="noStrike" kern="1200" cap="none" spc="0" normalizeH="0" baseline="0" noProof="0" dirty="0">
                <a:ln>
                  <a:noFill/>
                </a:ln>
                <a:solidFill>
                  <a:srgbClr val="3D3D3D"/>
                </a:solidFill>
                <a:effectLst/>
                <a:uLnTx/>
                <a:uFillTx/>
                <a:latin typeface="Times New Roman" panose="02020603050405020304" pitchFamily="18" charset="0"/>
                <a:cs typeface="Times New Roman" panose="02020603050405020304" pitchFamily="18" charset="0"/>
              </a:rPr>
              <a:t>Spotkania informacyjno-konsultacyjne w każdej gminie, organizowanie szkoleń dotyczących naborów wniosków </a:t>
            </a:r>
          </a:p>
        </p:txBody>
      </p:sp>
      <p:sp>
        <p:nvSpPr>
          <p:cNvPr id="11" name="pole tekstowe 10">
            <a:extLst>
              <a:ext uri="{FF2B5EF4-FFF2-40B4-BE49-F238E27FC236}">
                <a16:creationId xmlns:a16="http://schemas.microsoft.com/office/drawing/2014/main" id="{FCF44A79-9212-A29A-1520-5276D53AF496}"/>
              </a:ext>
            </a:extLst>
          </p:cNvPr>
          <p:cNvSpPr txBox="1"/>
          <p:nvPr/>
        </p:nvSpPr>
        <p:spPr>
          <a:xfrm>
            <a:off x="6654801" y="3990417"/>
            <a:ext cx="5537199" cy="1892826"/>
          </a:xfrm>
          <a:prstGeom prst="rect">
            <a:avLst/>
          </a:prstGeom>
          <a:noFill/>
        </p:spPr>
        <p:txBody>
          <a:bodyPr wrap="square">
            <a:spAutoFit/>
          </a:bodyPr>
          <a:lstStyle/>
          <a:p>
            <a:pPr marL="0" marR="0" lvl="0" indent="0" algn="ctr" defTabSz="457200" rtl="0" eaLnBrk="1" fontAlgn="auto" latinLnBrk="0" hangingPunct="1">
              <a:lnSpc>
                <a:spcPct val="100000"/>
              </a:lnSpc>
              <a:spcBef>
                <a:spcPct val="20000"/>
              </a:spcBef>
              <a:spcAft>
                <a:spcPts val="600"/>
              </a:spcAft>
              <a:buClr>
                <a:srgbClr val="4590B8"/>
              </a:buClr>
              <a:buSzPct val="92000"/>
              <a:buFont typeface="Wingdings 2" panose="05020102010507070707" pitchFamily="18" charset="2"/>
              <a:buNone/>
              <a:tabLst/>
              <a:defRPr/>
            </a:pPr>
            <a:r>
              <a:rPr kumimoji="0" lang="pl-PL" sz="2800" b="1" i="0" u="none" strike="noStrike" kern="1200" cap="none" spc="0" normalizeH="0" baseline="0" noProof="0" dirty="0">
                <a:ln>
                  <a:noFill/>
                </a:ln>
                <a:solidFill>
                  <a:srgbClr val="0070C0"/>
                </a:solidFill>
                <a:effectLst/>
                <a:uLnTx/>
                <a:uFillTx/>
                <a:latin typeface="Times New Roman" panose="02020603050405020304" pitchFamily="18" charset="0"/>
                <a:cs typeface="Times New Roman" panose="02020603050405020304" pitchFamily="18" charset="0"/>
              </a:rPr>
              <a:t>Animacja </a:t>
            </a:r>
            <a:endParaRPr kumimoji="0" lang="pl-PL" sz="2800" b="0" i="0" u="none" strike="noStrike" kern="1200" cap="none" spc="0" normalizeH="0" baseline="0" noProof="0" dirty="0">
              <a:ln>
                <a:noFill/>
              </a:ln>
              <a:solidFill>
                <a:srgbClr val="3D3D3D"/>
              </a:solidFill>
              <a:effectLst/>
              <a:uLnTx/>
              <a:uFillTx/>
              <a:latin typeface="Times New Roman" panose="02020603050405020304" pitchFamily="18" charset="0"/>
              <a:cs typeface="Times New Roman" panose="02020603050405020304" pitchFamily="18" charset="0"/>
            </a:endParaRPr>
          </a:p>
          <a:p>
            <a:pPr marL="0" marR="0" lvl="0" indent="0" algn="ctr" defTabSz="457200" rtl="0" eaLnBrk="1" fontAlgn="auto" latinLnBrk="0" hangingPunct="1">
              <a:lnSpc>
                <a:spcPct val="100000"/>
              </a:lnSpc>
              <a:spcBef>
                <a:spcPct val="20000"/>
              </a:spcBef>
              <a:spcAft>
                <a:spcPts val="600"/>
              </a:spcAft>
              <a:buClr>
                <a:srgbClr val="4590B8"/>
              </a:buClr>
              <a:buSzPct val="92000"/>
              <a:buFont typeface="Wingdings 2" panose="05020102010507070707" pitchFamily="18" charset="2"/>
              <a:buNone/>
              <a:tabLst/>
              <a:defRPr/>
            </a:pPr>
            <a:r>
              <a:rPr kumimoji="0" lang="pl-PL" sz="2000" b="0" i="0" u="none" strike="noStrike" kern="1200" cap="none" spc="0" normalizeH="0" baseline="0" noProof="0" dirty="0">
                <a:ln>
                  <a:noFill/>
                </a:ln>
                <a:solidFill>
                  <a:srgbClr val="3D3D3D"/>
                </a:solidFill>
                <a:effectLst/>
                <a:uLnTx/>
                <a:uFillTx/>
                <a:latin typeface="Times New Roman" panose="02020603050405020304" pitchFamily="18" charset="0"/>
                <a:cs typeface="Times New Roman" panose="02020603050405020304" pitchFamily="18" charset="0"/>
              </a:rPr>
              <a:t>Organizacja zróżnicowanych form działań </a:t>
            </a:r>
            <a:br>
              <a:rPr lang="pl-PL" sz="2000" dirty="0">
                <a:solidFill>
                  <a:srgbClr val="3D3D3D"/>
                </a:solidFill>
                <a:latin typeface="Times New Roman" panose="02020603050405020304" pitchFamily="18" charset="0"/>
                <a:cs typeface="Times New Roman" panose="02020603050405020304" pitchFamily="18" charset="0"/>
              </a:rPr>
            </a:br>
            <a:r>
              <a:rPr kumimoji="0" lang="pl-PL" sz="2000" b="0" i="0" u="none" strike="noStrike" kern="1200" cap="none" spc="0" normalizeH="0" baseline="0" noProof="0" dirty="0">
                <a:ln>
                  <a:noFill/>
                </a:ln>
                <a:solidFill>
                  <a:srgbClr val="3D3D3D"/>
                </a:solidFill>
                <a:effectLst/>
                <a:uLnTx/>
                <a:uFillTx/>
                <a:latin typeface="Times New Roman" panose="02020603050405020304" pitchFamily="18" charset="0"/>
                <a:cs typeface="Times New Roman" panose="02020603050405020304" pitchFamily="18" charset="0"/>
              </a:rPr>
              <a:t>animacyjnych i/lub sieciujących zmierzających </a:t>
            </a:r>
            <a:br>
              <a:rPr kumimoji="0" lang="pl-PL" sz="2000" b="0" i="0" u="none" strike="noStrike" kern="1200" cap="none" spc="0" normalizeH="0" baseline="0" noProof="0" dirty="0">
                <a:ln>
                  <a:noFill/>
                </a:ln>
                <a:solidFill>
                  <a:srgbClr val="3D3D3D"/>
                </a:solidFill>
                <a:effectLst/>
                <a:uLnTx/>
                <a:uFillTx/>
                <a:latin typeface="Times New Roman" panose="02020603050405020304" pitchFamily="18" charset="0"/>
                <a:cs typeface="Times New Roman" panose="02020603050405020304" pitchFamily="18" charset="0"/>
              </a:rPr>
            </a:br>
            <a:r>
              <a:rPr kumimoji="0" lang="pl-PL" sz="2000" b="0" i="0" u="none" strike="noStrike" kern="1200" cap="none" spc="0" normalizeH="0" baseline="0" noProof="0" dirty="0">
                <a:ln>
                  <a:noFill/>
                </a:ln>
                <a:solidFill>
                  <a:srgbClr val="3D3D3D"/>
                </a:solidFill>
                <a:effectLst/>
                <a:uLnTx/>
                <a:uFillTx/>
                <a:latin typeface="Times New Roman" panose="02020603050405020304" pitchFamily="18" charset="0"/>
                <a:cs typeface="Times New Roman" panose="02020603050405020304" pitchFamily="18" charset="0"/>
              </a:rPr>
              <a:t>do pobudzenia aktywności i  współpracy osób, </a:t>
            </a:r>
            <a:br>
              <a:rPr kumimoji="0" lang="pl-PL" sz="2000" b="0" i="0" u="none" strike="noStrike" kern="1200" cap="none" spc="0" normalizeH="0" baseline="0" noProof="0" dirty="0">
                <a:ln>
                  <a:noFill/>
                </a:ln>
                <a:solidFill>
                  <a:srgbClr val="3D3D3D"/>
                </a:solidFill>
                <a:effectLst/>
                <a:uLnTx/>
                <a:uFillTx/>
                <a:latin typeface="Times New Roman" panose="02020603050405020304" pitchFamily="18" charset="0"/>
                <a:cs typeface="Times New Roman" panose="02020603050405020304" pitchFamily="18" charset="0"/>
              </a:rPr>
            </a:br>
            <a:r>
              <a:rPr kumimoji="0" lang="pl-PL" sz="2000" b="0" i="0" u="none" strike="noStrike" kern="1200" cap="none" spc="0" normalizeH="0" baseline="0" noProof="0" dirty="0">
                <a:ln>
                  <a:noFill/>
                </a:ln>
                <a:solidFill>
                  <a:srgbClr val="3D3D3D"/>
                </a:solidFill>
                <a:effectLst/>
                <a:uLnTx/>
                <a:uFillTx/>
                <a:latin typeface="Times New Roman" panose="02020603050405020304" pitchFamily="18" charset="0"/>
                <a:cs typeface="Times New Roman" panose="02020603050405020304" pitchFamily="18" charset="0"/>
              </a:rPr>
              <a:t>grup i instytucji na obszarze LSR</a:t>
            </a:r>
          </a:p>
        </p:txBody>
      </p:sp>
    </p:spTree>
    <p:extLst>
      <p:ext uri="{BB962C8B-B14F-4D97-AF65-F5344CB8AC3E}">
        <p14:creationId xmlns:p14="http://schemas.microsoft.com/office/powerpoint/2010/main" val="266413639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2676AE-6BFA-25A0-76C3-AD8CBEB1E813}"/>
            </a:ext>
          </a:extLst>
        </p:cNvPr>
        <p:cNvGrpSpPr/>
        <p:nvPr/>
      </p:nvGrpSpPr>
      <p:grpSpPr>
        <a:xfrm>
          <a:off x="0" y="0"/>
          <a:ext cx="0" cy="0"/>
          <a:chOff x="0" y="0"/>
          <a:chExt cx="0" cy="0"/>
        </a:xfrm>
      </p:grpSpPr>
      <p:pic>
        <p:nvPicPr>
          <p:cNvPr id="9" name="Obraz 8">
            <a:extLst>
              <a:ext uri="{FF2B5EF4-FFF2-40B4-BE49-F238E27FC236}">
                <a16:creationId xmlns:a16="http://schemas.microsoft.com/office/drawing/2014/main" id="{7BC4EB0B-07F9-70B7-CF3E-FCFAF63565D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88568"/>
            <a:ext cx="2129535" cy="1196104"/>
          </a:xfrm>
          <a:prstGeom prst="rect">
            <a:avLst/>
          </a:prstGeom>
        </p:spPr>
      </p:pic>
      <p:pic>
        <p:nvPicPr>
          <p:cNvPr id="10" name="Obraz 9">
            <a:extLst>
              <a:ext uri="{FF2B5EF4-FFF2-40B4-BE49-F238E27FC236}">
                <a16:creationId xmlns:a16="http://schemas.microsoft.com/office/drawing/2014/main" id="{1B26BC0C-C17E-4663-AE78-4EC10DD48B0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29535" y="288568"/>
            <a:ext cx="3585740" cy="1196104"/>
          </a:xfrm>
          <a:prstGeom prst="rect">
            <a:avLst/>
          </a:prstGeom>
        </p:spPr>
      </p:pic>
      <p:pic>
        <p:nvPicPr>
          <p:cNvPr id="11" name="Obraz 10">
            <a:extLst>
              <a:ext uri="{FF2B5EF4-FFF2-40B4-BE49-F238E27FC236}">
                <a16:creationId xmlns:a16="http://schemas.microsoft.com/office/drawing/2014/main" id="{24D33C28-CA2B-7D05-74C5-43BD874AF27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15275" y="288569"/>
            <a:ext cx="3736342" cy="1196103"/>
          </a:xfrm>
          <a:prstGeom prst="rect">
            <a:avLst/>
          </a:prstGeom>
        </p:spPr>
      </p:pic>
      <p:pic>
        <p:nvPicPr>
          <p:cNvPr id="12" name="Obraz 11">
            <a:extLst>
              <a:ext uri="{FF2B5EF4-FFF2-40B4-BE49-F238E27FC236}">
                <a16:creationId xmlns:a16="http://schemas.microsoft.com/office/drawing/2014/main" id="{5A4E35C9-C2F9-497E-4ED4-B32226EDC22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355657" y="288569"/>
            <a:ext cx="2836343" cy="1196103"/>
          </a:xfrm>
          <a:prstGeom prst="rect">
            <a:avLst/>
          </a:prstGeom>
        </p:spPr>
      </p:pic>
      <p:cxnSp>
        <p:nvCxnSpPr>
          <p:cNvPr id="14" name="Łącznik prosty 13">
            <a:extLst>
              <a:ext uri="{FF2B5EF4-FFF2-40B4-BE49-F238E27FC236}">
                <a16:creationId xmlns:a16="http://schemas.microsoft.com/office/drawing/2014/main" id="{D6296DDF-473A-FABB-4058-E8994025430D}"/>
              </a:ext>
            </a:extLst>
          </p:cNvPr>
          <p:cNvCxnSpPr>
            <a:cxnSpLocks/>
          </p:cNvCxnSpPr>
          <p:nvPr/>
        </p:nvCxnSpPr>
        <p:spPr>
          <a:xfrm>
            <a:off x="9599101" y="463833"/>
            <a:ext cx="0" cy="845574"/>
          </a:xfrm>
          <a:prstGeom prst="line">
            <a:avLst/>
          </a:prstGeom>
          <a:ln w="25400"/>
        </p:spPr>
        <p:style>
          <a:lnRef idx="3">
            <a:schemeClr val="dk1"/>
          </a:lnRef>
          <a:fillRef idx="0">
            <a:schemeClr val="dk1"/>
          </a:fillRef>
          <a:effectRef idx="2">
            <a:schemeClr val="dk1"/>
          </a:effectRef>
          <a:fontRef idx="minor">
            <a:schemeClr val="tx1"/>
          </a:fontRef>
        </p:style>
      </p:cxnSp>
      <p:graphicFrame>
        <p:nvGraphicFramePr>
          <p:cNvPr id="3" name="Tabela 2">
            <a:extLst>
              <a:ext uri="{FF2B5EF4-FFF2-40B4-BE49-F238E27FC236}">
                <a16:creationId xmlns:a16="http://schemas.microsoft.com/office/drawing/2014/main" id="{21008711-CA97-4D2F-D0D4-AF6F9892E608}"/>
              </a:ext>
            </a:extLst>
          </p:cNvPr>
          <p:cNvGraphicFramePr>
            <a:graphicFrameLocks noGrp="1"/>
          </p:cNvGraphicFramePr>
          <p:nvPr>
            <p:extLst>
              <p:ext uri="{D42A27DB-BD31-4B8C-83A1-F6EECF244321}">
                <p14:modId xmlns:p14="http://schemas.microsoft.com/office/powerpoint/2010/main" val="2906303307"/>
              </p:ext>
            </p:extLst>
          </p:nvPr>
        </p:nvGraphicFramePr>
        <p:xfrm>
          <a:off x="317024" y="3050106"/>
          <a:ext cx="11410170" cy="3506300"/>
        </p:xfrm>
        <a:graphic>
          <a:graphicData uri="http://schemas.openxmlformats.org/drawingml/2006/table">
            <a:tbl>
              <a:tblPr firstRow="1" bandRow="1">
                <a:tableStyleId>{5C22544A-7EE6-4342-B048-85BDC9FD1C3A}</a:tableStyleId>
              </a:tblPr>
              <a:tblGrid>
                <a:gridCol w="2399189">
                  <a:extLst>
                    <a:ext uri="{9D8B030D-6E8A-4147-A177-3AD203B41FA5}">
                      <a16:colId xmlns:a16="http://schemas.microsoft.com/office/drawing/2014/main" val="3019797452"/>
                    </a:ext>
                  </a:extLst>
                </a:gridCol>
                <a:gridCol w="5913046">
                  <a:extLst>
                    <a:ext uri="{9D8B030D-6E8A-4147-A177-3AD203B41FA5}">
                      <a16:colId xmlns:a16="http://schemas.microsoft.com/office/drawing/2014/main" val="3629042118"/>
                    </a:ext>
                  </a:extLst>
                </a:gridCol>
                <a:gridCol w="3097935">
                  <a:extLst>
                    <a:ext uri="{9D8B030D-6E8A-4147-A177-3AD203B41FA5}">
                      <a16:colId xmlns:a16="http://schemas.microsoft.com/office/drawing/2014/main" val="441042412"/>
                    </a:ext>
                  </a:extLst>
                </a:gridCol>
              </a:tblGrid>
              <a:tr h="489659">
                <a:tc>
                  <a:txBody>
                    <a:bodyPr/>
                    <a:lstStyle/>
                    <a:p>
                      <a:pPr algn="ctr">
                        <a:lnSpc>
                          <a:spcPct val="115000"/>
                        </a:lnSpc>
                        <a:spcAft>
                          <a:spcPts val="1000"/>
                        </a:spcAft>
                      </a:pPr>
                      <a:r>
                        <a:rPr lang="pl-PL"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Kryterium</a:t>
                      </a:r>
                      <a:endParaRPr lang="pl-PL"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pl-PL"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Definicja kryterium</a:t>
                      </a:r>
                      <a:endParaRPr lang="pl-PL"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pl-PL"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Waga kryterium (Punkty)</a:t>
                      </a:r>
                      <a:endParaRPr lang="pl-PL"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148976751"/>
                  </a:ext>
                </a:extLst>
              </a:tr>
              <a:tr h="1227483">
                <a:tc>
                  <a:txBody>
                    <a:bodyPr/>
                    <a:lstStyle/>
                    <a:p>
                      <a:pPr algn="ctr">
                        <a:lnSpc>
                          <a:spcPct val="115000"/>
                        </a:lnSpc>
                        <a:spcAft>
                          <a:spcPts val="1000"/>
                        </a:spcAft>
                      </a:pPr>
                      <a:r>
                        <a:rPr lang="pl-PL" sz="16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Charakter operacji</a:t>
                      </a:r>
                      <a:endParaRPr lang="pl-PL"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just">
                        <a:lnSpc>
                          <a:spcPct val="115000"/>
                        </a:lnSpc>
                        <a:spcAft>
                          <a:spcPts val="1000"/>
                        </a:spcAft>
                      </a:pPr>
                      <a:r>
                        <a:rPr lang="pl-PL"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Operacja ukierunkowana jest na rozwój bazy turystycznej i rekreacyjnej i ma charakter niekomercyjny.</a:t>
                      </a:r>
                      <a:endParaRPr lang="pl-PL"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r>
                        <a:rPr lang="pl-PL" sz="2000"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Kryterium obligatoryjne</a:t>
                      </a:r>
                    </a:p>
                    <a:p>
                      <a:r>
                        <a:rPr lang="pl-PL" sz="2000"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TAK/NIE</a:t>
                      </a:r>
                    </a:p>
                    <a:p>
                      <a:endParaRPr lang="pl-PL" sz="2000" b="0" i="0" u="none" strike="noStrike" kern="1200" baseline="0" dirty="0">
                        <a:solidFill>
                          <a:schemeClr val="dk1"/>
                        </a:solidFill>
                        <a:effectLst/>
                        <a:latin typeface="Calibri" panose="020F0502020204030204" pitchFamily="34" charset="0"/>
                        <a:ea typeface="Calibri" panose="020F0502020204030204" pitchFamily="34" charset="0"/>
                        <a:cs typeface="Calibri" panose="020F0502020204030204" pitchFamily="34" charset="0"/>
                      </a:endParaRPr>
                    </a:p>
                    <a:p>
                      <a:r>
                        <a:rPr lang="pl-PL" sz="2000" b="0" i="0" u="none" strike="noStrike" kern="1200" baseline="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Nie podlega uzupełnieniom</a:t>
                      </a:r>
                      <a:endParaRPr lang="pl-PL" sz="2000" b="0" i="0" u="none" strike="noStrike" kern="1200" baseline="0" dirty="0">
                        <a:solidFill>
                          <a:schemeClr val="dk1"/>
                        </a:solidFill>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427490315"/>
                  </a:ext>
                </a:extLst>
              </a:tr>
              <a:tr h="1706001">
                <a:tc>
                  <a:txBody>
                    <a:bodyPr/>
                    <a:lstStyle/>
                    <a:p>
                      <a:pPr algn="ctr">
                        <a:lnSpc>
                          <a:spcPct val="115000"/>
                        </a:lnSpc>
                        <a:spcAft>
                          <a:spcPts val="1000"/>
                        </a:spcAft>
                      </a:pPr>
                      <a:r>
                        <a:rPr lang="pl-PL" sz="16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Rodzaj Wnioskodawcy</a:t>
                      </a:r>
                      <a:endParaRPr lang="pl-PL"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just">
                        <a:lnSpc>
                          <a:spcPct val="115000"/>
                        </a:lnSpc>
                        <a:spcAft>
                          <a:spcPts val="1000"/>
                        </a:spcAft>
                      </a:pPr>
                      <a:r>
                        <a:rPr lang="pl-PL"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Wnioskodawcą jest jednostka sektora finansów publicznych.</a:t>
                      </a:r>
                      <a:endParaRPr lang="pl-PL"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r>
                        <a:rPr lang="pl-PL" sz="2000"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Kryterium obligatoryjne</a:t>
                      </a:r>
                    </a:p>
                    <a:p>
                      <a:r>
                        <a:rPr lang="pl-PL" sz="2000"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TAK/NIE</a:t>
                      </a:r>
                    </a:p>
                    <a:p>
                      <a:endParaRPr lang="pl-PL" sz="2000" b="0" i="0" u="none" strike="noStrike" kern="1200" baseline="0" dirty="0">
                        <a:solidFill>
                          <a:schemeClr val="dk1"/>
                        </a:solidFill>
                        <a:effectLst/>
                        <a:latin typeface="Calibri" panose="020F0502020204030204" pitchFamily="34" charset="0"/>
                        <a:ea typeface="Calibri" panose="020F0502020204030204" pitchFamily="34" charset="0"/>
                        <a:cs typeface="Calibri" panose="020F0502020204030204" pitchFamily="34" charset="0"/>
                      </a:endParaRPr>
                    </a:p>
                    <a:p>
                      <a:r>
                        <a:rPr lang="pl-PL" sz="2000" b="0" i="0" u="none" strike="noStrike" kern="1200" baseline="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Nie podlega uzupełnieniom</a:t>
                      </a:r>
                      <a:endParaRPr lang="pl-PL" sz="2000" b="0" i="0" u="none" strike="noStrike" kern="1200" baseline="0" dirty="0">
                        <a:solidFill>
                          <a:schemeClr val="dk1"/>
                        </a:solidFill>
                        <a:latin typeface="Calibri" panose="020F0502020204030204" pitchFamily="34" charset="0"/>
                        <a:ea typeface="Calibri" panose="020F0502020204030204" pitchFamily="34" charset="0"/>
                        <a:cs typeface="Calibri" panose="020F0502020204030204" pitchFamily="34" charset="0"/>
                      </a:endParaRPr>
                    </a:p>
                    <a:p>
                      <a:endParaRPr lang="pl-PL" sz="2000" b="0" i="0" u="none" strike="noStrike" kern="1200" baseline="0" dirty="0">
                        <a:solidFill>
                          <a:schemeClr val="dk1"/>
                        </a:solidFill>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2607343590"/>
                  </a:ext>
                </a:extLst>
              </a:tr>
            </a:tbl>
          </a:graphicData>
        </a:graphic>
      </p:graphicFrame>
      <p:sp>
        <p:nvSpPr>
          <p:cNvPr id="2" name="pole tekstowe 1">
            <a:extLst>
              <a:ext uri="{FF2B5EF4-FFF2-40B4-BE49-F238E27FC236}">
                <a16:creationId xmlns:a16="http://schemas.microsoft.com/office/drawing/2014/main" id="{FD481783-DB00-5660-FBD3-F6D2E50175F2}"/>
              </a:ext>
            </a:extLst>
          </p:cNvPr>
          <p:cNvSpPr txBox="1"/>
          <p:nvPr/>
        </p:nvSpPr>
        <p:spPr>
          <a:xfrm>
            <a:off x="1948094" y="1484672"/>
            <a:ext cx="7968791" cy="461665"/>
          </a:xfrm>
          <a:prstGeom prst="rect">
            <a:avLst/>
          </a:prstGeom>
          <a:noFill/>
        </p:spPr>
        <p:txBody>
          <a:bodyPr wrap="square" rtlCol="0">
            <a:spAutoFit/>
          </a:bodyPr>
          <a:lstStyle/>
          <a:p>
            <a:r>
              <a:rPr lang="pl-PL" sz="2400" b="1" dirty="0"/>
              <a:t>Kryteria Wyboru Operacji - Infrastruktura Podgrodzia</a:t>
            </a:r>
          </a:p>
        </p:txBody>
      </p:sp>
      <p:sp>
        <p:nvSpPr>
          <p:cNvPr id="4" name="pole tekstowe 3">
            <a:extLst>
              <a:ext uri="{FF2B5EF4-FFF2-40B4-BE49-F238E27FC236}">
                <a16:creationId xmlns:a16="http://schemas.microsoft.com/office/drawing/2014/main" id="{0EB92A76-3CE2-F84D-12A8-BF21A694E45C}"/>
              </a:ext>
            </a:extLst>
          </p:cNvPr>
          <p:cNvSpPr txBox="1"/>
          <p:nvPr/>
        </p:nvSpPr>
        <p:spPr>
          <a:xfrm>
            <a:off x="5384800" y="1849778"/>
            <a:ext cx="6326909" cy="369332"/>
          </a:xfrm>
          <a:prstGeom prst="rect">
            <a:avLst/>
          </a:prstGeom>
          <a:noFill/>
        </p:spPr>
        <p:txBody>
          <a:bodyPr wrap="square" rtlCol="0">
            <a:spAutoFit/>
          </a:bodyPr>
          <a:lstStyle/>
          <a:p>
            <a:r>
              <a:rPr lang="pl-PL" dirty="0"/>
              <a:t>      </a:t>
            </a:r>
          </a:p>
        </p:txBody>
      </p:sp>
      <p:sp>
        <p:nvSpPr>
          <p:cNvPr id="5" name="pole tekstowe 4">
            <a:extLst>
              <a:ext uri="{FF2B5EF4-FFF2-40B4-BE49-F238E27FC236}">
                <a16:creationId xmlns:a16="http://schemas.microsoft.com/office/drawing/2014/main" id="{98109444-5DFA-FF10-B0BC-628F02A7D9E7}"/>
              </a:ext>
            </a:extLst>
          </p:cNvPr>
          <p:cNvSpPr txBox="1"/>
          <p:nvPr/>
        </p:nvSpPr>
        <p:spPr>
          <a:xfrm>
            <a:off x="355975" y="2627671"/>
            <a:ext cx="5689600" cy="369332"/>
          </a:xfrm>
          <a:prstGeom prst="rect">
            <a:avLst/>
          </a:prstGeom>
          <a:noFill/>
        </p:spPr>
        <p:txBody>
          <a:bodyPr wrap="square" rtlCol="0">
            <a:spAutoFit/>
          </a:bodyPr>
          <a:lstStyle/>
          <a:p>
            <a:r>
              <a:rPr lang="pl-PL" b="1" dirty="0"/>
              <a:t>Kryterium dostępowe</a:t>
            </a:r>
          </a:p>
        </p:txBody>
      </p:sp>
      <p:sp>
        <p:nvSpPr>
          <p:cNvPr id="6" name="pole tekstowe 5">
            <a:extLst>
              <a:ext uri="{FF2B5EF4-FFF2-40B4-BE49-F238E27FC236}">
                <a16:creationId xmlns:a16="http://schemas.microsoft.com/office/drawing/2014/main" id="{E3AE4C45-BDC0-E889-7403-F351ED1992DB}"/>
              </a:ext>
            </a:extLst>
          </p:cNvPr>
          <p:cNvSpPr txBox="1"/>
          <p:nvPr/>
        </p:nvSpPr>
        <p:spPr>
          <a:xfrm>
            <a:off x="1389413" y="1946337"/>
            <a:ext cx="9001495" cy="584775"/>
          </a:xfrm>
          <a:prstGeom prst="rect">
            <a:avLst/>
          </a:prstGeom>
          <a:noFill/>
        </p:spPr>
        <p:txBody>
          <a:bodyPr wrap="square" rtlCol="0">
            <a:spAutoFit/>
          </a:bodyPr>
          <a:lstStyle/>
          <a:p>
            <a:pPr algn="ctr"/>
            <a:r>
              <a:rPr lang="pl-PL" sz="1600" dirty="0"/>
              <a:t>Maksymalna ilość punktów do zdobycia -100 </a:t>
            </a:r>
            <a:br>
              <a:rPr lang="pl-PL" sz="1600" dirty="0"/>
            </a:br>
            <a:r>
              <a:rPr lang="pl-PL" sz="1600" dirty="0"/>
              <a:t>Minimalna ilość punktów niezbędna do wyboru danej operacji  - 60</a:t>
            </a:r>
          </a:p>
        </p:txBody>
      </p:sp>
    </p:spTree>
    <p:extLst>
      <p:ext uri="{BB962C8B-B14F-4D97-AF65-F5344CB8AC3E}">
        <p14:creationId xmlns:p14="http://schemas.microsoft.com/office/powerpoint/2010/main" val="8537584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C995FE-10B1-95D8-0ADD-AD40F11FDDB7}"/>
            </a:ext>
          </a:extLst>
        </p:cNvPr>
        <p:cNvGrpSpPr/>
        <p:nvPr/>
      </p:nvGrpSpPr>
      <p:grpSpPr>
        <a:xfrm>
          <a:off x="0" y="0"/>
          <a:ext cx="0" cy="0"/>
          <a:chOff x="0" y="0"/>
          <a:chExt cx="0" cy="0"/>
        </a:xfrm>
      </p:grpSpPr>
      <p:pic>
        <p:nvPicPr>
          <p:cNvPr id="9" name="Obraz 8">
            <a:extLst>
              <a:ext uri="{FF2B5EF4-FFF2-40B4-BE49-F238E27FC236}">
                <a16:creationId xmlns:a16="http://schemas.microsoft.com/office/drawing/2014/main" id="{025DBFB0-C92C-A9EF-EE6D-72E956776AC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88568"/>
            <a:ext cx="2129535" cy="1196104"/>
          </a:xfrm>
          <a:prstGeom prst="rect">
            <a:avLst/>
          </a:prstGeom>
        </p:spPr>
      </p:pic>
      <p:pic>
        <p:nvPicPr>
          <p:cNvPr id="10" name="Obraz 9">
            <a:extLst>
              <a:ext uri="{FF2B5EF4-FFF2-40B4-BE49-F238E27FC236}">
                <a16:creationId xmlns:a16="http://schemas.microsoft.com/office/drawing/2014/main" id="{38B589A3-8678-3D47-5488-9B70CE71194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29535" y="288568"/>
            <a:ext cx="3585740" cy="1196104"/>
          </a:xfrm>
          <a:prstGeom prst="rect">
            <a:avLst/>
          </a:prstGeom>
        </p:spPr>
      </p:pic>
      <p:pic>
        <p:nvPicPr>
          <p:cNvPr id="11" name="Obraz 10">
            <a:extLst>
              <a:ext uri="{FF2B5EF4-FFF2-40B4-BE49-F238E27FC236}">
                <a16:creationId xmlns:a16="http://schemas.microsoft.com/office/drawing/2014/main" id="{128B0370-441F-8E0D-CBE4-31F925343AE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15275" y="288569"/>
            <a:ext cx="3736342" cy="1196103"/>
          </a:xfrm>
          <a:prstGeom prst="rect">
            <a:avLst/>
          </a:prstGeom>
        </p:spPr>
      </p:pic>
      <p:pic>
        <p:nvPicPr>
          <p:cNvPr id="12" name="Obraz 11">
            <a:extLst>
              <a:ext uri="{FF2B5EF4-FFF2-40B4-BE49-F238E27FC236}">
                <a16:creationId xmlns:a16="http://schemas.microsoft.com/office/drawing/2014/main" id="{283777F5-1B3D-2A8E-2D47-56932607488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355657" y="288569"/>
            <a:ext cx="2836343" cy="1196103"/>
          </a:xfrm>
          <a:prstGeom prst="rect">
            <a:avLst/>
          </a:prstGeom>
        </p:spPr>
      </p:pic>
      <p:cxnSp>
        <p:nvCxnSpPr>
          <p:cNvPr id="14" name="Łącznik prosty 13">
            <a:extLst>
              <a:ext uri="{FF2B5EF4-FFF2-40B4-BE49-F238E27FC236}">
                <a16:creationId xmlns:a16="http://schemas.microsoft.com/office/drawing/2014/main" id="{2EBC33B2-A4AC-84F2-0CE1-70C813CA96B7}"/>
              </a:ext>
            </a:extLst>
          </p:cNvPr>
          <p:cNvCxnSpPr>
            <a:cxnSpLocks/>
          </p:cNvCxnSpPr>
          <p:nvPr/>
        </p:nvCxnSpPr>
        <p:spPr>
          <a:xfrm>
            <a:off x="9599101" y="463833"/>
            <a:ext cx="0" cy="845574"/>
          </a:xfrm>
          <a:prstGeom prst="line">
            <a:avLst/>
          </a:prstGeom>
          <a:ln w="25400"/>
        </p:spPr>
        <p:style>
          <a:lnRef idx="3">
            <a:schemeClr val="dk1"/>
          </a:lnRef>
          <a:fillRef idx="0">
            <a:schemeClr val="dk1"/>
          </a:fillRef>
          <a:effectRef idx="2">
            <a:schemeClr val="dk1"/>
          </a:effectRef>
          <a:fontRef idx="minor">
            <a:schemeClr val="tx1"/>
          </a:fontRef>
        </p:style>
      </p:cxnSp>
      <p:graphicFrame>
        <p:nvGraphicFramePr>
          <p:cNvPr id="3" name="Tabela 2">
            <a:extLst>
              <a:ext uri="{FF2B5EF4-FFF2-40B4-BE49-F238E27FC236}">
                <a16:creationId xmlns:a16="http://schemas.microsoft.com/office/drawing/2014/main" id="{46F90C37-356C-56A7-B7A7-AFCA0796C004}"/>
              </a:ext>
            </a:extLst>
          </p:cNvPr>
          <p:cNvGraphicFramePr>
            <a:graphicFrameLocks noGrp="1"/>
          </p:cNvGraphicFramePr>
          <p:nvPr>
            <p:extLst>
              <p:ext uri="{D42A27DB-BD31-4B8C-83A1-F6EECF244321}">
                <p14:modId xmlns:p14="http://schemas.microsoft.com/office/powerpoint/2010/main" val="502681937"/>
              </p:ext>
            </p:extLst>
          </p:nvPr>
        </p:nvGraphicFramePr>
        <p:xfrm>
          <a:off x="390915" y="2072066"/>
          <a:ext cx="11410170" cy="4698189"/>
        </p:xfrm>
        <a:graphic>
          <a:graphicData uri="http://schemas.openxmlformats.org/drawingml/2006/table">
            <a:tbl>
              <a:tblPr firstRow="1" bandRow="1">
                <a:tableStyleId>{5C22544A-7EE6-4342-B048-85BDC9FD1C3A}</a:tableStyleId>
              </a:tblPr>
              <a:tblGrid>
                <a:gridCol w="2399189">
                  <a:extLst>
                    <a:ext uri="{9D8B030D-6E8A-4147-A177-3AD203B41FA5}">
                      <a16:colId xmlns:a16="http://schemas.microsoft.com/office/drawing/2014/main" val="3019797452"/>
                    </a:ext>
                  </a:extLst>
                </a:gridCol>
                <a:gridCol w="5913046">
                  <a:extLst>
                    <a:ext uri="{9D8B030D-6E8A-4147-A177-3AD203B41FA5}">
                      <a16:colId xmlns:a16="http://schemas.microsoft.com/office/drawing/2014/main" val="3629042118"/>
                    </a:ext>
                  </a:extLst>
                </a:gridCol>
                <a:gridCol w="3097935">
                  <a:extLst>
                    <a:ext uri="{9D8B030D-6E8A-4147-A177-3AD203B41FA5}">
                      <a16:colId xmlns:a16="http://schemas.microsoft.com/office/drawing/2014/main" val="441042412"/>
                    </a:ext>
                  </a:extLst>
                </a:gridCol>
              </a:tblGrid>
              <a:tr h="418749">
                <a:tc>
                  <a:txBody>
                    <a:bodyPr/>
                    <a:lstStyle/>
                    <a:p>
                      <a:pPr algn="ctr">
                        <a:lnSpc>
                          <a:spcPct val="115000"/>
                        </a:lnSpc>
                        <a:spcAft>
                          <a:spcPts val="1000"/>
                        </a:spcAft>
                      </a:pPr>
                      <a:r>
                        <a:rPr lang="pl-PL"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Kryterium</a:t>
                      </a:r>
                      <a:endParaRPr lang="pl-PL"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pl-PL"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Definicja kryterium</a:t>
                      </a:r>
                      <a:endParaRPr lang="pl-PL"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pl-PL"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Waga kryterium (Punkty)</a:t>
                      </a:r>
                      <a:endParaRPr lang="pl-PL"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148976751"/>
                  </a:ext>
                </a:extLst>
              </a:tr>
              <a:tr h="4279440">
                <a:tc>
                  <a:txBody>
                    <a:bodyPr/>
                    <a:lstStyle/>
                    <a:p>
                      <a:pPr algn="ctr">
                        <a:lnSpc>
                          <a:spcPct val="115000"/>
                        </a:lnSpc>
                        <a:spcAft>
                          <a:spcPts val="1000"/>
                        </a:spcAft>
                      </a:pPr>
                      <a:r>
                        <a:rPr lang="pl-PL"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Zasada DNSH</a:t>
                      </a:r>
                      <a:endParaRPr lang="pl-PL" sz="1800" b="1" dirty="0">
                        <a:effectLst/>
                        <a:latin typeface="Calibri" panose="020F0502020204030204" pitchFamily="34" charset="0"/>
                        <a:ea typeface="Times New Roman" panose="02020603050405020304" pitchFamily="18" charset="0"/>
                        <a:cs typeface="Times New Roman" panose="02020603050405020304" pitchFamily="18" charset="0"/>
                      </a:endParaRPr>
                    </a:p>
                    <a:p>
                      <a:pPr algn="ctr">
                        <a:lnSpc>
                          <a:spcPct val="115000"/>
                        </a:lnSpc>
                        <a:spcAft>
                          <a:spcPts val="1000"/>
                        </a:spcAft>
                      </a:pPr>
                      <a:r>
                        <a:rPr lang="pl-PL"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„nie czyń </a:t>
                      </a:r>
                      <a:br>
                        <a:rPr lang="pl-PL"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br>
                      <a:r>
                        <a:rPr lang="pl-PL"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poważnej szkody”</a:t>
                      </a:r>
                      <a:endParaRPr lang="pl-PL" sz="18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just">
                        <a:lnSpc>
                          <a:spcPct val="100000"/>
                        </a:lnSpc>
                        <a:spcAft>
                          <a:spcPts val="600"/>
                        </a:spcAft>
                      </a:pPr>
                      <a:r>
                        <a:rPr lang="pl-PL"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Preferuje się operacje przewidujące </a:t>
                      </a:r>
                      <a:r>
                        <a:rPr lang="pl-PL" sz="1200" b="1" u="sng"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zastosowanie rozwiązań służących racjonalnemu gospodarowaniu zasobami lub ograniczeniu presji na środowisko</a:t>
                      </a:r>
                      <a:r>
                        <a:rPr lang="pl-PL"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endParaRPr lang="pl-PL" sz="12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00000"/>
                        </a:lnSpc>
                        <a:spcAft>
                          <a:spcPts val="600"/>
                        </a:spcAft>
                      </a:pPr>
                      <a:r>
                        <a:rPr lang="pl-PL" sz="1200" spc="3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Kryterium uznaje się za spełnione w sytuacji, gdy wnioskodawca wykazał we wniosku o wsparcie, w związku z realizowaną operacją i przyjętymi kosztami kwalifikowalnymi, zastosowanie materiału/-ów lub/i wykorzystywanie urządzenia/-ń i/lub technologii na etapie realizacji projektu i/lub wytwarzania produktu i/lub świadczenia usługi, wpływających na racjonalne gospodarowanie zasobami i/lub ograniczające presję na środowisko.</a:t>
                      </a:r>
                      <a:endParaRPr lang="pl-PL" sz="12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00000"/>
                        </a:lnSpc>
                        <a:spcAft>
                          <a:spcPts val="1000"/>
                        </a:spcAft>
                      </a:pPr>
                      <a:r>
                        <a:rPr lang="pl-PL" sz="1200" spc="3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Kryterium uznaje się za spełnione, gdy wnioskodawca przewidział we wniosku o wsparcie:</a:t>
                      </a:r>
                      <a:endParaRPr lang="pl-PL"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00000"/>
                        </a:lnSpc>
                        <a:spcAft>
                          <a:spcPts val="1000"/>
                        </a:spcAft>
                        <a:buFont typeface="+mj-lt"/>
                        <a:buAutoNum type="arabicParenR"/>
                      </a:pPr>
                      <a:r>
                        <a:rPr lang="pl-PL" sz="1200" spc="3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nasadzenia – drzewa lub krzewy (min. 5 szt.) lub;</a:t>
                      </a:r>
                      <a:endParaRPr lang="pl-PL"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00000"/>
                        </a:lnSpc>
                        <a:spcAft>
                          <a:spcPts val="1000"/>
                        </a:spcAft>
                        <a:buFont typeface="+mj-lt"/>
                        <a:buAutoNum type="arabicParenR"/>
                        <a:tabLst>
                          <a:tab pos="108585" algn="l"/>
                        </a:tabLst>
                      </a:pPr>
                      <a:r>
                        <a:rPr lang="pl-PL" sz="1200" spc="3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błękitnozieloną</a:t>
                      </a:r>
                      <a:r>
                        <a:rPr lang="pl-PL" sz="1200" spc="3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infrastrukturę np.: ogrody deszczowe, zielone przystanki, dachy, fasady i ściany, nawierzchnie przepuszczalne, podłoża strukturalne, itp. lub;</a:t>
                      </a:r>
                      <a:endParaRPr lang="pl-PL"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00000"/>
                        </a:lnSpc>
                        <a:spcAft>
                          <a:spcPts val="1000"/>
                        </a:spcAft>
                        <a:buFont typeface="+mj-lt"/>
                        <a:buAutoNum type="arabicParenR"/>
                        <a:tabLst>
                          <a:tab pos="110490" algn="l"/>
                          <a:tab pos="200025" algn="l"/>
                        </a:tabLst>
                      </a:pPr>
                      <a:r>
                        <a:rPr lang="pl-PL" sz="1200" spc="3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OZE (poza instalacjami mobilnymi) lub;</a:t>
                      </a:r>
                      <a:endParaRPr lang="pl-PL"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00000"/>
                        </a:lnSpc>
                        <a:spcAft>
                          <a:spcPts val="1000"/>
                        </a:spcAft>
                        <a:buFont typeface="+mj-lt"/>
                        <a:buAutoNum type="arabicParenR"/>
                        <a:tabLst>
                          <a:tab pos="110490" algn="l"/>
                          <a:tab pos="200025" algn="l"/>
                        </a:tabLst>
                      </a:pPr>
                      <a:r>
                        <a:rPr lang="pl-PL" sz="1200" spc="3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rozwiązania </a:t>
                      </a:r>
                      <a:r>
                        <a:rPr lang="pl-PL" sz="1200" spc="3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wodooszczędne</a:t>
                      </a:r>
                      <a:r>
                        <a:rPr lang="pl-PL" sz="1200" spc="3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lub;</a:t>
                      </a:r>
                      <a:endParaRPr lang="pl-PL"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00000"/>
                        </a:lnSpc>
                        <a:spcAft>
                          <a:spcPts val="600"/>
                        </a:spcAft>
                        <a:buFont typeface="+mj-lt"/>
                        <a:buAutoNum type="arabicParenR"/>
                        <a:tabLst>
                          <a:tab pos="110490" algn="l"/>
                          <a:tab pos="200025" algn="l"/>
                        </a:tabLst>
                      </a:pPr>
                      <a:r>
                        <a:rPr lang="pl-PL" sz="1200" spc="3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inne uzasadnione rozwiązania służące racjonalnemu gospodarowaniu zasobami.</a:t>
                      </a:r>
                      <a:endParaRPr lang="pl-PL"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algn="just">
                        <a:lnSpc>
                          <a:spcPct val="100000"/>
                        </a:lnSpc>
                        <a:spcAft>
                          <a:spcPts val="1000"/>
                        </a:spcAft>
                      </a:pPr>
                      <a:r>
                        <a:rPr lang="pl-PL" sz="12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Kryterium weryfikowane na podstawie wniosku o przyznanie pomocy, w tym zestawienia rzeczowo-finansowego.</a:t>
                      </a:r>
                      <a:endParaRPr lang="pl-PL"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00000"/>
                        </a:lnSpc>
                        <a:spcAft>
                          <a:spcPts val="1000"/>
                        </a:spcAft>
                      </a:pPr>
                      <a:r>
                        <a:rPr lang="pl-PL"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 pkt – operacja </a:t>
                      </a:r>
                      <a:r>
                        <a:rPr lang="pl-PL" sz="1600" u="sng"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nie przewiduje zastosowania takich rozwiązań</a:t>
                      </a:r>
                    </a:p>
                    <a:p>
                      <a:pPr>
                        <a:lnSpc>
                          <a:spcPct val="100000"/>
                        </a:lnSpc>
                        <a:spcAft>
                          <a:spcPts val="1000"/>
                        </a:spcAft>
                      </a:pPr>
                      <a:br>
                        <a:rPr lang="pl-PL"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br>
                      <a:r>
                        <a:rPr lang="pl-PL"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 pkt – operacja </a:t>
                      </a:r>
                      <a:r>
                        <a:rPr lang="pl-PL" sz="1600" u="sng"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spełnia takie kryterium</a:t>
                      </a:r>
                      <a:endParaRPr lang="pl-PL"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427490315"/>
                  </a:ext>
                </a:extLst>
              </a:tr>
            </a:tbl>
          </a:graphicData>
        </a:graphic>
      </p:graphicFrame>
      <p:sp>
        <p:nvSpPr>
          <p:cNvPr id="2" name="pole tekstowe 1">
            <a:extLst>
              <a:ext uri="{FF2B5EF4-FFF2-40B4-BE49-F238E27FC236}">
                <a16:creationId xmlns:a16="http://schemas.microsoft.com/office/drawing/2014/main" id="{DBCFFABE-3D31-767A-0CC4-622C3A14A526}"/>
              </a:ext>
            </a:extLst>
          </p:cNvPr>
          <p:cNvSpPr txBox="1"/>
          <p:nvPr/>
        </p:nvSpPr>
        <p:spPr>
          <a:xfrm>
            <a:off x="628074" y="1593703"/>
            <a:ext cx="5689600" cy="369332"/>
          </a:xfrm>
          <a:prstGeom prst="rect">
            <a:avLst/>
          </a:prstGeom>
          <a:noFill/>
        </p:spPr>
        <p:txBody>
          <a:bodyPr wrap="square" rtlCol="0">
            <a:spAutoFit/>
          </a:bodyPr>
          <a:lstStyle/>
          <a:p>
            <a:r>
              <a:rPr lang="pl-PL" b="1" dirty="0"/>
              <a:t>Kryterium rankingowe nr 1</a:t>
            </a:r>
          </a:p>
        </p:txBody>
      </p:sp>
    </p:spTree>
    <p:extLst>
      <p:ext uri="{BB962C8B-B14F-4D97-AF65-F5344CB8AC3E}">
        <p14:creationId xmlns:p14="http://schemas.microsoft.com/office/powerpoint/2010/main" val="280431011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1C428D-3657-2002-F465-D3ECB5EFC277}"/>
            </a:ext>
          </a:extLst>
        </p:cNvPr>
        <p:cNvGrpSpPr/>
        <p:nvPr/>
      </p:nvGrpSpPr>
      <p:grpSpPr>
        <a:xfrm>
          <a:off x="0" y="0"/>
          <a:ext cx="0" cy="0"/>
          <a:chOff x="0" y="0"/>
          <a:chExt cx="0" cy="0"/>
        </a:xfrm>
      </p:grpSpPr>
      <p:pic>
        <p:nvPicPr>
          <p:cNvPr id="9" name="Obraz 8">
            <a:extLst>
              <a:ext uri="{FF2B5EF4-FFF2-40B4-BE49-F238E27FC236}">
                <a16:creationId xmlns:a16="http://schemas.microsoft.com/office/drawing/2014/main" id="{B6CA242C-E2EF-3EA9-C101-40B379DE60B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88568"/>
            <a:ext cx="2129535" cy="1196104"/>
          </a:xfrm>
          <a:prstGeom prst="rect">
            <a:avLst/>
          </a:prstGeom>
        </p:spPr>
      </p:pic>
      <p:pic>
        <p:nvPicPr>
          <p:cNvPr id="10" name="Obraz 9">
            <a:extLst>
              <a:ext uri="{FF2B5EF4-FFF2-40B4-BE49-F238E27FC236}">
                <a16:creationId xmlns:a16="http://schemas.microsoft.com/office/drawing/2014/main" id="{ECD21B2E-2E47-7E60-306F-D186CAC6DD9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29535" y="288568"/>
            <a:ext cx="3585740" cy="1196104"/>
          </a:xfrm>
          <a:prstGeom prst="rect">
            <a:avLst/>
          </a:prstGeom>
        </p:spPr>
      </p:pic>
      <p:pic>
        <p:nvPicPr>
          <p:cNvPr id="11" name="Obraz 10">
            <a:extLst>
              <a:ext uri="{FF2B5EF4-FFF2-40B4-BE49-F238E27FC236}">
                <a16:creationId xmlns:a16="http://schemas.microsoft.com/office/drawing/2014/main" id="{A5005340-2873-74E4-1A45-BDDC54B0296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15275" y="288569"/>
            <a:ext cx="3736342" cy="1196103"/>
          </a:xfrm>
          <a:prstGeom prst="rect">
            <a:avLst/>
          </a:prstGeom>
        </p:spPr>
      </p:pic>
      <p:pic>
        <p:nvPicPr>
          <p:cNvPr id="12" name="Obraz 11">
            <a:extLst>
              <a:ext uri="{FF2B5EF4-FFF2-40B4-BE49-F238E27FC236}">
                <a16:creationId xmlns:a16="http://schemas.microsoft.com/office/drawing/2014/main" id="{05738ACE-0B30-3B59-CE9E-08F055C37B4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355657" y="288569"/>
            <a:ext cx="2836343" cy="1196103"/>
          </a:xfrm>
          <a:prstGeom prst="rect">
            <a:avLst/>
          </a:prstGeom>
        </p:spPr>
      </p:pic>
      <p:cxnSp>
        <p:nvCxnSpPr>
          <p:cNvPr id="14" name="Łącznik prosty 13">
            <a:extLst>
              <a:ext uri="{FF2B5EF4-FFF2-40B4-BE49-F238E27FC236}">
                <a16:creationId xmlns:a16="http://schemas.microsoft.com/office/drawing/2014/main" id="{5B2D3B34-7775-5D02-85D2-B0893DE121C5}"/>
              </a:ext>
            </a:extLst>
          </p:cNvPr>
          <p:cNvCxnSpPr>
            <a:cxnSpLocks/>
          </p:cNvCxnSpPr>
          <p:nvPr/>
        </p:nvCxnSpPr>
        <p:spPr>
          <a:xfrm>
            <a:off x="9599101" y="463833"/>
            <a:ext cx="0" cy="845574"/>
          </a:xfrm>
          <a:prstGeom prst="line">
            <a:avLst/>
          </a:prstGeom>
          <a:ln w="25400"/>
        </p:spPr>
        <p:style>
          <a:lnRef idx="3">
            <a:schemeClr val="dk1"/>
          </a:lnRef>
          <a:fillRef idx="0">
            <a:schemeClr val="dk1"/>
          </a:fillRef>
          <a:effectRef idx="2">
            <a:schemeClr val="dk1"/>
          </a:effectRef>
          <a:fontRef idx="minor">
            <a:schemeClr val="tx1"/>
          </a:fontRef>
        </p:style>
      </p:cxnSp>
      <p:graphicFrame>
        <p:nvGraphicFramePr>
          <p:cNvPr id="3" name="Tabela 2">
            <a:extLst>
              <a:ext uri="{FF2B5EF4-FFF2-40B4-BE49-F238E27FC236}">
                <a16:creationId xmlns:a16="http://schemas.microsoft.com/office/drawing/2014/main" id="{D39249A1-590E-452D-F1B7-89560F239A49}"/>
              </a:ext>
            </a:extLst>
          </p:cNvPr>
          <p:cNvGraphicFramePr>
            <a:graphicFrameLocks noGrp="1"/>
          </p:cNvGraphicFramePr>
          <p:nvPr>
            <p:extLst>
              <p:ext uri="{D42A27DB-BD31-4B8C-83A1-F6EECF244321}">
                <p14:modId xmlns:p14="http://schemas.microsoft.com/office/powerpoint/2010/main" val="3901665988"/>
              </p:ext>
            </p:extLst>
          </p:nvPr>
        </p:nvGraphicFramePr>
        <p:xfrm>
          <a:off x="390915" y="2072066"/>
          <a:ext cx="11410170" cy="4698189"/>
        </p:xfrm>
        <a:graphic>
          <a:graphicData uri="http://schemas.openxmlformats.org/drawingml/2006/table">
            <a:tbl>
              <a:tblPr firstRow="1" bandRow="1">
                <a:tableStyleId>{5C22544A-7EE6-4342-B048-85BDC9FD1C3A}</a:tableStyleId>
              </a:tblPr>
              <a:tblGrid>
                <a:gridCol w="2399189">
                  <a:extLst>
                    <a:ext uri="{9D8B030D-6E8A-4147-A177-3AD203B41FA5}">
                      <a16:colId xmlns:a16="http://schemas.microsoft.com/office/drawing/2014/main" val="3019797452"/>
                    </a:ext>
                  </a:extLst>
                </a:gridCol>
                <a:gridCol w="5913046">
                  <a:extLst>
                    <a:ext uri="{9D8B030D-6E8A-4147-A177-3AD203B41FA5}">
                      <a16:colId xmlns:a16="http://schemas.microsoft.com/office/drawing/2014/main" val="3629042118"/>
                    </a:ext>
                  </a:extLst>
                </a:gridCol>
                <a:gridCol w="3097935">
                  <a:extLst>
                    <a:ext uri="{9D8B030D-6E8A-4147-A177-3AD203B41FA5}">
                      <a16:colId xmlns:a16="http://schemas.microsoft.com/office/drawing/2014/main" val="441042412"/>
                    </a:ext>
                  </a:extLst>
                </a:gridCol>
              </a:tblGrid>
              <a:tr h="418749">
                <a:tc>
                  <a:txBody>
                    <a:bodyPr/>
                    <a:lstStyle/>
                    <a:p>
                      <a:pPr algn="ctr">
                        <a:lnSpc>
                          <a:spcPct val="115000"/>
                        </a:lnSpc>
                        <a:spcAft>
                          <a:spcPts val="1000"/>
                        </a:spcAft>
                      </a:pPr>
                      <a:r>
                        <a:rPr lang="pl-PL"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Kryterium</a:t>
                      </a:r>
                      <a:endParaRPr lang="pl-PL"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pl-PL"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Definicja kryterium</a:t>
                      </a:r>
                      <a:endParaRPr lang="pl-PL"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pl-PL"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Waga kryterium (Punkty)</a:t>
                      </a:r>
                      <a:endParaRPr lang="pl-PL"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148976751"/>
                  </a:ext>
                </a:extLst>
              </a:tr>
              <a:tr h="4279440">
                <a:tc>
                  <a:txBody>
                    <a:bodyPr/>
                    <a:lstStyle/>
                    <a:p>
                      <a:pPr algn="ctr">
                        <a:lnSpc>
                          <a:spcPct val="115000"/>
                        </a:lnSpc>
                        <a:spcAft>
                          <a:spcPts val="1000"/>
                        </a:spcAft>
                      </a:pPr>
                      <a:r>
                        <a:rPr lang="pl-PL"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Zintegrowanie</a:t>
                      </a:r>
                      <a:endParaRPr lang="pl-PL"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457200" indent="-457200">
                        <a:lnSpc>
                          <a:spcPct val="115000"/>
                        </a:lnSpc>
                        <a:spcAft>
                          <a:spcPts val="600"/>
                        </a:spcAft>
                      </a:pPr>
                      <a:r>
                        <a:rPr lang="pl-PL"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Preferuje się operacje zapewniające zintegrowanie zasobów lokalnych.</a:t>
                      </a:r>
                      <a:endParaRPr lang="pl-PL" sz="14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1000"/>
                        </a:lnSpc>
                        <a:spcAft>
                          <a:spcPts val="600"/>
                        </a:spcAft>
                      </a:pPr>
                      <a:r>
                        <a:rPr lang="pl-PL" sz="1400" spc="3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Kryterium uznaje się za spełnione, gdy wnioskodawca przewidział we wniosku o wsparcie z</a:t>
                      </a:r>
                      <a:r>
                        <a:rPr lang="pl-PL"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integrowanie zasobów, tj. zakłada jednoczesne wykorzystanie różnych zasobów lokalnych.</a:t>
                      </a:r>
                      <a:endParaRPr lang="pl-PL" sz="14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1000"/>
                        </a:lnSpc>
                        <a:spcAft>
                          <a:spcPts val="600"/>
                        </a:spcAft>
                      </a:pPr>
                      <a:r>
                        <a:rPr lang="pl-PL"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Zasoby lokalne rozumiane są jako wszelkie elementy materialne i niematerialne, które mogą być wykorzystane do rozwoju danego obszaru. Mogą mieć charakter kulturowy/historyczny; przyrodniczy a także społeczny np. tradycja, obrzędy, postaci czy wydarzenia historyczne, zespoły regionalne, walory krajobrazu, cenne przyrodniczo obszary, ludzie, organizacje pozarządowe, miejsca rekreacji, szkoły, przedszkola, ośrodki kultury </a:t>
                      </a:r>
                      <a:r>
                        <a:rPr lang="pl-PL" sz="1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itp</a:t>
                      </a:r>
                      <a:r>
                        <a:rPr lang="pl-PL"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endParaRPr lang="pl-PL" sz="14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pl-PL" sz="14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Kryterium weryfikowane na podstawie wniosku o przyznanie pomocy.</a:t>
                      </a:r>
                      <a:endParaRPr lang="pl-PL"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15000"/>
                        </a:lnSpc>
                        <a:spcAft>
                          <a:spcPts val="1000"/>
                        </a:spcAft>
                      </a:pPr>
                      <a:r>
                        <a:rPr lang="pl-PL"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 – operacja nie zapewnia zintegrowania zasobów </a:t>
                      </a:r>
                    </a:p>
                    <a:p>
                      <a:pPr>
                        <a:lnSpc>
                          <a:spcPct val="115000"/>
                        </a:lnSpc>
                        <a:spcAft>
                          <a:spcPts val="1000"/>
                        </a:spcAft>
                      </a:pPr>
                      <a:br>
                        <a:rPr lang="pl-PL" sz="1600" u="sng"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br>
                      <a:r>
                        <a:rPr lang="pl-PL"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 pkt – operacja zakłada wykorzystanie różnych zasobów</a:t>
                      </a:r>
                      <a:endParaRPr lang="pl-PL"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427490315"/>
                  </a:ext>
                </a:extLst>
              </a:tr>
            </a:tbl>
          </a:graphicData>
        </a:graphic>
      </p:graphicFrame>
      <p:sp>
        <p:nvSpPr>
          <p:cNvPr id="2" name="pole tekstowe 1">
            <a:extLst>
              <a:ext uri="{FF2B5EF4-FFF2-40B4-BE49-F238E27FC236}">
                <a16:creationId xmlns:a16="http://schemas.microsoft.com/office/drawing/2014/main" id="{45253979-A5D9-BC51-BF56-4827A65B0F7B}"/>
              </a:ext>
            </a:extLst>
          </p:cNvPr>
          <p:cNvSpPr txBox="1"/>
          <p:nvPr/>
        </p:nvSpPr>
        <p:spPr>
          <a:xfrm>
            <a:off x="628074" y="1593703"/>
            <a:ext cx="5689600" cy="369332"/>
          </a:xfrm>
          <a:prstGeom prst="rect">
            <a:avLst/>
          </a:prstGeom>
          <a:noFill/>
        </p:spPr>
        <p:txBody>
          <a:bodyPr wrap="square" rtlCol="0">
            <a:spAutoFit/>
          </a:bodyPr>
          <a:lstStyle/>
          <a:p>
            <a:r>
              <a:rPr lang="pl-PL" b="1" dirty="0"/>
              <a:t>Kryterium rankingowe nr 2</a:t>
            </a:r>
          </a:p>
        </p:txBody>
      </p:sp>
    </p:spTree>
    <p:extLst>
      <p:ext uri="{BB962C8B-B14F-4D97-AF65-F5344CB8AC3E}">
        <p14:creationId xmlns:p14="http://schemas.microsoft.com/office/powerpoint/2010/main" val="162634125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1CB1A3-7DB6-626C-1991-093F6BC1803A}"/>
            </a:ext>
          </a:extLst>
        </p:cNvPr>
        <p:cNvGrpSpPr/>
        <p:nvPr/>
      </p:nvGrpSpPr>
      <p:grpSpPr>
        <a:xfrm>
          <a:off x="0" y="0"/>
          <a:ext cx="0" cy="0"/>
          <a:chOff x="0" y="0"/>
          <a:chExt cx="0" cy="0"/>
        </a:xfrm>
      </p:grpSpPr>
      <p:pic>
        <p:nvPicPr>
          <p:cNvPr id="9" name="Obraz 8">
            <a:extLst>
              <a:ext uri="{FF2B5EF4-FFF2-40B4-BE49-F238E27FC236}">
                <a16:creationId xmlns:a16="http://schemas.microsoft.com/office/drawing/2014/main" id="{B5184524-72F3-DAA8-92BC-55FC917E16E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88568"/>
            <a:ext cx="2129535" cy="1196104"/>
          </a:xfrm>
          <a:prstGeom prst="rect">
            <a:avLst/>
          </a:prstGeom>
        </p:spPr>
      </p:pic>
      <p:pic>
        <p:nvPicPr>
          <p:cNvPr id="10" name="Obraz 9">
            <a:extLst>
              <a:ext uri="{FF2B5EF4-FFF2-40B4-BE49-F238E27FC236}">
                <a16:creationId xmlns:a16="http://schemas.microsoft.com/office/drawing/2014/main" id="{8F63D5D3-27D2-7253-523C-B73A3E0AB1D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29535" y="288568"/>
            <a:ext cx="3585740" cy="1196104"/>
          </a:xfrm>
          <a:prstGeom prst="rect">
            <a:avLst/>
          </a:prstGeom>
        </p:spPr>
      </p:pic>
      <p:pic>
        <p:nvPicPr>
          <p:cNvPr id="11" name="Obraz 10">
            <a:extLst>
              <a:ext uri="{FF2B5EF4-FFF2-40B4-BE49-F238E27FC236}">
                <a16:creationId xmlns:a16="http://schemas.microsoft.com/office/drawing/2014/main" id="{8E04794B-0009-887B-84CE-59C36E08793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15275" y="288569"/>
            <a:ext cx="3736342" cy="1196103"/>
          </a:xfrm>
          <a:prstGeom prst="rect">
            <a:avLst/>
          </a:prstGeom>
        </p:spPr>
      </p:pic>
      <p:pic>
        <p:nvPicPr>
          <p:cNvPr id="12" name="Obraz 11">
            <a:extLst>
              <a:ext uri="{FF2B5EF4-FFF2-40B4-BE49-F238E27FC236}">
                <a16:creationId xmlns:a16="http://schemas.microsoft.com/office/drawing/2014/main" id="{50403F31-7A1D-D0DE-4E46-43C15CF7B3B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355657" y="288569"/>
            <a:ext cx="2836343" cy="1196103"/>
          </a:xfrm>
          <a:prstGeom prst="rect">
            <a:avLst/>
          </a:prstGeom>
        </p:spPr>
      </p:pic>
      <p:cxnSp>
        <p:nvCxnSpPr>
          <p:cNvPr id="14" name="Łącznik prosty 13">
            <a:extLst>
              <a:ext uri="{FF2B5EF4-FFF2-40B4-BE49-F238E27FC236}">
                <a16:creationId xmlns:a16="http://schemas.microsoft.com/office/drawing/2014/main" id="{48D1AD33-AD20-62C1-94C1-A1A9AFCCC205}"/>
              </a:ext>
            </a:extLst>
          </p:cNvPr>
          <p:cNvCxnSpPr>
            <a:cxnSpLocks/>
          </p:cNvCxnSpPr>
          <p:nvPr/>
        </p:nvCxnSpPr>
        <p:spPr>
          <a:xfrm>
            <a:off x="9599101" y="463833"/>
            <a:ext cx="0" cy="845574"/>
          </a:xfrm>
          <a:prstGeom prst="line">
            <a:avLst/>
          </a:prstGeom>
          <a:ln w="25400"/>
        </p:spPr>
        <p:style>
          <a:lnRef idx="3">
            <a:schemeClr val="dk1"/>
          </a:lnRef>
          <a:fillRef idx="0">
            <a:schemeClr val="dk1"/>
          </a:fillRef>
          <a:effectRef idx="2">
            <a:schemeClr val="dk1"/>
          </a:effectRef>
          <a:fontRef idx="minor">
            <a:schemeClr val="tx1"/>
          </a:fontRef>
        </p:style>
      </p:cxnSp>
      <p:graphicFrame>
        <p:nvGraphicFramePr>
          <p:cNvPr id="3" name="Tabela 2">
            <a:extLst>
              <a:ext uri="{FF2B5EF4-FFF2-40B4-BE49-F238E27FC236}">
                <a16:creationId xmlns:a16="http://schemas.microsoft.com/office/drawing/2014/main" id="{34EA822E-86E9-AB4A-C99C-CD622050235E}"/>
              </a:ext>
            </a:extLst>
          </p:cNvPr>
          <p:cNvGraphicFramePr>
            <a:graphicFrameLocks noGrp="1"/>
          </p:cNvGraphicFramePr>
          <p:nvPr>
            <p:extLst>
              <p:ext uri="{D42A27DB-BD31-4B8C-83A1-F6EECF244321}">
                <p14:modId xmlns:p14="http://schemas.microsoft.com/office/powerpoint/2010/main" val="4041853202"/>
              </p:ext>
            </p:extLst>
          </p:nvPr>
        </p:nvGraphicFramePr>
        <p:xfrm>
          <a:off x="390915" y="2072066"/>
          <a:ext cx="11410170" cy="4698189"/>
        </p:xfrm>
        <a:graphic>
          <a:graphicData uri="http://schemas.openxmlformats.org/drawingml/2006/table">
            <a:tbl>
              <a:tblPr firstRow="1" bandRow="1">
                <a:tableStyleId>{5C22544A-7EE6-4342-B048-85BDC9FD1C3A}</a:tableStyleId>
              </a:tblPr>
              <a:tblGrid>
                <a:gridCol w="2399189">
                  <a:extLst>
                    <a:ext uri="{9D8B030D-6E8A-4147-A177-3AD203B41FA5}">
                      <a16:colId xmlns:a16="http://schemas.microsoft.com/office/drawing/2014/main" val="3019797452"/>
                    </a:ext>
                  </a:extLst>
                </a:gridCol>
                <a:gridCol w="5913046">
                  <a:extLst>
                    <a:ext uri="{9D8B030D-6E8A-4147-A177-3AD203B41FA5}">
                      <a16:colId xmlns:a16="http://schemas.microsoft.com/office/drawing/2014/main" val="3629042118"/>
                    </a:ext>
                  </a:extLst>
                </a:gridCol>
                <a:gridCol w="3097935">
                  <a:extLst>
                    <a:ext uri="{9D8B030D-6E8A-4147-A177-3AD203B41FA5}">
                      <a16:colId xmlns:a16="http://schemas.microsoft.com/office/drawing/2014/main" val="441042412"/>
                    </a:ext>
                  </a:extLst>
                </a:gridCol>
              </a:tblGrid>
              <a:tr h="418749">
                <a:tc>
                  <a:txBody>
                    <a:bodyPr/>
                    <a:lstStyle/>
                    <a:p>
                      <a:pPr algn="ctr">
                        <a:lnSpc>
                          <a:spcPct val="115000"/>
                        </a:lnSpc>
                        <a:spcAft>
                          <a:spcPts val="1000"/>
                        </a:spcAft>
                      </a:pPr>
                      <a:r>
                        <a:rPr lang="pl-PL"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Kryterium</a:t>
                      </a:r>
                      <a:endParaRPr lang="pl-PL"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pl-PL"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Definicja kryterium</a:t>
                      </a:r>
                      <a:endParaRPr lang="pl-PL"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pl-PL"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Waga kryterium (Punkty)</a:t>
                      </a:r>
                      <a:endParaRPr lang="pl-PL"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148976751"/>
                  </a:ext>
                </a:extLst>
              </a:tr>
              <a:tr h="4279440">
                <a:tc>
                  <a:txBody>
                    <a:bodyPr/>
                    <a:lstStyle/>
                    <a:p>
                      <a:pPr marL="153035" algn="ctr">
                        <a:lnSpc>
                          <a:spcPct val="150000"/>
                        </a:lnSpc>
                        <a:spcAft>
                          <a:spcPts val="800"/>
                        </a:spcAft>
                      </a:pPr>
                      <a:r>
                        <a:rPr lang="pl-PL" sz="18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Doświadczenie Wnioskodawcy*</a:t>
                      </a:r>
                      <a:endParaRPr lang="pl-PL" sz="1800" dirty="0">
                        <a:effectLst/>
                        <a:latin typeface="Calibri" panose="020F0502020204030204" pitchFamily="34" charset="0"/>
                        <a:ea typeface="Times New Roman" panose="02020603050405020304" pitchFamily="18" charset="0"/>
                        <a:cs typeface="Times New Roman" panose="02020603050405020304" pitchFamily="18" charset="0"/>
                      </a:endParaRPr>
                    </a:p>
                    <a:p>
                      <a:pPr algn="ctr">
                        <a:lnSpc>
                          <a:spcPct val="115000"/>
                        </a:lnSpc>
                        <a:spcAft>
                          <a:spcPts val="1000"/>
                        </a:spcAft>
                      </a:pPr>
                      <a:r>
                        <a:rPr lang="pl-PL" sz="1100" b="1" dirty="0">
                          <a:effectLst/>
                          <a:latin typeface="Calibri" panose="020F0502020204030204" pitchFamily="34" charset="0"/>
                          <a:ea typeface="Times New Roman" panose="02020603050405020304" pitchFamily="18" charset="0"/>
                          <a:cs typeface="Calibri" panose="020F0502020204030204" pitchFamily="34" charset="0"/>
                        </a:rPr>
                        <a:t> </a:t>
                      </a:r>
                      <a:endParaRPr lang="pl-PL"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just">
                        <a:lnSpc>
                          <a:spcPct val="115000"/>
                        </a:lnSpc>
                        <a:spcAft>
                          <a:spcPts val="1000"/>
                        </a:spcAft>
                      </a:pPr>
                      <a:endParaRPr lang="pl-PL" sz="1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1000"/>
                        </a:spcAft>
                      </a:pPr>
                      <a:r>
                        <a:rPr lang="pl-PL" sz="1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Przez doświadczenie w realizacji projektów należy rozumieć realizację projektów w </a:t>
                      </a:r>
                      <a:r>
                        <a:rPr lang="pl-PL" sz="1400" i="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ramach</a:t>
                      </a:r>
                      <a:r>
                        <a:rPr lang="pl-PL" sz="1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osi 4 Leader </a:t>
                      </a:r>
                      <a:r>
                        <a:rPr lang="pl-PL" sz="1400" i="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PROW 2014–2020</a:t>
                      </a:r>
                      <a:r>
                        <a:rPr lang="pl-PL" sz="1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o które Wnioskodawca ubiegał się dobrowolnie i które wymagały złożenia wniosku o przyznanie pomocy i rozliczenia z pozyskanego wsparcia. </a:t>
                      </a:r>
                      <a:endParaRPr lang="pl-PL" sz="14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1000"/>
                        </a:spcAft>
                      </a:pPr>
                      <a:r>
                        <a:rPr lang="pl-PL" sz="1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Doświadczenie wnioskodawcy w zakresie realizacji projektów gwarantuje skuteczną realizację operacji, a w związku z tym celów LSR. Projekty dofinansowane ze środków zewnętrznych wymagają szczególnego doświadczenia w zakresie realizacji, monitoringu, sprawozdawczości i rozliczania operacji. </a:t>
                      </a:r>
                      <a:endParaRPr lang="pl-PL" sz="14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1000"/>
                        </a:spcAft>
                      </a:pPr>
                      <a:r>
                        <a:rPr lang="pl-PL" sz="1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Kryterium weryfikowane na podstawie wniosku o przyznanie pomocy, karty opisu operacji i załączonej dokumentacji w postaci kserokopii pisma z ZW informującego Beneficjenta o przekazaniu zlecenia płatności do Agencji Restrukturyzacji i Modernizacji Rolnictwa.</a:t>
                      </a:r>
                      <a:endParaRPr lang="pl-PL"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spcAft>
                          <a:spcPts val="1000"/>
                        </a:spcAft>
                      </a:pPr>
                      <a:endParaRPr lang="pl-PL" sz="16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pl-PL" sz="16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15 pkt. – Wnioskodawca zrealizował co najmniej 2 projekty</a:t>
                      </a:r>
                      <a:endParaRPr lang="pl-PL" sz="16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pl-PL" sz="1600" dirty="0">
                          <a:effectLst/>
                          <a:latin typeface="Calibri" panose="020F0502020204030204" pitchFamily="34" charset="0"/>
                          <a:ea typeface="Times New Roman" panose="02020603050405020304" pitchFamily="18" charset="0"/>
                          <a:cs typeface="Times New Roman" panose="02020603050405020304" pitchFamily="18" charset="0"/>
                        </a:rPr>
                        <a:t> </a:t>
                      </a:r>
                    </a:p>
                    <a:p>
                      <a:pPr>
                        <a:lnSpc>
                          <a:spcPct val="115000"/>
                        </a:lnSpc>
                        <a:spcAft>
                          <a:spcPts val="1000"/>
                        </a:spcAft>
                      </a:pPr>
                      <a:r>
                        <a:rPr lang="pl-PL" sz="16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 pkt - Wnioskodawca zrealizował 1 projekt</a:t>
                      </a:r>
                      <a:endParaRPr lang="pl-PL" sz="16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pl-PL" sz="1600" dirty="0">
                          <a:effectLst/>
                          <a:latin typeface="Calibri" panose="020F0502020204030204" pitchFamily="34" charset="0"/>
                          <a:ea typeface="Times New Roman" panose="02020603050405020304" pitchFamily="18" charset="0"/>
                          <a:cs typeface="Times New Roman" panose="02020603050405020304" pitchFamily="18" charset="0"/>
                        </a:rPr>
                        <a:t> </a:t>
                      </a:r>
                    </a:p>
                    <a:p>
                      <a:pPr>
                        <a:lnSpc>
                          <a:spcPct val="115000"/>
                        </a:lnSpc>
                        <a:spcAft>
                          <a:spcPts val="1000"/>
                        </a:spcAft>
                      </a:pPr>
                      <a:r>
                        <a:rPr lang="pl-PL" sz="16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0 pkt. – Wnioskodawca nie posiada doświadczenia w realizacji projektów</a:t>
                      </a:r>
                      <a:endParaRPr lang="pl-PL" sz="16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endParaRPr lang="pl-PL"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427490315"/>
                  </a:ext>
                </a:extLst>
              </a:tr>
            </a:tbl>
          </a:graphicData>
        </a:graphic>
      </p:graphicFrame>
      <p:sp>
        <p:nvSpPr>
          <p:cNvPr id="2" name="pole tekstowe 1">
            <a:extLst>
              <a:ext uri="{FF2B5EF4-FFF2-40B4-BE49-F238E27FC236}">
                <a16:creationId xmlns:a16="http://schemas.microsoft.com/office/drawing/2014/main" id="{0D0E6F28-F54A-3BB7-5F5F-FC073BCC121B}"/>
              </a:ext>
            </a:extLst>
          </p:cNvPr>
          <p:cNvSpPr txBox="1"/>
          <p:nvPr/>
        </p:nvSpPr>
        <p:spPr>
          <a:xfrm>
            <a:off x="628074" y="1593703"/>
            <a:ext cx="5689600" cy="369332"/>
          </a:xfrm>
          <a:prstGeom prst="rect">
            <a:avLst/>
          </a:prstGeom>
          <a:noFill/>
        </p:spPr>
        <p:txBody>
          <a:bodyPr wrap="square" rtlCol="0">
            <a:spAutoFit/>
          </a:bodyPr>
          <a:lstStyle/>
          <a:p>
            <a:r>
              <a:rPr lang="pl-PL" b="1" dirty="0"/>
              <a:t>Kryterium rankingowe nr 3</a:t>
            </a:r>
          </a:p>
        </p:txBody>
      </p:sp>
    </p:spTree>
    <p:extLst>
      <p:ext uri="{BB962C8B-B14F-4D97-AF65-F5344CB8AC3E}">
        <p14:creationId xmlns:p14="http://schemas.microsoft.com/office/powerpoint/2010/main" val="30557940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89C9B9-E153-42F0-6AFC-A88035E83644}"/>
            </a:ext>
          </a:extLst>
        </p:cNvPr>
        <p:cNvGrpSpPr/>
        <p:nvPr/>
      </p:nvGrpSpPr>
      <p:grpSpPr>
        <a:xfrm>
          <a:off x="0" y="0"/>
          <a:ext cx="0" cy="0"/>
          <a:chOff x="0" y="0"/>
          <a:chExt cx="0" cy="0"/>
        </a:xfrm>
      </p:grpSpPr>
      <p:pic>
        <p:nvPicPr>
          <p:cNvPr id="9" name="Obraz 8">
            <a:extLst>
              <a:ext uri="{FF2B5EF4-FFF2-40B4-BE49-F238E27FC236}">
                <a16:creationId xmlns:a16="http://schemas.microsoft.com/office/drawing/2014/main" id="{F4C38B83-E65F-A294-9509-00963259FE3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88568"/>
            <a:ext cx="2129535" cy="1196104"/>
          </a:xfrm>
          <a:prstGeom prst="rect">
            <a:avLst/>
          </a:prstGeom>
        </p:spPr>
      </p:pic>
      <p:pic>
        <p:nvPicPr>
          <p:cNvPr id="10" name="Obraz 9">
            <a:extLst>
              <a:ext uri="{FF2B5EF4-FFF2-40B4-BE49-F238E27FC236}">
                <a16:creationId xmlns:a16="http://schemas.microsoft.com/office/drawing/2014/main" id="{32779DBA-6428-F559-036D-5CC2C799045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29535" y="288568"/>
            <a:ext cx="3585740" cy="1196104"/>
          </a:xfrm>
          <a:prstGeom prst="rect">
            <a:avLst/>
          </a:prstGeom>
        </p:spPr>
      </p:pic>
      <p:pic>
        <p:nvPicPr>
          <p:cNvPr id="11" name="Obraz 10">
            <a:extLst>
              <a:ext uri="{FF2B5EF4-FFF2-40B4-BE49-F238E27FC236}">
                <a16:creationId xmlns:a16="http://schemas.microsoft.com/office/drawing/2014/main" id="{74523330-CECC-433D-454F-5A54D1120D2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15275" y="288569"/>
            <a:ext cx="3736342" cy="1196103"/>
          </a:xfrm>
          <a:prstGeom prst="rect">
            <a:avLst/>
          </a:prstGeom>
        </p:spPr>
      </p:pic>
      <p:pic>
        <p:nvPicPr>
          <p:cNvPr id="12" name="Obraz 11">
            <a:extLst>
              <a:ext uri="{FF2B5EF4-FFF2-40B4-BE49-F238E27FC236}">
                <a16:creationId xmlns:a16="http://schemas.microsoft.com/office/drawing/2014/main" id="{5E56456D-26B9-292A-B8D9-795ED3412EA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355657" y="288569"/>
            <a:ext cx="2836343" cy="1196103"/>
          </a:xfrm>
          <a:prstGeom prst="rect">
            <a:avLst/>
          </a:prstGeom>
        </p:spPr>
      </p:pic>
      <p:cxnSp>
        <p:nvCxnSpPr>
          <p:cNvPr id="14" name="Łącznik prosty 13">
            <a:extLst>
              <a:ext uri="{FF2B5EF4-FFF2-40B4-BE49-F238E27FC236}">
                <a16:creationId xmlns:a16="http://schemas.microsoft.com/office/drawing/2014/main" id="{F32B78A4-D9C4-AF89-056A-BF2BEFCFA200}"/>
              </a:ext>
            </a:extLst>
          </p:cNvPr>
          <p:cNvCxnSpPr>
            <a:cxnSpLocks/>
          </p:cNvCxnSpPr>
          <p:nvPr/>
        </p:nvCxnSpPr>
        <p:spPr>
          <a:xfrm>
            <a:off x="9599101" y="463833"/>
            <a:ext cx="0" cy="845574"/>
          </a:xfrm>
          <a:prstGeom prst="line">
            <a:avLst/>
          </a:prstGeom>
          <a:ln w="25400"/>
        </p:spPr>
        <p:style>
          <a:lnRef idx="3">
            <a:schemeClr val="dk1"/>
          </a:lnRef>
          <a:fillRef idx="0">
            <a:schemeClr val="dk1"/>
          </a:fillRef>
          <a:effectRef idx="2">
            <a:schemeClr val="dk1"/>
          </a:effectRef>
          <a:fontRef idx="minor">
            <a:schemeClr val="tx1"/>
          </a:fontRef>
        </p:style>
      </p:cxnSp>
      <p:graphicFrame>
        <p:nvGraphicFramePr>
          <p:cNvPr id="3" name="Tabela 2">
            <a:extLst>
              <a:ext uri="{FF2B5EF4-FFF2-40B4-BE49-F238E27FC236}">
                <a16:creationId xmlns:a16="http://schemas.microsoft.com/office/drawing/2014/main" id="{7EE6206F-7224-1AE2-6C36-456770590856}"/>
              </a:ext>
            </a:extLst>
          </p:cNvPr>
          <p:cNvGraphicFramePr>
            <a:graphicFrameLocks noGrp="1"/>
          </p:cNvGraphicFramePr>
          <p:nvPr>
            <p:extLst>
              <p:ext uri="{D42A27DB-BD31-4B8C-83A1-F6EECF244321}">
                <p14:modId xmlns:p14="http://schemas.microsoft.com/office/powerpoint/2010/main" val="1842956542"/>
              </p:ext>
            </p:extLst>
          </p:nvPr>
        </p:nvGraphicFramePr>
        <p:xfrm>
          <a:off x="272509" y="1854336"/>
          <a:ext cx="11410170" cy="5042780"/>
        </p:xfrm>
        <a:graphic>
          <a:graphicData uri="http://schemas.openxmlformats.org/drawingml/2006/table">
            <a:tbl>
              <a:tblPr firstRow="1" bandRow="1">
                <a:tableStyleId>{5C22544A-7EE6-4342-B048-85BDC9FD1C3A}</a:tableStyleId>
              </a:tblPr>
              <a:tblGrid>
                <a:gridCol w="2399189">
                  <a:extLst>
                    <a:ext uri="{9D8B030D-6E8A-4147-A177-3AD203B41FA5}">
                      <a16:colId xmlns:a16="http://schemas.microsoft.com/office/drawing/2014/main" val="3019797452"/>
                    </a:ext>
                  </a:extLst>
                </a:gridCol>
                <a:gridCol w="5913046">
                  <a:extLst>
                    <a:ext uri="{9D8B030D-6E8A-4147-A177-3AD203B41FA5}">
                      <a16:colId xmlns:a16="http://schemas.microsoft.com/office/drawing/2014/main" val="3629042118"/>
                    </a:ext>
                  </a:extLst>
                </a:gridCol>
                <a:gridCol w="3097935">
                  <a:extLst>
                    <a:ext uri="{9D8B030D-6E8A-4147-A177-3AD203B41FA5}">
                      <a16:colId xmlns:a16="http://schemas.microsoft.com/office/drawing/2014/main" val="441042412"/>
                    </a:ext>
                  </a:extLst>
                </a:gridCol>
              </a:tblGrid>
              <a:tr h="268898">
                <a:tc>
                  <a:txBody>
                    <a:bodyPr/>
                    <a:lstStyle/>
                    <a:p>
                      <a:pPr algn="ctr">
                        <a:lnSpc>
                          <a:spcPct val="115000"/>
                        </a:lnSpc>
                        <a:spcAft>
                          <a:spcPts val="1000"/>
                        </a:spcAft>
                      </a:pPr>
                      <a:r>
                        <a:rPr lang="pl-PL"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Kryterium</a:t>
                      </a:r>
                      <a:endParaRPr lang="pl-PL"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pl-PL"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Definicja kryterium</a:t>
                      </a:r>
                      <a:endParaRPr lang="pl-PL"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pl-PL"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Waga kryterium (Punkty)</a:t>
                      </a:r>
                      <a:endParaRPr lang="pl-PL"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148976751"/>
                  </a:ext>
                </a:extLst>
              </a:tr>
              <a:tr h="1241001">
                <a:tc>
                  <a:txBody>
                    <a:bodyPr/>
                    <a:lstStyle/>
                    <a:p>
                      <a:pPr algn="ctr">
                        <a:lnSpc>
                          <a:spcPct val="115000"/>
                        </a:lnSpc>
                        <a:spcAft>
                          <a:spcPts val="1000"/>
                        </a:spcAft>
                      </a:pPr>
                      <a:r>
                        <a:rPr lang="pl-PL" sz="18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Współpraca</a:t>
                      </a:r>
                      <a:endParaRPr lang="pl-PL" sz="1800">
                        <a:effectLst/>
                        <a:latin typeface="Calibri" panose="020F0502020204030204" pitchFamily="34" charset="0"/>
                        <a:ea typeface="Times New Roman" panose="02020603050405020304" pitchFamily="18" charset="0"/>
                        <a:cs typeface="Times New Roman" panose="02020603050405020304" pitchFamily="18" charset="0"/>
                      </a:endParaRPr>
                    </a:p>
                    <a:p>
                      <a:pPr algn="ctr">
                        <a:lnSpc>
                          <a:spcPct val="115000"/>
                        </a:lnSpc>
                        <a:spcAft>
                          <a:spcPts val="1000"/>
                        </a:spcAft>
                      </a:pPr>
                      <a:r>
                        <a:rPr lang="pl-PL" sz="18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Międzysektorowa**</a:t>
                      </a:r>
                      <a:endParaRPr lang="pl-PL"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15000"/>
                        </a:lnSpc>
                        <a:spcAft>
                          <a:spcPts val="1000"/>
                        </a:spcAft>
                      </a:pPr>
                      <a:r>
                        <a:rPr lang="pl-PL" sz="18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Preferuje się operacje realizowane w partnerstwie.</a:t>
                      </a:r>
                      <a:endParaRPr lang="pl-PL" sz="180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600"/>
                        </a:spcAft>
                      </a:pPr>
                      <a:r>
                        <a:rPr lang="pl-PL" sz="18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Preferowane będą projekty realizowane przez jednostkę sektora finansów publicznych przy współpracy z organizacją pozarządową lub przedsiębiorcą.</a:t>
                      </a:r>
                      <a:endParaRPr lang="pl-PL" sz="180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pl-PL" sz="1800" i="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Kryterium będzie weryfikowane na podstawie umowy współpracy/ partnerskiej między wnioskodawcą a partnerem.</a:t>
                      </a:r>
                      <a:endParaRPr lang="pl-PL"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15000"/>
                        </a:lnSpc>
                        <a:spcAft>
                          <a:spcPts val="1000"/>
                        </a:spcAft>
                      </a:pPr>
                      <a:r>
                        <a:rPr lang="pl-PL"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 pkt – operacja </a:t>
                      </a:r>
                      <a:r>
                        <a:rPr lang="pl-PL" sz="1600" u="sng">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nie spełnia takiego kryterium</a:t>
                      </a:r>
                      <a:br>
                        <a:rPr lang="pl-PL"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br>
                      <a:r>
                        <a:rPr lang="pl-PL"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15 pkt – operacja </a:t>
                      </a:r>
                      <a:r>
                        <a:rPr lang="pl-PL" sz="1600" u="sng">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spełnia takie kryterium</a:t>
                      </a:r>
                      <a:endParaRPr lang="pl-PL"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427490315"/>
                  </a:ext>
                </a:extLst>
              </a:tr>
              <a:tr h="2596252">
                <a:tc>
                  <a:txBody>
                    <a:bodyPr/>
                    <a:lstStyle/>
                    <a:p>
                      <a:pPr algn="ctr">
                        <a:lnSpc>
                          <a:spcPct val="115000"/>
                        </a:lnSpc>
                        <a:spcAft>
                          <a:spcPts val="1000"/>
                        </a:spcAft>
                      </a:pPr>
                      <a:r>
                        <a:rPr lang="pl-PL"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Gotowość techniczna</a:t>
                      </a:r>
                      <a:endParaRPr lang="pl-PL"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just">
                        <a:lnSpc>
                          <a:spcPct val="115000"/>
                        </a:lnSpc>
                        <a:spcAft>
                          <a:spcPts val="1000"/>
                        </a:spcAft>
                      </a:pPr>
                      <a:endParaRPr lang="pl-PL" sz="1800" dirty="0">
                        <a:effectLst/>
                        <a:latin typeface="Calibri" panose="020F0502020204030204" pitchFamily="34" charset="0"/>
                        <a:ea typeface="Times New Roman" panose="02020603050405020304" pitchFamily="18" charset="0"/>
                        <a:cs typeface="Calibri" panose="020F0502020204030204" pitchFamily="34" charset="0"/>
                      </a:endParaRPr>
                    </a:p>
                    <a:p>
                      <a:pPr algn="just">
                        <a:lnSpc>
                          <a:spcPct val="115000"/>
                        </a:lnSpc>
                        <a:spcAft>
                          <a:spcPts val="1000"/>
                        </a:spcAft>
                      </a:pPr>
                      <a:r>
                        <a:rPr lang="pl-PL" sz="1800" dirty="0">
                          <a:effectLst/>
                          <a:latin typeface="Calibri" panose="020F0502020204030204" pitchFamily="34" charset="0"/>
                          <a:ea typeface="Times New Roman" panose="02020603050405020304" pitchFamily="18" charset="0"/>
                          <a:cs typeface="Calibri" panose="020F0502020204030204" pitchFamily="34" charset="0"/>
                        </a:rPr>
                        <a:t>Wnioskodawca na dzień złożenia wniosku posiada prawo do dysponowania nieruchomością na cele inwestycji, posiada wymaganą dokumentację techniczną i projektową.</a:t>
                      </a:r>
                      <a:endParaRPr lang="pl-PL" sz="18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pl-PL" sz="18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Kryterium weryfikowane na podstawie dostarczonych dokumentów oraz oświadczenia wnioskodawcy o gotowości technicznej operacji.</a:t>
                      </a:r>
                      <a:endParaRPr lang="pl-PL"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spcAft>
                          <a:spcPts val="1000"/>
                        </a:spcAft>
                      </a:pPr>
                      <a:r>
                        <a:rPr lang="pl-PL" sz="1600" dirty="0">
                          <a:effectLst/>
                          <a:latin typeface="Calibri" panose="020F0502020204030204" pitchFamily="34" charset="0"/>
                          <a:ea typeface="Times New Roman" panose="02020603050405020304" pitchFamily="18" charset="0"/>
                          <a:cs typeface="Calibri" panose="020F0502020204030204" pitchFamily="34" charset="0"/>
                        </a:rPr>
                        <a:t>0 pkt – operacja nie spełnia takiego kryterium</a:t>
                      </a:r>
                      <a:endParaRPr lang="pl-PL" sz="16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pl-PL"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15 pkt – operacja spełnia takie kryterium</a:t>
                      </a:r>
                      <a:endParaRPr lang="pl-PL"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654710224"/>
                  </a:ext>
                </a:extLst>
              </a:tr>
            </a:tbl>
          </a:graphicData>
        </a:graphic>
      </p:graphicFrame>
      <p:sp>
        <p:nvSpPr>
          <p:cNvPr id="2" name="pole tekstowe 1">
            <a:extLst>
              <a:ext uri="{FF2B5EF4-FFF2-40B4-BE49-F238E27FC236}">
                <a16:creationId xmlns:a16="http://schemas.microsoft.com/office/drawing/2014/main" id="{C1CD81A3-C48F-8363-4B28-55D1BDB06C4A}"/>
              </a:ext>
            </a:extLst>
          </p:cNvPr>
          <p:cNvSpPr txBox="1"/>
          <p:nvPr/>
        </p:nvSpPr>
        <p:spPr>
          <a:xfrm>
            <a:off x="654927" y="1485004"/>
            <a:ext cx="5689600" cy="369332"/>
          </a:xfrm>
          <a:prstGeom prst="rect">
            <a:avLst/>
          </a:prstGeom>
          <a:noFill/>
        </p:spPr>
        <p:txBody>
          <a:bodyPr wrap="square" rtlCol="0">
            <a:spAutoFit/>
          </a:bodyPr>
          <a:lstStyle/>
          <a:p>
            <a:r>
              <a:rPr lang="pl-PL" b="1" dirty="0"/>
              <a:t>Kryterium rankingowe nr 4 i nr 5</a:t>
            </a:r>
          </a:p>
        </p:txBody>
      </p:sp>
    </p:spTree>
    <p:extLst>
      <p:ext uri="{BB962C8B-B14F-4D97-AF65-F5344CB8AC3E}">
        <p14:creationId xmlns:p14="http://schemas.microsoft.com/office/powerpoint/2010/main" val="417328286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7600D-542B-9589-54D2-E4E0AB72374C}"/>
            </a:ext>
          </a:extLst>
        </p:cNvPr>
        <p:cNvGrpSpPr/>
        <p:nvPr/>
      </p:nvGrpSpPr>
      <p:grpSpPr>
        <a:xfrm>
          <a:off x="0" y="0"/>
          <a:ext cx="0" cy="0"/>
          <a:chOff x="0" y="0"/>
          <a:chExt cx="0" cy="0"/>
        </a:xfrm>
      </p:grpSpPr>
      <p:pic>
        <p:nvPicPr>
          <p:cNvPr id="9" name="Obraz 8">
            <a:extLst>
              <a:ext uri="{FF2B5EF4-FFF2-40B4-BE49-F238E27FC236}">
                <a16:creationId xmlns:a16="http://schemas.microsoft.com/office/drawing/2014/main" id="{BB33BCD6-00CA-7B46-7486-43B5C6ADE3C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88568"/>
            <a:ext cx="2129535" cy="1196104"/>
          </a:xfrm>
          <a:prstGeom prst="rect">
            <a:avLst/>
          </a:prstGeom>
        </p:spPr>
      </p:pic>
      <p:pic>
        <p:nvPicPr>
          <p:cNvPr id="10" name="Obraz 9">
            <a:extLst>
              <a:ext uri="{FF2B5EF4-FFF2-40B4-BE49-F238E27FC236}">
                <a16:creationId xmlns:a16="http://schemas.microsoft.com/office/drawing/2014/main" id="{095739DC-E075-A55B-4D15-5F30CD0A7F3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29535" y="288568"/>
            <a:ext cx="3585740" cy="1196104"/>
          </a:xfrm>
          <a:prstGeom prst="rect">
            <a:avLst/>
          </a:prstGeom>
        </p:spPr>
      </p:pic>
      <p:pic>
        <p:nvPicPr>
          <p:cNvPr id="11" name="Obraz 10">
            <a:extLst>
              <a:ext uri="{FF2B5EF4-FFF2-40B4-BE49-F238E27FC236}">
                <a16:creationId xmlns:a16="http://schemas.microsoft.com/office/drawing/2014/main" id="{AD03A903-163A-E5E6-FBFF-4C0F3779256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15275" y="288569"/>
            <a:ext cx="3736342" cy="1196103"/>
          </a:xfrm>
          <a:prstGeom prst="rect">
            <a:avLst/>
          </a:prstGeom>
        </p:spPr>
      </p:pic>
      <p:pic>
        <p:nvPicPr>
          <p:cNvPr id="12" name="Obraz 11">
            <a:extLst>
              <a:ext uri="{FF2B5EF4-FFF2-40B4-BE49-F238E27FC236}">
                <a16:creationId xmlns:a16="http://schemas.microsoft.com/office/drawing/2014/main" id="{3CC420D2-A80B-B6F6-C9B4-662F434682B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355657" y="288569"/>
            <a:ext cx="2836343" cy="1196103"/>
          </a:xfrm>
          <a:prstGeom prst="rect">
            <a:avLst/>
          </a:prstGeom>
        </p:spPr>
      </p:pic>
      <p:cxnSp>
        <p:nvCxnSpPr>
          <p:cNvPr id="14" name="Łącznik prosty 13">
            <a:extLst>
              <a:ext uri="{FF2B5EF4-FFF2-40B4-BE49-F238E27FC236}">
                <a16:creationId xmlns:a16="http://schemas.microsoft.com/office/drawing/2014/main" id="{4CF2D6BF-5240-C51E-95CF-B85D2EDDDD89}"/>
              </a:ext>
            </a:extLst>
          </p:cNvPr>
          <p:cNvCxnSpPr>
            <a:cxnSpLocks/>
          </p:cNvCxnSpPr>
          <p:nvPr/>
        </p:nvCxnSpPr>
        <p:spPr>
          <a:xfrm>
            <a:off x="9599101" y="463833"/>
            <a:ext cx="0" cy="845574"/>
          </a:xfrm>
          <a:prstGeom prst="line">
            <a:avLst/>
          </a:prstGeom>
          <a:ln w="25400"/>
        </p:spPr>
        <p:style>
          <a:lnRef idx="3">
            <a:schemeClr val="dk1"/>
          </a:lnRef>
          <a:fillRef idx="0">
            <a:schemeClr val="dk1"/>
          </a:fillRef>
          <a:effectRef idx="2">
            <a:schemeClr val="dk1"/>
          </a:effectRef>
          <a:fontRef idx="minor">
            <a:schemeClr val="tx1"/>
          </a:fontRef>
        </p:style>
      </p:cxnSp>
      <p:graphicFrame>
        <p:nvGraphicFramePr>
          <p:cNvPr id="3" name="Tabela 2">
            <a:extLst>
              <a:ext uri="{FF2B5EF4-FFF2-40B4-BE49-F238E27FC236}">
                <a16:creationId xmlns:a16="http://schemas.microsoft.com/office/drawing/2014/main" id="{1FBE210B-4571-3C6E-2993-3CB6414F0FEC}"/>
              </a:ext>
            </a:extLst>
          </p:cNvPr>
          <p:cNvGraphicFramePr>
            <a:graphicFrameLocks noGrp="1"/>
          </p:cNvGraphicFramePr>
          <p:nvPr>
            <p:extLst>
              <p:ext uri="{D42A27DB-BD31-4B8C-83A1-F6EECF244321}">
                <p14:modId xmlns:p14="http://schemas.microsoft.com/office/powerpoint/2010/main" val="682241257"/>
              </p:ext>
            </p:extLst>
          </p:nvPr>
        </p:nvGraphicFramePr>
        <p:xfrm>
          <a:off x="284384" y="2531228"/>
          <a:ext cx="11410170" cy="3228303"/>
        </p:xfrm>
        <a:graphic>
          <a:graphicData uri="http://schemas.openxmlformats.org/drawingml/2006/table">
            <a:tbl>
              <a:tblPr firstRow="1" bandRow="1">
                <a:tableStyleId>{5C22544A-7EE6-4342-B048-85BDC9FD1C3A}</a:tableStyleId>
              </a:tblPr>
              <a:tblGrid>
                <a:gridCol w="2399189">
                  <a:extLst>
                    <a:ext uri="{9D8B030D-6E8A-4147-A177-3AD203B41FA5}">
                      <a16:colId xmlns:a16="http://schemas.microsoft.com/office/drawing/2014/main" val="3019797452"/>
                    </a:ext>
                  </a:extLst>
                </a:gridCol>
                <a:gridCol w="5913046">
                  <a:extLst>
                    <a:ext uri="{9D8B030D-6E8A-4147-A177-3AD203B41FA5}">
                      <a16:colId xmlns:a16="http://schemas.microsoft.com/office/drawing/2014/main" val="3629042118"/>
                    </a:ext>
                  </a:extLst>
                </a:gridCol>
                <a:gridCol w="3097935">
                  <a:extLst>
                    <a:ext uri="{9D8B030D-6E8A-4147-A177-3AD203B41FA5}">
                      <a16:colId xmlns:a16="http://schemas.microsoft.com/office/drawing/2014/main" val="441042412"/>
                    </a:ext>
                  </a:extLst>
                </a:gridCol>
              </a:tblGrid>
              <a:tr h="356293">
                <a:tc>
                  <a:txBody>
                    <a:bodyPr/>
                    <a:lstStyle/>
                    <a:p>
                      <a:pPr algn="ctr">
                        <a:lnSpc>
                          <a:spcPct val="115000"/>
                        </a:lnSpc>
                        <a:spcAft>
                          <a:spcPts val="1000"/>
                        </a:spcAft>
                      </a:pPr>
                      <a:r>
                        <a:rPr lang="pl-PL"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Kryterium</a:t>
                      </a:r>
                      <a:endParaRPr lang="pl-PL"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pl-PL"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Definicja kryterium</a:t>
                      </a:r>
                      <a:endParaRPr lang="pl-PL"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pl-PL"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Waga kryterium (Punkty)</a:t>
                      </a:r>
                      <a:endParaRPr lang="pl-PL"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148976751"/>
                  </a:ext>
                </a:extLst>
              </a:tr>
              <a:tr h="2872010">
                <a:tc>
                  <a:txBody>
                    <a:bodyPr/>
                    <a:lstStyle/>
                    <a:p>
                      <a:pPr algn="ctr">
                        <a:lnSpc>
                          <a:spcPct val="115000"/>
                        </a:lnSpc>
                        <a:spcAft>
                          <a:spcPts val="1000"/>
                        </a:spcAft>
                      </a:pPr>
                      <a:r>
                        <a:rPr lang="pl-PL"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Liczba mieszkańców miejsca realizacji operacji</a:t>
                      </a:r>
                      <a:endParaRPr lang="pl-PL"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15000"/>
                        </a:lnSpc>
                        <a:spcAft>
                          <a:spcPts val="600"/>
                        </a:spcAft>
                      </a:pPr>
                      <a:r>
                        <a:rPr lang="pl-PL"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Preferuje się operacje realizowane w miejscowościach zamieszkałych przez mniej niż 5.000 mieszkańców.</a:t>
                      </a:r>
                      <a:endParaRPr lang="pl-PL" sz="16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600"/>
                        </a:spcAft>
                      </a:pPr>
                      <a:r>
                        <a:rPr lang="pl-PL"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 przypadku realizacji operacji na terenie kilku miejscowości kryterium uznaje się za spełnione, jeżeli liczba mieszkańców na dzień 31.12.2020 r. każdej z tych miejscowości jest mniejsza niż 5.000 mieszkańców stałych i czasowych.</a:t>
                      </a:r>
                      <a:endParaRPr lang="pl-PL" sz="16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pl-PL" sz="16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Kryterium weryfikowane na podstawie zaświadczenia urzędu gminy właściwego dla miejsca realizacji operacji o liczbie mieszkańców, wg stanu na dzień 31.12.2020 r</a:t>
                      </a:r>
                      <a:r>
                        <a:rPr lang="pl-PL" sz="1600" i="1"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a:t>
                      </a:r>
                      <a:endParaRPr lang="pl-PL"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spcAft>
                          <a:spcPts val="1000"/>
                        </a:spcAft>
                      </a:pPr>
                      <a:endParaRPr lang="pl-PL"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a:lnSpc>
                          <a:spcPct val="115000"/>
                        </a:lnSpc>
                        <a:spcAft>
                          <a:spcPts val="1000"/>
                        </a:spcAft>
                      </a:pPr>
                      <a:r>
                        <a:rPr lang="pl-PL"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 pkt – operacja nie spełnia takiego kryterium  </a:t>
                      </a:r>
                      <a:endParaRPr lang="pl-PL" sz="16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pl-PL"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 pkt – operacja spełnia takie kryterium</a:t>
                      </a:r>
                      <a:endParaRPr lang="pl-PL"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427490315"/>
                  </a:ext>
                </a:extLst>
              </a:tr>
            </a:tbl>
          </a:graphicData>
        </a:graphic>
      </p:graphicFrame>
      <p:sp>
        <p:nvSpPr>
          <p:cNvPr id="2" name="pole tekstowe 1">
            <a:extLst>
              <a:ext uri="{FF2B5EF4-FFF2-40B4-BE49-F238E27FC236}">
                <a16:creationId xmlns:a16="http://schemas.microsoft.com/office/drawing/2014/main" id="{2E8A78F1-C115-56D0-595A-2B91380E04C8}"/>
              </a:ext>
            </a:extLst>
          </p:cNvPr>
          <p:cNvSpPr txBox="1"/>
          <p:nvPr/>
        </p:nvSpPr>
        <p:spPr>
          <a:xfrm>
            <a:off x="654927" y="1638618"/>
            <a:ext cx="5689600" cy="369332"/>
          </a:xfrm>
          <a:prstGeom prst="rect">
            <a:avLst/>
          </a:prstGeom>
          <a:noFill/>
        </p:spPr>
        <p:txBody>
          <a:bodyPr wrap="square" rtlCol="0">
            <a:spAutoFit/>
          </a:bodyPr>
          <a:lstStyle/>
          <a:p>
            <a:r>
              <a:rPr lang="pl-PL" b="1" dirty="0"/>
              <a:t>Kryterium rankingowe nr 6</a:t>
            </a:r>
          </a:p>
        </p:txBody>
      </p:sp>
    </p:spTree>
    <p:extLst>
      <p:ext uri="{BB962C8B-B14F-4D97-AF65-F5344CB8AC3E}">
        <p14:creationId xmlns:p14="http://schemas.microsoft.com/office/powerpoint/2010/main" val="35518861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669038-E705-9E67-5F6C-D9B8E5A7AAB9}"/>
            </a:ext>
          </a:extLst>
        </p:cNvPr>
        <p:cNvGrpSpPr/>
        <p:nvPr/>
      </p:nvGrpSpPr>
      <p:grpSpPr>
        <a:xfrm>
          <a:off x="0" y="0"/>
          <a:ext cx="0" cy="0"/>
          <a:chOff x="0" y="0"/>
          <a:chExt cx="0" cy="0"/>
        </a:xfrm>
      </p:grpSpPr>
      <p:pic>
        <p:nvPicPr>
          <p:cNvPr id="9" name="Obraz 8">
            <a:extLst>
              <a:ext uri="{FF2B5EF4-FFF2-40B4-BE49-F238E27FC236}">
                <a16:creationId xmlns:a16="http://schemas.microsoft.com/office/drawing/2014/main" id="{F51B5422-C4EF-5658-8EBA-614402D2501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88568"/>
            <a:ext cx="2129535" cy="1196104"/>
          </a:xfrm>
          <a:prstGeom prst="rect">
            <a:avLst/>
          </a:prstGeom>
        </p:spPr>
      </p:pic>
      <p:pic>
        <p:nvPicPr>
          <p:cNvPr id="10" name="Obraz 9">
            <a:extLst>
              <a:ext uri="{FF2B5EF4-FFF2-40B4-BE49-F238E27FC236}">
                <a16:creationId xmlns:a16="http://schemas.microsoft.com/office/drawing/2014/main" id="{D6E5AE7C-0185-5DA0-D77C-EAF0FCE2DE0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29535" y="288568"/>
            <a:ext cx="3585740" cy="1196104"/>
          </a:xfrm>
          <a:prstGeom prst="rect">
            <a:avLst/>
          </a:prstGeom>
        </p:spPr>
      </p:pic>
      <p:pic>
        <p:nvPicPr>
          <p:cNvPr id="11" name="Obraz 10">
            <a:extLst>
              <a:ext uri="{FF2B5EF4-FFF2-40B4-BE49-F238E27FC236}">
                <a16:creationId xmlns:a16="http://schemas.microsoft.com/office/drawing/2014/main" id="{803F5683-AD22-80FF-A07F-FC89A0181CB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15275" y="288569"/>
            <a:ext cx="3736342" cy="1196103"/>
          </a:xfrm>
          <a:prstGeom prst="rect">
            <a:avLst/>
          </a:prstGeom>
        </p:spPr>
      </p:pic>
      <p:pic>
        <p:nvPicPr>
          <p:cNvPr id="12" name="Obraz 11">
            <a:extLst>
              <a:ext uri="{FF2B5EF4-FFF2-40B4-BE49-F238E27FC236}">
                <a16:creationId xmlns:a16="http://schemas.microsoft.com/office/drawing/2014/main" id="{75D1C58B-86F9-CFC1-8F07-DEBBDB38404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355657" y="288569"/>
            <a:ext cx="2836343" cy="1196103"/>
          </a:xfrm>
          <a:prstGeom prst="rect">
            <a:avLst/>
          </a:prstGeom>
        </p:spPr>
      </p:pic>
      <p:cxnSp>
        <p:nvCxnSpPr>
          <p:cNvPr id="14" name="Łącznik prosty 13">
            <a:extLst>
              <a:ext uri="{FF2B5EF4-FFF2-40B4-BE49-F238E27FC236}">
                <a16:creationId xmlns:a16="http://schemas.microsoft.com/office/drawing/2014/main" id="{75847C3D-6C1A-8D9D-9A65-B6D9A6D31069}"/>
              </a:ext>
            </a:extLst>
          </p:cNvPr>
          <p:cNvCxnSpPr>
            <a:cxnSpLocks/>
          </p:cNvCxnSpPr>
          <p:nvPr/>
        </p:nvCxnSpPr>
        <p:spPr>
          <a:xfrm>
            <a:off x="9599101" y="463833"/>
            <a:ext cx="0" cy="845574"/>
          </a:xfrm>
          <a:prstGeom prst="line">
            <a:avLst/>
          </a:prstGeom>
          <a:ln w="25400"/>
        </p:spPr>
        <p:style>
          <a:lnRef idx="3">
            <a:schemeClr val="dk1"/>
          </a:lnRef>
          <a:fillRef idx="0">
            <a:schemeClr val="dk1"/>
          </a:fillRef>
          <a:effectRef idx="2">
            <a:schemeClr val="dk1"/>
          </a:effectRef>
          <a:fontRef idx="minor">
            <a:schemeClr val="tx1"/>
          </a:fontRef>
        </p:style>
      </p:cxnSp>
      <p:graphicFrame>
        <p:nvGraphicFramePr>
          <p:cNvPr id="3" name="Tabela 2">
            <a:extLst>
              <a:ext uri="{FF2B5EF4-FFF2-40B4-BE49-F238E27FC236}">
                <a16:creationId xmlns:a16="http://schemas.microsoft.com/office/drawing/2014/main" id="{64C995FC-B3A5-1EAD-0687-E494AEA1B6F7}"/>
              </a:ext>
            </a:extLst>
          </p:cNvPr>
          <p:cNvGraphicFramePr>
            <a:graphicFrameLocks noGrp="1"/>
          </p:cNvGraphicFramePr>
          <p:nvPr>
            <p:extLst>
              <p:ext uri="{D42A27DB-BD31-4B8C-83A1-F6EECF244321}">
                <p14:modId xmlns:p14="http://schemas.microsoft.com/office/powerpoint/2010/main" val="2678824513"/>
              </p:ext>
            </p:extLst>
          </p:nvPr>
        </p:nvGraphicFramePr>
        <p:xfrm>
          <a:off x="284384" y="2269971"/>
          <a:ext cx="11410170" cy="4213956"/>
        </p:xfrm>
        <a:graphic>
          <a:graphicData uri="http://schemas.openxmlformats.org/drawingml/2006/table">
            <a:tbl>
              <a:tblPr firstRow="1" bandRow="1">
                <a:tableStyleId>{5C22544A-7EE6-4342-B048-85BDC9FD1C3A}</a:tableStyleId>
              </a:tblPr>
              <a:tblGrid>
                <a:gridCol w="2399189">
                  <a:extLst>
                    <a:ext uri="{9D8B030D-6E8A-4147-A177-3AD203B41FA5}">
                      <a16:colId xmlns:a16="http://schemas.microsoft.com/office/drawing/2014/main" val="3019797452"/>
                    </a:ext>
                  </a:extLst>
                </a:gridCol>
                <a:gridCol w="5913046">
                  <a:extLst>
                    <a:ext uri="{9D8B030D-6E8A-4147-A177-3AD203B41FA5}">
                      <a16:colId xmlns:a16="http://schemas.microsoft.com/office/drawing/2014/main" val="3629042118"/>
                    </a:ext>
                  </a:extLst>
                </a:gridCol>
                <a:gridCol w="3097935">
                  <a:extLst>
                    <a:ext uri="{9D8B030D-6E8A-4147-A177-3AD203B41FA5}">
                      <a16:colId xmlns:a16="http://schemas.microsoft.com/office/drawing/2014/main" val="441042412"/>
                    </a:ext>
                  </a:extLst>
                </a:gridCol>
              </a:tblGrid>
              <a:tr h="393074">
                <a:tc>
                  <a:txBody>
                    <a:bodyPr/>
                    <a:lstStyle/>
                    <a:p>
                      <a:pPr algn="ctr">
                        <a:lnSpc>
                          <a:spcPct val="115000"/>
                        </a:lnSpc>
                        <a:spcAft>
                          <a:spcPts val="1000"/>
                        </a:spcAft>
                      </a:pPr>
                      <a:r>
                        <a:rPr lang="pl-PL"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Kryterium</a:t>
                      </a:r>
                      <a:endParaRPr lang="pl-PL"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pl-PL"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Definicja kryterium</a:t>
                      </a:r>
                      <a:endParaRPr lang="pl-PL"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pl-PL"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Waga kryterium (Punkty)</a:t>
                      </a:r>
                      <a:endParaRPr lang="pl-PL"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148976751"/>
                  </a:ext>
                </a:extLst>
              </a:tr>
              <a:tr h="3820882">
                <a:tc>
                  <a:txBody>
                    <a:bodyPr/>
                    <a:lstStyle/>
                    <a:p>
                      <a:pPr algn="ctr">
                        <a:lnSpc>
                          <a:spcPct val="115000"/>
                        </a:lnSpc>
                        <a:spcAft>
                          <a:spcPts val="1000"/>
                        </a:spcAft>
                      </a:pPr>
                      <a:r>
                        <a:rPr lang="pl-PL"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Promocja projektu</a:t>
                      </a:r>
                      <a:endParaRPr lang="pl-PL"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just">
                        <a:lnSpc>
                          <a:spcPct val="115000"/>
                        </a:lnSpc>
                        <a:spcAft>
                          <a:spcPts val="600"/>
                        </a:spcAft>
                      </a:pPr>
                      <a:r>
                        <a:rPr lang="pl-PL" sz="1400" dirty="0">
                          <a:effectLst/>
                          <a:latin typeface="Calibri" panose="020F0502020204030204" pitchFamily="34" charset="0"/>
                          <a:ea typeface="Times New Roman" panose="02020603050405020304" pitchFamily="18" charset="0"/>
                          <a:cs typeface="Calibri" panose="020F0502020204030204" pitchFamily="34" charset="0"/>
                        </a:rPr>
                        <a:t>Preferuje się Wnioskodawców, którzy zobowiązują się do promocji projektu w przypadku pozyskania wsparcia za pośrednictwem Lokalnej Grupy Działania „Podgrodzie Toruńskie”. Wnioskodawca podczas redagowania informacji będzie zobligowany do zastosowania logotypów i napisów określonych w wytycznych z zakresu promocji projektów realizowanych ze środków PROW 2021-2027 oraz logotypu LGD.</a:t>
                      </a:r>
                      <a:endParaRPr lang="pl-PL" sz="14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1000"/>
                        </a:spcAft>
                      </a:pPr>
                      <a:r>
                        <a:rPr lang="pl-PL" sz="1400" dirty="0">
                          <a:effectLst/>
                          <a:latin typeface="Calibri" panose="020F0502020204030204" pitchFamily="34" charset="0"/>
                          <a:ea typeface="Times New Roman" panose="02020603050405020304" pitchFamily="18" charset="0"/>
                          <a:cs typeface="Calibri" panose="020F0502020204030204" pitchFamily="34" charset="0"/>
                        </a:rPr>
                        <a:t>Wnioskodawca deklaruje wykorzystanie w okresie do złożenia wniosku o płatność następujących form promocji:</a:t>
                      </a:r>
                      <a:endParaRPr lang="pl-PL" sz="14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1000"/>
                        </a:spcAft>
                        <a:buFont typeface="+mj-lt"/>
                        <a:buAutoNum type="arabicParenR"/>
                      </a:pPr>
                      <a:r>
                        <a:rPr lang="pl-PL" sz="1400" dirty="0">
                          <a:effectLst/>
                          <a:latin typeface="Calibri" panose="020F0502020204030204" pitchFamily="34" charset="0"/>
                          <a:ea typeface="Times New Roman" panose="02020603050405020304" pitchFamily="18" charset="0"/>
                          <a:cs typeface="Calibri" panose="020F0502020204030204" pitchFamily="34" charset="0"/>
                        </a:rPr>
                        <a:t>artykułu w prasie;</a:t>
                      </a:r>
                      <a:endParaRPr lang="pl-PL" sz="14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1000"/>
                        </a:spcAft>
                        <a:buFont typeface="+mj-lt"/>
                        <a:buAutoNum type="arabicParenR"/>
                      </a:pPr>
                      <a:r>
                        <a:rPr lang="pl-PL" sz="1400" dirty="0">
                          <a:effectLst/>
                          <a:latin typeface="Calibri" panose="020F0502020204030204" pitchFamily="34" charset="0"/>
                          <a:ea typeface="Times New Roman" panose="02020603050405020304" pitchFamily="18" charset="0"/>
                          <a:cs typeface="Calibri" panose="020F0502020204030204" pitchFamily="34" charset="0"/>
                        </a:rPr>
                        <a:t>artykułu na stronie www lub;</a:t>
                      </a:r>
                      <a:endParaRPr lang="pl-PL" sz="14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600"/>
                        </a:spcAft>
                        <a:buFont typeface="+mj-lt"/>
                        <a:buAutoNum type="arabicParenR"/>
                      </a:pPr>
                      <a:r>
                        <a:rPr lang="pl-PL" sz="1400" dirty="0">
                          <a:effectLst/>
                          <a:latin typeface="Calibri" panose="020F0502020204030204" pitchFamily="34" charset="0"/>
                          <a:ea typeface="Times New Roman" panose="02020603050405020304" pitchFamily="18" charset="0"/>
                          <a:cs typeface="Calibri" panose="020F0502020204030204" pitchFamily="34" charset="0"/>
                        </a:rPr>
                        <a:t>5 artykułów w mediach społecznościowych.</a:t>
                      </a:r>
                      <a:endParaRPr lang="pl-PL" sz="14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1000"/>
                        </a:spcAft>
                      </a:pPr>
                      <a:r>
                        <a:rPr lang="pl-PL" sz="1400" dirty="0">
                          <a:effectLst/>
                          <a:latin typeface="Calibri" panose="020F0502020204030204" pitchFamily="34" charset="0"/>
                          <a:ea typeface="Times New Roman" panose="02020603050405020304" pitchFamily="18" charset="0"/>
                          <a:cs typeface="Calibri" panose="020F0502020204030204" pitchFamily="34" charset="0"/>
                        </a:rPr>
                        <a:t>Kryterium weryfikowane na podstawie oświadczenia Wnioskodawcy.</a:t>
                      </a:r>
                      <a:endParaRPr lang="pl-PL"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spcAft>
                          <a:spcPts val="1000"/>
                        </a:spcAft>
                      </a:pPr>
                      <a:r>
                        <a:rPr lang="pl-PL"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 pkt – Wnioskodawca nie deklaruje promocji projektu</a:t>
                      </a:r>
                      <a:br>
                        <a:rPr lang="pl-PL"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br>
                      <a:r>
                        <a:rPr lang="pl-PL"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 pkt – Wnioskodawca deklaruje promocję projektu</a:t>
                      </a:r>
                      <a:endParaRPr lang="pl-PL"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427490315"/>
                  </a:ext>
                </a:extLst>
              </a:tr>
            </a:tbl>
          </a:graphicData>
        </a:graphic>
      </p:graphicFrame>
      <p:sp>
        <p:nvSpPr>
          <p:cNvPr id="2" name="pole tekstowe 1">
            <a:extLst>
              <a:ext uri="{FF2B5EF4-FFF2-40B4-BE49-F238E27FC236}">
                <a16:creationId xmlns:a16="http://schemas.microsoft.com/office/drawing/2014/main" id="{BA0D710E-9F5F-4DD5-A30B-4793C717B2DA}"/>
              </a:ext>
            </a:extLst>
          </p:cNvPr>
          <p:cNvSpPr txBox="1"/>
          <p:nvPr/>
        </p:nvSpPr>
        <p:spPr>
          <a:xfrm>
            <a:off x="654927" y="1638618"/>
            <a:ext cx="5689600" cy="369332"/>
          </a:xfrm>
          <a:prstGeom prst="rect">
            <a:avLst/>
          </a:prstGeom>
          <a:noFill/>
        </p:spPr>
        <p:txBody>
          <a:bodyPr wrap="square" rtlCol="0">
            <a:spAutoFit/>
          </a:bodyPr>
          <a:lstStyle/>
          <a:p>
            <a:r>
              <a:rPr lang="pl-PL" b="1" dirty="0"/>
              <a:t>Kryterium rankingowe nr 7</a:t>
            </a:r>
          </a:p>
        </p:txBody>
      </p:sp>
    </p:spTree>
    <p:extLst>
      <p:ext uri="{BB962C8B-B14F-4D97-AF65-F5344CB8AC3E}">
        <p14:creationId xmlns:p14="http://schemas.microsoft.com/office/powerpoint/2010/main" val="29362664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B1CE26-3E7A-1F9F-7A52-C790EC4C9127}"/>
            </a:ext>
          </a:extLst>
        </p:cNvPr>
        <p:cNvGrpSpPr/>
        <p:nvPr/>
      </p:nvGrpSpPr>
      <p:grpSpPr>
        <a:xfrm>
          <a:off x="0" y="0"/>
          <a:ext cx="0" cy="0"/>
          <a:chOff x="0" y="0"/>
          <a:chExt cx="0" cy="0"/>
        </a:xfrm>
      </p:grpSpPr>
      <p:pic>
        <p:nvPicPr>
          <p:cNvPr id="9" name="Obraz 8">
            <a:extLst>
              <a:ext uri="{FF2B5EF4-FFF2-40B4-BE49-F238E27FC236}">
                <a16:creationId xmlns:a16="http://schemas.microsoft.com/office/drawing/2014/main" id="{00EF3AC4-07C0-CDEE-8BE8-935476E09A3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88568"/>
            <a:ext cx="2129535" cy="1196104"/>
          </a:xfrm>
          <a:prstGeom prst="rect">
            <a:avLst/>
          </a:prstGeom>
        </p:spPr>
      </p:pic>
      <p:pic>
        <p:nvPicPr>
          <p:cNvPr id="10" name="Obraz 9">
            <a:extLst>
              <a:ext uri="{FF2B5EF4-FFF2-40B4-BE49-F238E27FC236}">
                <a16:creationId xmlns:a16="http://schemas.microsoft.com/office/drawing/2014/main" id="{14B40BFE-A008-AA8B-B446-1CB016ED78C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29535" y="288568"/>
            <a:ext cx="3585740" cy="1196104"/>
          </a:xfrm>
          <a:prstGeom prst="rect">
            <a:avLst/>
          </a:prstGeom>
        </p:spPr>
      </p:pic>
      <p:pic>
        <p:nvPicPr>
          <p:cNvPr id="11" name="Obraz 10">
            <a:extLst>
              <a:ext uri="{FF2B5EF4-FFF2-40B4-BE49-F238E27FC236}">
                <a16:creationId xmlns:a16="http://schemas.microsoft.com/office/drawing/2014/main" id="{DCF7DD66-77D2-EF29-2557-0D930A3B5F9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15275" y="288569"/>
            <a:ext cx="3736342" cy="1196103"/>
          </a:xfrm>
          <a:prstGeom prst="rect">
            <a:avLst/>
          </a:prstGeom>
        </p:spPr>
      </p:pic>
      <p:pic>
        <p:nvPicPr>
          <p:cNvPr id="12" name="Obraz 11">
            <a:extLst>
              <a:ext uri="{FF2B5EF4-FFF2-40B4-BE49-F238E27FC236}">
                <a16:creationId xmlns:a16="http://schemas.microsoft.com/office/drawing/2014/main" id="{BBBE4F87-2F4E-34FC-C684-8381D8C3D4E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355657" y="288569"/>
            <a:ext cx="2836343" cy="1196103"/>
          </a:xfrm>
          <a:prstGeom prst="rect">
            <a:avLst/>
          </a:prstGeom>
        </p:spPr>
      </p:pic>
      <p:cxnSp>
        <p:nvCxnSpPr>
          <p:cNvPr id="14" name="Łącznik prosty 13">
            <a:extLst>
              <a:ext uri="{FF2B5EF4-FFF2-40B4-BE49-F238E27FC236}">
                <a16:creationId xmlns:a16="http://schemas.microsoft.com/office/drawing/2014/main" id="{1EEBF615-BAEF-427C-6F2F-9081BC83A13C}"/>
              </a:ext>
            </a:extLst>
          </p:cNvPr>
          <p:cNvCxnSpPr>
            <a:cxnSpLocks/>
          </p:cNvCxnSpPr>
          <p:nvPr/>
        </p:nvCxnSpPr>
        <p:spPr>
          <a:xfrm>
            <a:off x="9599101" y="463833"/>
            <a:ext cx="0" cy="845574"/>
          </a:xfrm>
          <a:prstGeom prst="line">
            <a:avLst/>
          </a:prstGeom>
          <a:ln w="25400"/>
        </p:spPr>
        <p:style>
          <a:lnRef idx="3">
            <a:schemeClr val="dk1"/>
          </a:lnRef>
          <a:fillRef idx="0">
            <a:schemeClr val="dk1"/>
          </a:fillRef>
          <a:effectRef idx="2">
            <a:schemeClr val="dk1"/>
          </a:effectRef>
          <a:fontRef idx="minor">
            <a:schemeClr val="tx1"/>
          </a:fontRef>
        </p:style>
      </p:cxnSp>
      <p:graphicFrame>
        <p:nvGraphicFramePr>
          <p:cNvPr id="3" name="Tabela 2">
            <a:extLst>
              <a:ext uri="{FF2B5EF4-FFF2-40B4-BE49-F238E27FC236}">
                <a16:creationId xmlns:a16="http://schemas.microsoft.com/office/drawing/2014/main" id="{29501C23-443B-186F-D21D-052C31C13FCF}"/>
              </a:ext>
            </a:extLst>
          </p:cNvPr>
          <p:cNvGraphicFramePr>
            <a:graphicFrameLocks noGrp="1"/>
          </p:cNvGraphicFramePr>
          <p:nvPr>
            <p:extLst>
              <p:ext uri="{D42A27DB-BD31-4B8C-83A1-F6EECF244321}">
                <p14:modId xmlns:p14="http://schemas.microsoft.com/office/powerpoint/2010/main" val="3104355896"/>
              </p:ext>
            </p:extLst>
          </p:nvPr>
        </p:nvGraphicFramePr>
        <p:xfrm>
          <a:off x="284384" y="2269971"/>
          <a:ext cx="11410170" cy="4213956"/>
        </p:xfrm>
        <a:graphic>
          <a:graphicData uri="http://schemas.openxmlformats.org/drawingml/2006/table">
            <a:tbl>
              <a:tblPr firstRow="1" bandRow="1">
                <a:tableStyleId>{5C22544A-7EE6-4342-B048-85BDC9FD1C3A}</a:tableStyleId>
              </a:tblPr>
              <a:tblGrid>
                <a:gridCol w="2399189">
                  <a:extLst>
                    <a:ext uri="{9D8B030D-6E8A-4147-A177-3AD203B41FA5}">
                      <a16:colId xmlns:a16="http://schemas.microsoft.com/office/drawing/2014/main" val="3019797452"/>
                    </a:ext>
                  </a:extLst>
                </a:gridCol>
                <a:gridCol w="5913046">
                  <a:extLst>
                    <a:ext uri="{9D8B030D-6E8A-4147-A177-3AD203B41FA5}">
                      <a16:colId xmlns:a16="http://schemas.microsoft.com/office/drawing/2014/main" val="3629042118"/>
                    </a:ext>
                  </a:extLst>
                </a:gridCol>
                <a:gridCol w="3097935">
                  <a:extLst>
                    <a:ext uri="{9D8B030D-6E8A-4147-A177-3AD203B41FA5}">
                      <a16:colId xmlns:a16="http://schemas.microsoft.com/office/drawing/2014/main" val="441042412"/>
                    </a:ext>
                  </a:extLst>
                </a:gridCol>
              </a:tblGrid>
              <a:tr h="393074">
                <a:tc>
                  <a:txBody>
                    <a:bodyPr/>
                    <a:lstStyle/>
                    <a:p>
                      <a:pPr algn="ctr">
                        <a:lnSpc>
                          <a:spcPct val="115000"/>
                        </a:lnSpc>
                        <a:spcAft>
                          <a:spcPts val="1000"/>
                        </a:spcAft>
                      </a:pPr>
                      <a:r>
                        <a:rPr lang="pl-PL"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Kryterium</a:t>
                      </a:r>
                      <a:endParaRPr lang="pl-PL"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pl-PL"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Definicja kryterium</a:t>
                      </a:r>
                      <a:endParaRPr lang="pl-PL"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pl-PL"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Waga kryterium (Punkty)</a:t>
                      </a:r>
                      <a:endParaRPr lang="pl-PL"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148976751"/>
                  </a:ext>
                </a:extLst>
              </a:tr>
              <a:tr h="3820882">
                <a:tc>
                  <a:txBody>
                    <a:bodyPr/>
                    <a:lstStyle/>
                    <a:p>
                      <a:pPr algn="ctr">
                        <a:lnSpc>
                          <a:spcPct val="115000"/>
                        </a:lnSpc>
                        <a:spcAft>
                          <a:spcPts val="1000"/>
                        </a:spcAft>
                      </a:pPr>
                      <a:r>
                        <a:rPr lang="pl-PL" sz="18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Czas realizacji operacji***</a:t>
                      </a:r>
                      <a:endParaRPr lang="pl-PL"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just">
                        <a:lnSpc>
                          <a:spcPct val="115000"/>
                        </a:lnSpc>
                        <a:spcAft>
                          <a:spcPts val="1000"/>
                        </a:spcAft>
                      </a:pPr>
                      <a:endParaRPr lang="pl-PL" sz="16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1000"/>
                        </a:spcAft>
                      </a:pPr>
                      <a:endParaRPr lang="pl-PL" sz="16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1000"/>
                        </a:spcAft>
                      </a:pPr>
                      <a:endParaRPr lang="pl-PL" sz="16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1000"/>
                        </a:spcAft>
                      </a:pPr>
                      <a:r>
                        <a:rPr lang="pl-PL" sz="1600" dirty="0">
                          <a:effectLst/>
                          <a:latin typeface="Calibri" panose="020F0502020204030204" pitchFamily="34" charset="0"/>
                          <a:ea typeface="Times New Roman" panose="02020603050405020304" pitchFamily="18" charset="0"/>
                          <a:cs typeface="Times New Roman" panose="02020603050405020304" pitchFamily="18" charset="0"/>
                        </a:rPr>
                        <a:t>Preferuje się operacje , które będą realizowane w okresie do 12 miesięcy, liczonych od dnia podpisania umowy przyznania pomocy z ZW i przyniosą oczekiwane efekty w krótkim czasie.</a:t>
                      </a:r>
                    </a:p>
                    <a:p>
                      <a:pPr algn="just">
                        <a:lnSpc>
                          <a:spcPct val="115000"/>
                        </a:lnSpc>
                        <a:spcAft>
                          <a:spcPts val="1000"/>
                        </a:spcAft>
                      </a:pPr>
                      <a:r>
                        <a:rPr lang="pl-PL" sz="1600" dirty="0">
                          <a:effectLst/>
                          <a:latin typeface="Calibri" panose="020F0502020204030204" pitchFamily="34" charset="0"/>
                          <a:ea typeface="Times New Roman" panose="02020603050405020304" pitchFamily="18" charset="0"/>
                          <a:cs typeface="Times New Roman" panose="02020603050405020304" pitchFamily="18" charset="0"/>
                        </a:rPr>
                        <a:t>Kryterium będzie weryfikowane w oparciu o wniosek o przyznanie pomocy i oświadczenie.</a:t>
                      </a:r>
                    </a:p>
                    <a:p>
                      <a:pPr algn="just">
                        <a:lnSpc>
                          <a:spcPct val="115000"/>
                        </a:lnSpc>
                        <a:spcAft>
                          <a:spcPts val="600"/>
                        </a:spcAft>
                      </a:pPr>
                      <a:r>
                        <a:rPr lang="pl-PL" sz="1100" dirty="0">
                          <a:effectLst/>
                          <a:latin typeface="Calibri" panose="020F0502020204030204" pitchFamily="34" charset="0"/>
                          <a:ea typeface="Times New Roman" panose="02020603050405020304" pitchFamily="18" charset="0"/>
                          <a:cs typeface="Calibri" panose="020F0502020204030204" pitchFamily="34" charset="0"/>
                        </a:rPr>
                        <a:t> </a:t>
                      </a:r>
                      <a:endParaRPr lang="pl-PL"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15000"/>
                        </a:lnSpc>
                        <a:spcAft>
                          <a:spcPts val="1000"/>
                        </a:spcAft>
                      </a:pPr>
                      <a:endParaRPr lang="pl-PL" sz="16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1000"/>
                        </a:spcAft>
                      </a:pPr>
                      <a:endParaRPr lang="pl-PL" sz="16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1000"/>
                        </a:spcAft>
                      </a:pPr>
                      <a:r>
                        <a:rPr lang="pl-PL" sz="1600" dirty="0">
                          <a:effectLst/>
                          <a:latin typeface="Calibri" panose="020F0502020204030204" pitchFamily="34" charset="0"/>
                          <a:ea typeface="Times New Roman" panose="02020603050405020304" pitchFamily="18" charset="0"/>
                          <a:cs typeface="Times New Roman" panose="02020603050405020304" pitchFamily="18" charset="0"/>
                        </a:rPr>
                        <a:t>10 pkt. –operacja realizowana będzie w okresie do 12 miesięcy włącznie </a:t>
                      </a:r>
                    </a:p>
                    <a:p>
                      <a:pPr algn="just">
                        <a:lnSpc>
                          <a:spcPct val="115000"/>
                        </a:lnSpc>
                        <a:spcAft>
                          <a:spcPts val="1000"/>
                        </a:spcAft>
                      </a:pPr>
                      <a:r>
                        <a:rPr lang="pl-PL" sz="1600" dirty="0">
                          <a:effectLst/>
                          <a:latin typeface="Calibri" panose="020F0502020204030204" pitchFamily="34" charset="0"/>
                          <a:ea typeface="Times New Roman" panose="02020603050405020304" pitchFamily="18" charset="0"/>
                          <a:cs typeface="Times New Roman" panose="02020603050405020304" pitchFamily="18" charset="0"/>
                        </a:rPr>
                        <a:t>0 pkt. – operacja realizowana będzie w okresie powyżej 12 miesięcy</a:t>
                      </a:r>
                    </a:p>
                    <a:p>
                      <a:pPr algn="just">
                        <a:lnSpc>
                          <a:spcPct val="115000"/>
                        </a:lnSpc>
                        <a:spcAft>
                          <a:spcPts val="1000"/>
                        </a:spcAft>
                      </a:pPr>
                      <a:r>
                        <a:rPr lang="pl-PL" sz="1100" dirty="0">
                          <a:effectLst/>
                          <a:latin typeface="Calibri" panose="020F0502020204030204" pitchFamily="34" charset="0"/>
                          <a:ea typeface="Times New Roman" panose="02020603050405020304" pitchFamily="18" charset="0"/>
                          <a:cs typeface="Times New Roman" panose="02020603050405020304" pitchFamily="18" charset="0"/>
                        </a:rPr>
                        <a:t> </a:t>
                      </a:r>
                    </a:p>
                    <a:p>
                      <a:pPr>
                        <a:lnSpc>
                          <a:spcPct val="115000"/>
                        </a:lnSpc>
                        <a:spcAft>
                          <a:spcPts val="1000"/>
                        </a:spcAft>
                      </a:pPr>
                      <a:r>
                        <a:rPr lang="pl-PL" sz="1100" dirty="0">
                          <a:effectLst/>
                          <a:latin typeface="Calibri" panose="020F0502020204030204" pitchFamily="34" charset="0"/>
                          <a:ea typeface="Times New Roman" panose="02020603050405020304" pitchFamily="18" charset="0"/>
                          <a:cs typeface="Calibri" panose="020F0502020204030204" pitchFamily="34" charset="0"/>
                        </a:rPr>
                        <a:t> </a:t>
                      </a:r>
                      <a:endParaRPr lang="pl-PL"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427490315"/>
                  </a:ext>
                </a:extLst>
              </a:tr>
            </a:tbl>
          </a:graphicData>
        </a:graphic>
      </p:graphicFrame>
      <p:sp>
        <p:nvSpPr>
          <p:cNvPr id="2" name="pole tekstowe 1">
            <a:extLst>
              <a:ext uri="{FF2B5EF4-FFF2-40B4-BE49-F238E27FC236}">
                <a16:creationId xmlns:a16="http://schemas.microsoft.com/office/drawing/2014/main" id="{CA9DAF31-7632-E522-C63B-C97507459B90}"/>
              </a:ext>
            </a:extLst>
          </p:cNvPr>
          <p:cNvSpPr txBox="1"/>
          <p:nvPr/>
        </p:nvSpPr>
        <p:spPr>
          <a:xfrm>
            <a:off x="654927" y="1638618"/>
            <a:ext cx="5689600" cy="369332"/>
          </a:xfrm>
          <a:prstGeom prst="rect">
            <a:avLst/>
          </a:prstGeom>
          <a:noFill/>
        </p:spPr>
        <p:txBody>
          <a:bodyPr wrap="square" rtlCol="0">
            <a:spAutoFit/>
          </a:bodyPr>
          <a:lstStyle/>
          <a:p>
            <a:r>
              <a:rPr lang="pl-PL" b="1" dirty="0"/>
              <a:t>Kryterium rankingowe nr 8</a:t>
            </a:r>
          </a:p>
        </p:txBody>
      </p:sp>
    </p:spTree>
    <p:extLst>
      <p:ext uri="{BB962C8B-B14F-4D97-AF65-F5344CB8AC3E}">
        <p14:creationId xmlns:p14="http://schemas.microsoft.com/office/powerpoint/2010/main" val="151100089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DCBF51-DBE7-6DC0-6662-595D06B55346}"/>
            </a:ext>
          </a:extLst>
        </p:cNvPr>
        <p:cNvGrpSpPr/>
        <p:nvPr/>
      </p:nvGrpSpPr>
      <p:grpSpPr>
        <a:xfrm>
          <a:off x="0" y="0"/>
          <a:ext cx="0" cy="0"/>
          <a:chOff x="0" y="0"/>
          <a:chExt cx="0" cy="0"/>
        </a:xfrm>
      </p:grpSpPr>
      <p:pic>
        <p:nvPicPr>
          <p:cNvPr id="9" name="Obraz 8">
            <a:extLst>
              <a:ext uri="{FF2B5EF4-FFF2-40B4-BE49-F238E27FC236}">
                <a16:creationId xmlns:a16="http://schemas.microsoft.com/office/drawing/2014/main" id="{8B50CF18-0950-3998-9EBC-53091DFCE4A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88568"/>
            <a:ext cx="2129535" cy="1196104"/>
          </a:xfrm>
          <a:prstGeom prst="rect">
            <a:avLst/>
          </a:prstGeom>
        </p:spPr>
      </p:pic>
      <p:pic>
        <p:nvPicPr>
          <p:cNvPr id="10" name="Obraz 9">
            <a:extLst>
              <a:ext uri="{FF2B5EF4-FFF2-40B4-BE49-F238E27FC236}">
                <a16:creationId xmlns:a16="http://schemas.microsoft.com/office/drawing/2014/main" id="{36EBB7AA-CE69-881E-AC68-307752A7248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29535" y="288568"/>
            <a:ext cx="3585740" cy="1196104"/>
          </a:xfrm>
          <a:prstGeom prst="rect">
            <a:avLst/>
          </a:prstGeom>
        </p:spPr>
      </p:pic>
      <p:pic>
        <p:nvPicPr>
          <p:cNvPr id="11" name="Obraz 10">
            <a:extLst>
              <a:ext uri="{FF2B5EF4-FFF2-40B4-BE49-F238E27FC236}">
                <a16:creationId xmlns:a16="http://schemas.microsoft.com/office/drawing/2014/main" id="{443C014E-DD07-44F8-9BC6-C202059057F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15275" y="288569"/>
            <a:ext cx="3736342" cy="1196103"/>
          </a:xfrm>
          <a:prstGeom prst="rect">
            <a:avLst/>
          </a:prstGeom>
        </p:spPr>
      </p:pic>
      <p:pic>
        <p:nvPicPr>
          <p:cNvPr id="12" name="Obraz 11">
            <a:extLst>
              <a:ext uri="{FF2B5EF4-FFF2-40B4-BE49-F238E27FC236}">
                <a16:creationId xmlns:a16="http://schemas.microsoft.com/office/drawing/2014/main" id="{5B204394-533C-8700-8911-333D960F8DB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355657" y="288569"/>
            <a:ext cx="2836343" cy="1196103"/>
          </a:xfrm>
          <a:prstGeom prst="rect">
            <a:avLst/>
          </a:prstGeom>
        </p:spPr>
      </p:pic>
      <p:cxnSp>
        <p:nvCxnSpPr>
          <p:cNvPr id="14" name="Łącznik prosty 13">
            <a:extLst>
              <a:ext uri="{FF2B5EF4-FFF2-40B4-BE49-F238E27FC236}">
                <a16:creationId xmlns:a16="http://schemas.microsoft.com/office/drawing/2014/main" id="{D546EA00-6986-2CA1-615D-04DE33A6DF47}"/>
              </a:ext>
            </a:extLst>
          </p:cNvPr>
          <p:cNvCxnSpPr>
            <a:cxnSpLocks/>
          </p:cNvCxnSpPr>
          <p:nvPr/>
        </p:nvCxnSpPr>
        <p:spPr>
          <a:xfrm>
            <a:off x="9599101" y="463833"/>
            <a:ext cx="0" cy="845574"/>
          </a:xfrm>
          <a:prstGeom prst="line">
            <a:avLst/>
          </a:prstGeom>
          <a:ln w="25400"/>
        </p:spPr>
        <p:style>
          <a:lnRef idx="3">
            <a:schemeClr val="dk1"/>
          </a:lnRef>
          <a:fillRef idx="0">
            <a:schemeClr val="dk1"/>
          </a:fillRef>
          <a:effectRef idx="2">
            <a:schemeClr val="dk1"/>
          </a:effectRef>
          <a:fontRef idx="minor">
            <a:schemeClr val="tx1"/>
          </a:fontRef>
        </p:style>
      </p:cxnSp>
      <p:graphicFrame>
        <p:nvGraphicFramePr>
          <p:cNvPr id="3" name="Tabela 2">
            <a:extLst>
              <a:ext uri="{FF2B5EF4-FFF2-40B4-BE49-F238E27FC236}">
                <a16:creationId xmlns:a16="http://schemas.microsoft.com/office/drawing/2014/main" id="{6C2691A6-479D-0C47-B27A-183B89BC16D1}"/>
              </a:ext>
            </a:extLst>
          </p:cNvPr>
          <p:cNvGraphicFramePr>
            <a:graphicFrameLocks noGrp="1"/>
          </p:cNvGraphicFramePr>
          <p:nvPr>
            <p:extLst>
              <p:ext uri="{D42A27DB-BD31-4B8C-83A1-F6EECF244321}">
                <p14:modId xmlns:p14="http://schemas.microsoft.com/office/powerpoint/2010/main" val="3065612978"/>
              </p:ext>
            </p:extLst>
          </p:nvPr>
        </p:nvGraphicFramePr>
        <p:xfrm>
          <a:off x="390915" y="1854004"/>
          <a:ext cx="11410170" cy="4808053"/>
        </p:xfrm>
        <a:graphic>
          <a:graphicData uri="http://schemas.openxmlformats.org/drawingml/2006/table">
            <a:tbl>
              <a:tblPr firstRow="1" bandRow="1">
                <a:tableStyleId>{5C22544A-7EE6-4342-B048-85BDC9FD1C3A}</a:tableStyleId>
              </a:tblPr>
              <a:tblGrid>
                <a:gridCol w="2399189">
                  <a:extLst>
                    <a:ext uri="{9D8B030D-6E8A-4147-A177-3AD203B41FA5}">
                      <a16:colId xmlns:a16="http://schemas.microsoft.com/office/drawing/2014/main" val="3019797452"/>
                    </a:ext>
                  </a:extLst>
                </a:gridCol>
                <a:gridCol w="5913046">
                  <a:extLst>
                    <a:ext uri="{9D8B030D-6E8A-4147-A177-3AD203B41FA5}">
                      <a16:colId xmlns:a16="http://schemas.microsoft.com/office/drawing/2014/main" val="3629042118"/>
                    </a:ext>
                  </a:extLst>
                </a:gridCol>
                <a:gridCol w="3097935">
                  <a:extLst>
                    <a:ext uri="{9D8B030D-6E8A-4147-A177-3AD203B41FA5}">
                      <a16:colId xmlns:a16="http://schemas.microsoft.com/office/drawing/2014/main" val="441042412"/>
                    </a:ext>
                  </a:extLst>
                </a:gridCol>
              </a:tblGrid>
              <a:tr h="424426">
                <a:tc>
                  <a:txBody>
                    <a:bodyPr/>
                    <a:lstStyle/>
                    <a:p>
                      <a:pPr algn="ctr">
                        <a:lnSpc>
                          <a:spcPct val="115000"/>
                        </a:lnSpc>
                        <a:spcAft>
                          <a:spcPts val="1000"/>
                        </a:spcAft>
                      </a:pPr>
                      <a:r>
                        <a:rPr lang="pl-PL"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Kryterium</a:t>
                      </a:r>
                      <a:endParaRPr lang="pl-PL"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pl-PL"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Definicja kryterium</a:t>
                      </a:r>
                      <a:endParaRPr lang="pl-PL"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pl-PL"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Waga kryterium (Punkty)</a:t>
                      </a:r>
                      <a:endParaRPr lang="pl-PL"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148976751"/>
                  </a:ext>
                </a:extLst>
              </a:tr>
              <a:tr h="4383627">
                <a:tc>
                  <a:txBody>
                    <a:bodyPr/>
                    <a:lstStyle/>
                    <a:p>
                      <a:pPr algn="ctr">
                        <a:lnSpc>
                          <a:spcPct val="115000"/>
                        </a:lnSpc>
                        <a:spcAft>
                          <a:spcPts val="1000"/>
                        </a:spcAft>
                      </a:pPr>
                      <a:r>
                        <a:rPr lang="pl-PL"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Wsparcie przygotowawcze LGD </a:t>
                      </a:r>
                      <a:br>
                        <a:rPr lang="pl-PL"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br>
                      <a:r>
                        <a:rPr lang="pl-PL"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 ramach naboru</a:t>
                      </a:r>
                      <a:endParaRPr lang="pl-PL"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15000"/>
                        </a:lnSpc>
                      </a:pPr>
                      <a:r>
                        <a:rPr lang="pl-PL"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Wnioskodawca wskazuje we wniosku, że wziął udział osobiście bądź przez osobę reprezentującą podmiot w jednej lub obu formach wsparcia LGD w ramach naboru, w którym zostanie złożony wniosek. Weryfikacja nastąpi w oparciu o dokumentację LGD, tzn. listy obecności podpisywane przez uczestników na szkoleniach, karty udzielonego doradztwa utworzone w biurze LGD. Udzielone doradztwo dotyczy operacji, która podlega ocenie w ramach aktualnego naboru wniosków o przyznanie pomocy. Obowiązkiem Wnioskodawcy/osoby reprezentującej podmiot jest złożenie podpisu na odpowiednim dokumencie (liście obecności podczas szkolenia i/lub na karcie doradztwa), jako dowodu na skorzystanie ze wsparcia. W przypadku stwierdzenia, że wnioskodawca/osoba reprezentująca podmiot pomimo wskazania na uzyskanie wsparcia nie figuruje na liście obecności szkoleń i/lub na karcie doradztwa zrealizowanych w ramach naboru, w którym został złożony wniosek, punkty nie zostaną przyznane. </a:t>
                      </a:r>
                      <a:endParaRPr lang="pl-PL"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pPr>
                      <a:r>
                        <a:rPr lang="pl-PL"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pl-PL"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600"/>
                        </a:spcAft>
                      </a:pPr>
                      <a:r>
                        <a:rPr lang="pl-PL" sz="1200" dirty="0">
                          <a:effectLst/>
                          <a:latin typeface="Calibri" panose="020F0502020204030204" pitchFamily="34" charset="0"/>
                          <a:ea typeface="Times New Roman" panose="02020603050405020304" pitchFamily="18" charset="0"/>
                          <a:cs typeface="Calibri" panose="020F0502020204030204" pitchFamily="34" charset="0"/>
                        </a:rPr>
                        <a:t>Kryterium jest uznane za spełnione, jeżeli konsultowany wniosek wraz z biznesplanem zostały w całości wypełnione przez Wnioskodawcę. Doradztwo może odbywać się przy wykorzystaniu nośników elektronicznych lub w formie papierowej.</a:t>
                      </a:r>
                      <a:endParaRPr lang="pl-PL" sz="12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1000"/>
                        </a:spcAft>
                      </a:pPr>
                      <a:r>
                        <a:rPr lang="pl-PL" sz="1200" dirty="0">
                          <a:effectLst/>
                          <a:latin typeface="Calibri" panose="020F0502020204030204" pitchFamily="34" charset="0"/>
                          <a:ea typeface="Times New Roman" panose="02020603050405020304" pitchFamily="18" charset="0"/>
                          <a:cs typeface="Calibri" panose="020F0502020204030204" pitchFamily="34" charset="0"/>
                        </a:rPr>
                        <a:t>Kryterium nie zostanie uznane za spełnione w przypadku doradztwa udzielonego wyłącznie w rozmowie telefonicznej, podczas spotkania informacyjnego lub udziału w szkoleniu i/lub doradztwie w naborze innym niż nabór, w ramach którego został złożony wniosek .</a:t>
                      </a:r>
                      <a:endParaRPr lang="pl-PL"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spcAft>
                          <a:spcPts val="1000"/>
                        </a:spcAft>
                      </a:pPr>
                      <a:r>
                        <a:rPr lang="pl-PL" sz="1400" dirty="0">
                          <a:effectLst/>
                          <a:latin typeface="Calibri" panose="020F0502020204030204" pitchFamily="34" charset="0"/>
                          <a:ea typeface="Times New Roman" panose="02020603050405020304" pitchFamily="18" charset="0"/>
                          <a:cs typeface="Calibri" panose="020F0502020204030204" pitchFamily="34" charset="0"/>
                        </a:rPr>
                        <a:t>10 pkt. – wnioskodawca wziął udział w szkoleniu i doradztwie</a:t>
                      </a:r>
                      <a:endParaRPr lang="pl-PL" sz="14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pl-PL" sz="1400" dirty="0">
                          <a:effectLst/>
                          <a:latin typeface="Calibri" panose="020F0502020204030204" pitchFamily="34" charset="0"/>
                          <a:ea typeface="Times New Roman" panose="02020603050405020304" pitchFamily="18" charset="0"/>
                          <a:cs typeface="Calibri" panose="020F0502020204030204" pitchFamily="34" charset="0"/>
                        </a:rPr>
                        <a:t>5 pkt. – wnioskodawca wziął udział w szkoleniu </a:t>
                      </a:r>
                      <a:endParaRPr lang="pl-PL" sz="14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pl-PL" sz="1400" dirty="0">
                          <a:effectLst/>
                          <a:latin typeface="Calibri" panose="020F0502020204030204" pitchFamily="34" charset="0"/>
                          <a:ea typeface="Times New Roman" panose="02020603050405020304" pitchFamily="18" charset="0"/>
                          <a:cs typeface="Calibri" panose="020F0502020204030204" pitchFamily="34" charset="0"/>
                        </a:rPr>
                        <a:t>5 pkt. – wnioskodawca korzystał z doradztwa</a:t>
                      </a:r>
                      <a:endParaRPr lang="pl-PL" sz="14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pl-PL" sz="1400" dirty="0">
                          <a:effectLst/>
                          <a:latin typeface="Calibri" panose="020F0502020204030204" pitchFamily="34" charset="0"/>
                          <a:ea typeface="Times New Roman" panose="02020603050405020304" pitchFamily="18" charset="0"/>
                          <a:cs typeface="Calibri" panose="020F0502020204030204" pitchFamily="34" charset="0"/>
                        </a:rPr>
                        <a:t>0 pkt. – wnioskodawca nie brał udziału w szkoleniu i doradztwie.</a:t>
                      </a:r>
                      <a:endParaRPr lang="pl-PL" sz="14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pl-PL" sz="1400" dirty="0">
                          <a:effectLst/>
                          <a:latin typeface="Calibri" panose="020F0502020204030204" pitchFamily="34" charset="0"/>
                          <a:ea typeface="Times New Roman" panose="02020603050405020304" pitchFamily="18" charset="0"/>
                          <a:cs typeface="Calibri" panose="020F0502020204030204" pitchFamily="34" charset="0"/>
                        </a:rPr>
                        <a:t> </a:t>
                      </a:r>
                      <a:endParaRPr lang="pl-PL" sz="14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pl-PL" sz="1400" dirty="0">
                          <a:effectLst/>
                          <a:latin typeface="Calibri" panose="020F0502020204030204" pitchFamily="34" charset="0"/>
                          <a:ea typeface="Times New Roman" panose="02020603050405020304" pitchFamily="18" charset="0"/>
                          <a:cs typeface="Calibri" panose="020F0502020204030204" pitchFamily="34" charset="0"/>
                        </a:rPr>
                        <a:t>Max. do zdobycia w ramach kryterium 10 punktów.</a:t>
                      </a:r>
                      <a:endParaRPr lang="pl-PL" sz="14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pl-PL"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Min. do zdobycia w ramach kryterium 0 punktów.</a:t>
                      </a:r>
                      <a:endParaRPr lang="pl-PL"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427490315"/>
                  </a:ext>
                </a:extLst>
              </a:tr>
            </a:tbl>
          </a:graphicData>
        </a:graphic>
      </p:graphicFrame>
      <p:sp>
        <p:nvSpPr>
          <p:cNvPr id="2" name="pole tekstowe 1">
            <a:extLst>
              <a:ext uri="{FF2B5EF4-FFF2-40B4-BE49-F238E27FC236}">
                <a16:creationId xmlns:a16="http://schemas.microsoft.com/office/drawing/2014/main" id="{24CA4654-9B03-5172-4F77-3DFDD08B1DD1}"/>
              </a:ext>
            </a:extLst>
          </p:cNvPr>
          <p:cNvSpPr txBox="1"/>
          <p:nvPr/>
        </p:nvSpPr>
        <p:spPr>
          <a:xfrm>
            <a:off x="678678" y="1484672"/>
            <a:ext cx="5689600" cy="369332"/>
          </a:xfrm>
          <a:prstGeom prst="rect">
            <a:avLst/>
          </a:prstGeom>
          <a:noFill/>
        </p:spPr>
        <p:txBody>
          <a:bodyPr wrap="square" rtlCol="0">
            <a:spAutoFit/>
          </a:bodyPr>
          <a:lstStyle/>
          <a:p>
            <a:r>
              <a:rPr lang="pl-PL" b="1" dirty="0"/>
              <a:t>Kryterium rankingowe nr 8</a:t>
            </a:r>
          </a:p>
        </p:txBody>
      </p:sp>
    </p:spTree>
    <p:extLst>
      <p:ext uri="{BB962C8B-B14F-4D97-AF65-F5344CB8AC3E}">
        <p14:creationId xmlns:p14="http://schemas.microsoft.com/office/powerpoint/2010/main" val="226937697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40609A46-4FD0-2D0A-891B-01C2D40CA6DD}"/>
            </a:ext>
          </a:extLst>
        </p:cNvPr>
        <p:cNvGrpSpPr/>
        <p:nvPr/>
      </p:nvGrpSpPr>
      <p:grpSpPr>
        <a:xfrm>
          <a:off x="0" y="0"/>
          <a:ext cx="0" cy="0"/>
          <a:chOff x="0" y="0"/>
          <a:chExt cx="0" cy="0"/>
        </a:xfrm>
      </p:grpSpPr>
      <p:pic>
        <p:nvPicPr>
          <p:cNvPr id="9" name="Obraz 8">
            <a:extLst>
              <a:ext uri="{FF2B5EF4-FFF2-40B4-BE49-F238E27FC236}">
                <a16:creationId xmlns:a16="http://schemas.microsoft.com/office/drawing/2014/main" id="{E077832D-DFFB-8614-6C46-8124A7D8300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88568"/>
            <a:ext cx="2129535" cy="1196104"/>
          </a:xfrm>
          <a:prstGeom prst="rect">
            <a:avLst/>
          </a:prstGeom>
        </p:spPr>
      </p:pic>
      <p:pic>
        <p:nvPicPr>
          <p:cNvPr id="10" name="Obraz 9">
            <a:extLst>
              <a:ext uri="{FF2B5EF4-FFF2-40B4-BE49-F238E27FC236}">
                <a16:creationId xmlns:a16="http://schemas.microsoft.com/office/drawing/2014/main" id="{03F896DB-121B-630B-52FA-640FF149D47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29535" y="288568"/>
            <a:ext cx="3585740" cy="1196104"/>
          </a:xfrm>
          <a:prstGeom prst="rect">
            <a:avLst/>
          </a:prstGeom>
        </p:spPr>
      </p:pic>
      <p:pic>
        <p:nvPicPr>
          <p:cNvPr id="11" name="Obraz 10">
            <a:extLst>
              <a:ext uri="{FF2B5EF4-FFF2-40B4-BE49-F238E27FC236}">
                <a16:creationId xmlns:a16="http://schemas.microsoft.com/office/drawing/2014/main" id="{FC53FB59-D83A-FCF4-7600-91EC5BC8D58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15275" y="288569"/>
            <a:ext cx="3736342" cy="1196103"/>
          </a:xfrm>
          <a:prstGeom prst="rect">
            <a:avLst/>
          </a:prstGeom>
        </p:spPr>
      </p:pic>
      <p:pic>
        <p:nvPicPr>
          <p:cNvPr id="12" name="Obraz 11">
            <a:extLst>
              <a:ext uri="{FF2B5EF4-FFF2-40B4-BE49-F238E27FC236}">
                <a16:creationId xmlns:a16="http://schemas.microsoft.com/office/drawing/2014/main" id="{A13B7F36-4F45-B6B9-7BBA-51A04116560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355657" y="288569"/>
            <a:ext cx="2836343" cy="1196103"/>
          </a:xfrm>
          <a:prstGeom prst="rect">
            <a:avLst/>
          </a:prstGeom>
        </p:spPr>
      </p:pic>
      <p:cxnSp>
        <p:nvCxnSpPr>
          <p:cNvPr id="14" name="Łącznik prosty 13">
            <a:extLst>
              <a:ext uri="{FF2B5EF4-FFF2-40B4-BE49-F238E27FC236}">
                <a16:creationId xmlns:a16="http://schemas.microsoft.com/office/drawing/2014/main" id="{98C6A25C-12B5-015B-EB43-33A34840E4D9}"/>
              </a:ext>
            </a:extLst>
          </p:cNvPr>
          <p:cNvCxnSpPr>
            <a:cxnSpLocks/>
          </p:cNvCxnSpPr>
          <p:nvPr/>
        </p:nvCxnSpPr>
        <p:spPr>
          <a:xfrm>
            <a:off x="9599101" y="463833"/>
            <a:ext cx="0" cy="845574"/>
          </a:xfrm>
          <a:prstGeom prst="line">
            <a:avLst/>
          </a:prstGeom>
          <a:ln w="25400"/>
        </p:spPr>
        <p:style>
          <a:lnRef idx="3">
            <a:schemeClr val="dk1"/>
          </a:lnRef>
          <a:fillRef idx="0">
            <a:schemeClr val="dk1"/>
          </a:fillRef>
          <a:effectRef idx="2">
            <a:schemeClr val="dk1"/>
          </a:effectRef>
          <a:fontRef idx="minor">
            <a:schemeClr val="tx1"/>
          </a:fontRef>
        </p:style>
      </p:cxnSp>
      <p:sp>
        <p:nvSpPr>
          <p:cNvPr id="4" name="pole tekstowe 3">
            <a:extLst>
              <a:ext uri="{FF2B5EF4-FFF2-40B4-BE49-F238E27FC236}">
                <a16:creationId xmlns:a16="http://schemas.microsoft.com/office/drawing/2014/main" id="{E5E33CC0-D19C-F281-57C5-27040FB3085E}"/>
              </a:ext>
            </a:extLst>
          </p:cNvPr>
          <p:cNvSpPr txBox="1"/>
          <p:nvPr/>
        </p:nvSpPr>
        <p:spPr>
          <a:xfrm>
            <a:off x="486888" y="2006930"/>
            <a:ext cx="11329059" cy="4524315"/>
          </a:xfrm>
          <a:prstGeom prst="rect">
            <a:avLst/>
          </a:prstGeom>
          <a:noFill/>
        </p:spPr>
        <p:txBody>
          <a:bodyPr wrap="square" rtlCol="0">
            <a:spAutoFit/>
          </a:bodyPr>
          <a:lstStyle/>
          <a:p>
            <a:r>
              <a:rPr lang="pl-PL" sz="2400" dirty="0">
                <a:effectLst/>
                <a:latin typeface="Calibri" panose="020F0502020204030204" pitchFamily="34" charset="0"/>
                <a:ea typeface="Times New Roman" panose="02020603050405020304" pitchFamily="18" charset="0"/>
                <a:cs typeface="Times New Roman" panose="02020603050405020304" pitchFamily="18" charset="0"/>
              </a:rPr>
              <a:t>Znakiem „*” oznaczono kolejne kryteria rozstrzygające w przypadku uzyskania jednakowej liczby punktów przez dwie lub więcej operacji. </a:t>
            </a:r>
          </a:p>
          <a:p>
            <a:endParaRPr lang="pl-PL" sz="24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pl-PL" sz="2400" dirty="0">
                <a:effectLst/>
                <a:latin typeface="Calibri" panose="020F0502020204030204" pitchFamily="34" charset="0"/>
                <a:ea typeface="Times New Roman" panose="02020603050405020304" pitchFamily="18" charset="0"/>
                <a:cs typeface="Times New Roman" panose="02020603050405020304" pitchFamily="18" charset="0"/>
              </a:rPr>
              <a:t>O kolejności na liście rankingowej przesądza wyższa liczba punktów uzyskana w kolejnych kryteriach wskazanych, jako rozstrzygające. W przypadku jednakowej liczby punktów uzyskanych w kryterium oznaczonym „*”decyduje liczba punktów uzyskana w kryterium oznaczonym „**”, w przypadku dalszych trudności,  ilość punktów uzyskanych w kryterium oznaczonym „***”. </a:t>
            </a:r>
          </a:p>
          <a:p>
            <a:endParaRPr lang="pl-PL" sz="2400" dirty="0">
              <a:latin typeface="Calibri" panose="020F0502020204030204" pitchFamily="34" charset="0"/>
              <a:ea typeface="Times New Roman" panose="02020603050405020304" pitchFamily="18" charset="0"/>
              <a:cs typeface="Times New Roman" panose="02020603050405020304" pitchFamily="18" charset="0"/>
            </a:endParaRPr>
          </a:p>
          <a:p>
            <a:r>
              <a:rPr lang="pl-PL" sz="2400" dirty="0">
                <a:effectLst/>
                <a:latin typeface="Calibri" panose="020F0502020204030204" pitchFamily="34" charset="0"/>
                <a:ea typeface="Times New Roman" panose="02020603050405020304" pitchFamily="18" charset="0"/>
                <a:cs typeface="Times New Roman" panose="02020603050405020304" pitchFamily="18" charset="0"/>
              </a:rPr>
              <a:t>W sytuacji, gdy nadal występują trudności w ustaleniu miejsca na liście operacji wybranych decydować będzie data i godzina złożenia wniosku o przyznanie pomocy. </a:t>
            </a:r>
          </a:p>
          <a:p>
            <a:r>
              <a:rPr lang="pl-PL" sz="2400" dirty="0">
                <a:effectLst/>
                <a:latin typeface="Calibri" panose="020F0502020204030204" pitchFamily="34" charset="0"/>
                <a:ea typeface="Times New Roman" panose="02020603050405020304" pitchFamily="18" charset="0"/>
                <a:cs typeface="Times New Roman" panose="02020603050405020304" pitchFamily="18" charset="0"/>
              </a:rPr>
              <a:t>Wcześniejsze złożenie wniosku decyduje o wyższej pozycji na liście rankingowej.</a:t>
            </a:r>
            <a:endParaRPr lang="pl-PL" sz="2400" dirty="0"/>
          </a:p>
        </p:txBody>
      </p:sp>
    </p:spTree>
    <p:extLst>
      <p:ext uri="{BB962C8B-B14F-4D97-AF65-F5344CB8AC3E}">
        <p14:creationId xmlns:p14="http://schemas.microsoft.com/office/powerpoint/2010/main" val="3771238029"/>
      </p:ext>
    </p:extLst>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ole tekstowe 5">
            <a:extLst>
              <a:ext uri="{FF2B5EF4-FFF2-40B4-BE49-F238E27FC236}">
                <a16:creationId xmlns:a16="http://schemas.microsoft.com/office/drawing/2014/main" id="{843C070B-C3ED-A3AA-75BF-E8155CF3404D}"/>
              </a:ext>
            </a:extLst>
          </p:cNvPr>
          <p:cNvSpPr txBox="1"/>
          <p:nvPr/>
        </p:nvSpPr>
        <p:spPr>
          <a:xfrm>
            <a:off x="192232" y="351826"/>
            <a:ext cx="11807536" cy="954107"/>
          </a:xfrm>
          <a:prstGeom prst="rect">
            <a:avLst/>
          </a:prstGeom>
          <a:noFill/>
        </p:spPr>
        <p:txBody>
          <a:bodyPr wrap="square">
            <a:spAutoFit/>
          </a:bodyPr>
          <a:lstStyle/>
          <a:p>
            <a:pPr algn="ctr"/>
            <a:r>
              <a:rPr kumimoji="0" lang="pl-PL" sz="2800" b="1" i="0" u="none" strike="noStrike" kern="1200" cap="all" spc="0" normalizeH="0" baseline="0" noProof="0" dirty="0">
                <a:ln>
                  <a:noFill/>
                </a:ln>
                <a:effectLst/>
                <a:uLnTx/>
                <a:uFillTx/>
                <a:latin typeface="Times New Roman" panose="02020603050405020304" pitchFamily="18" charset="0"/>
                <a:ea typeface="+mj-ea"/>
                <a:cs typeface="Times New Roman" panose="02020603050405020304" pitchFamily="18" charset="0"/>
              </a:rPr>
              <a:t>Organizacja spotkań informacyjno-konsultacyjnych  realizowanych przez LGD ,,podgrodzie toruńskie” </a:t>
            </a:r>
            <a:endParaRPr lang="pl-PL" sz="2800" dirty="0">
              <a:latin typeface="Times New Roman" panose="02020603050405020304" pitchFamily="18" charset="0"/>
              <a:cs typeface="Times New Roman" panose="02020603050405020304" pitchFamily="18" charset="0"/>
            </a:endParaRPr>
          </a:p>
        </p:txBody>
      </p:sp>
      <p:sp>
        <p:nvSpPr>
          <p:cNvPr id="9" name="pole tekstowe 8">
            <a:extLst>
              <a:ext uri="{FF2B5EF4-FFF2-40B4-BE49-F238E27FC236}">
                <a16:creationId xmlns:a16="http://schemas.microsoft.com/office/drawing/2014/main" id="{2E38260E-0B6A-C65C-28E9-5E59EA5239E8}"/>
              </a:ext>
            </a:extLst>
          </p:cNvPr>
          <p:cNvSpPr txBox="1"/>
          <p:nvPr/>
        </p:nvSpPr>
        <p:spPr>
          <a:xfrm>
            <a:off x="800098" y="1579803"/>
            <a:ext cx="6847611" cy="4524315"/>
          </a:xfrm>
          <a:prstGeom prst="rect">
            <a:avLst/>
          </a:prstGeom>
          <a:noFill/>
        </p:spPr>
        <p:txBody>
          <a:bodyPr wrap="square">
            <a:spAutoFit/>
          </a:bodyPr>
          <a:lstStyle/>
          <a:p>
            <a:pPr marL="285750" indent="-285750">
              <a:buFont typeface="Arial" panose="020B0604020202020204" pitchFamily="34" charset="0"/>
              <a:buChar char="•"/>
            </a:pPr>
            <a:r>
              <a:rPr lang="pl-PL" sz="3200" dirty="0">
                <a:latin typeface="Times New Roman" panose="02020603050405020304" pitchFamily="18" charset="0"/>
                <a:cs typeface="Times New Roman" panose="02020603050405020304" pitchFamily="18" charset="0"/>
              </a:rPr>
              <a:t>Obrowo</a:t>
            </a:r>
          </a:p>
          <a:p>
            <a:pPr marL="285750" indent="-285750"/>
            <a:r>
              <a:rPr lang="pl-PL" sz="3200" dirty="0">
                <a:latin typeface="Times New Roman" panose="02020603050405020304" pitchFamily="18" charset="0"/>
                <a:cs typeface="Times New Roman" panose="02020603050405020304" pitchFamily="18" charset="0"/>
              </a:rPr>
              <a:t>l. uczestników- 42 os.</a:t>
            </a:r>
          </a:p>
          <a:p>
            <a:pPr marL="285750" indent="-285750" algn="ctr">
              <a:buFont typeface="Arial" panose="020B0604020202020204" pitchFamily="34" charset="0"/>
              <a:buChar char="•"/>
            </a:pPr>
            <a:endParaRPr lang="pl-PL" sz="32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pl-PL" sz="3200" dirty="0" err="1">
                <a:latin typeface="Times New Roman" panose="02020603050405020304" pitchFamily="18" charset="0"/>
                <a:cs typeface="Times New Roman" panose="02020603050405020304" pitchFamily="18" charset="0"/>
              </a:rPr>
              <a:t>Złotoria</a:t>
            </a:r>
            <a:endParaRPr lang="pl-PL" sz="3200" dirty="0">
              <a:latin typeface="Times New Roman" panose="02020603050405020304" pitchFamily="18" charset="0"/>
              <a:cs typeface="Times New Roman" panose="02020603050405020304" pitchFamily="18" charset="0"/>
            </a:endParaRPr>
          </a:p>
          <a:p>
            <a:pPr marL="285750" indent="-285750"/>
            <a:r>
              <a:rPr lang="pl-PL" sz="3200" dirty="0">
                <a:latin typeface="Times New Roman" panose="02020603050405020304" pitchFamily="18" charset="0"/>
                <a:cs typeface="Times New Roman" panose="02020603050405020304" pitchFamily="18" charset="0"/>
              </a:rPr>
              <a:t>l. uczestników- 38 os.</a:t>
            </a:r>
          </a:p>
          <a:p>
            <a:pPr marL="285750" indent="-285750" algn="ctr">
              <a:buFont typeface="Arial" panose="020B0604020202020204" pitchFamily="34" charset="0"/>
              <a:buChar char="•"/>
            </a:pPr>
            <a:endParaRPr lang="pl-PL" sz="32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pl-PL" sz="3200" dirty="0">
                <a:latin typeface="Times New Roman" panose="02020603050405020304" pitchFamily="18" charset="0"/>
                <a:cs typeface="Times New Roman" panose="02020603050405020304" pitchFamily="18" charset="0"/>
              </a:rPr>
              <a:t>Mała Nieszawka</a:t>
            </a:r>
          </a:p>
          <a:p>
            <a:pPr marL="285750" indent="-285750"/>
            <a:r>
              <a:rPr lang="pl-PL" sz="3200" dirty="0">
                <a:latin typeface="Times New Roman" panose="02020603050405020304" pitchFamily="18" charset="0"/>
                <a:cs typeface="Times New Roman" panose="02020603050405020304" pitchFamily="18" charset="0"/>
              </a:rPr>
              <a:t>l. uczestników- 15 os.</a:t>
            </a:r>
          </a:p>
          <a:p>
            <a:pPr marL="285750" indent="-285750">
              <a:buFont typeface="Arial" panose="020B0604020202020204" pitchFamily="34" charset="0"/>
              <a:buChar char="•"/>
            </a:pPr>
            <a:endParaRPr lang="pl-PL" sz="3200" dirty="0">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50546B9F-7327-2F7F-BB4C-C337B274F37C}"/>
              </a:ext>
            </a:extLst>
          </p:cNvPr>
          <p:cNvSpPr>
            <a:spLocks noGrp="1"/>
          </p:cNvSpPr>
          <p:nvPr>
            <p:ph type="title"/>
          </p:nvPr>
        </p:nvSpPr>
        <p:spPr>
          <a:xfrm>
            <a:off x="838200" y="203201"/>
            <a:ext cx="10515600" cy="587909"/>
          </a:xfrm>
          <a:solidFill>
            <a:srgbClr val="FFC000"/>
          </a:solidFill>
        </p:spPr>
        <p:txBody>
          <a:bodyPr>
            <a:normAutofit fontScale="90000"/>
          </a:bodyPr>
          <a:lstStyle/>
          <a:p>
            <a:pPr algn="ctr"/>
            <a:r>
              <a:rPr lang="pl-PL" b="1" dirty="0">
                <a:solidFill>
                  <a:schemeClr val="tx1"/>
                </a:solidFill>
              </a:rPr>
              <a:t>Osoby fizyczne – możliwości dofinansowania </a:t>
            </a:r>
            <a:endParaRPr lang="pl-PL" dirty="0">
              <a:solidFill>
                <a:schemeClr val="tx1"/>
              </a:solidFill>
            </a:endParaRPr>
          </a:p>
        </p:txBody>
      </p:sp>
      <p:sp>
        <p:nvSpPr>
          <p:cNvPr id="3" name="Symbol zastępczy zawartości 2">
            <a:extLst>
              <a:ext uri="{FF2B5EF4-FFF2-40B4-BE49-F238E27FC236}">
                <a16:creationId xmlns:a16="http://schemas.microsoft.com/office/drawing/2014/main" id="{41CED447-948D-8048-7D58-D8CDEF19AEEC}"/>
              </a:ext>
            </a:extLst>
          </p:cNvPr>
          <p:cNvSpPr>
            <a:spLocks noGrp="1"/>
          </p:cNvSpPr>
          <p:nvPr>
            <p:ph idx="1"/>
          </p:nvPr>
        </p:nvSpPr>
        <p:spPr>
          <a:xfrm>
            <a:off x="216587" y="1186250"/>
            <a:ext cx="11582400" cy="5272216"/>
          </a:xfrm>
        </p:spPr>
        <p:txBody>
          <a:bodyPr>
            <a:normAutofit/>
          </a:bodyPr>
          <a:lstStyle/>
          <a:p>
            <a:pPr marL="0" indent="0" algn="ctr">
              <a:buNone/>
            </a:pPr>
            <a:r>
              <a:rPr lang="pl-PL" sz="3000" b="1" dirty="0">
                <a:solidFill>
                  <a:schemeClr val="tx1"/>
                </a:solidFill>
              </a:rPr>
              <a:t>STARTERZY PODGRODZIA </a:t>
            </a:r>
          </a:p>
          <a:p>
            <a:pPr marL="0" indent="0" algn="ctr">
              <a:buNone/>
            </a:pPr>
            <a:endParaRPr lang="pl-PL" b="1" dirty="0">
              <a:solidFill>
                <a:schemeClr val="tx1"/>
              </a:solidFill>
            </a:endParaRP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pl-PL" sz="2800" b="0" i="0" u="none" strike="noStrike" kern="1200" cap="none" spc="0" normalizeH="0" baseline="0" noProof="0" dirty="0">
                <a:ln>
                  <a:noFill/>
                </a:ln>
                <a:solidFill>
                  <a:schemeClr val="tx1"/>
                </a:solidFill>
                <a:effectLst/>
                <a:uLnTx/>
                <a:uFillTx/>
                <a:latin typeface="Calibri" panose="020F0502020204030204"/>
                <a:ea typeface="+mn-ea"/>
                <a:cs typeface="+mn-cs"/>
              </a:rPr>
              <a:t>wnioskować o dofinansowanie będą mogły osoby fizyczne, zamieszkujące obszar LSR, które w wyniku realizacji projektu założą działalność gospodarczą</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pl-PL" sz="2800" b="0" i="0" u="none" strike="noStrike" kern="1200" cap="none" spc="0" normalizeH="0" baseline="0" noProof="0" dirty="0">
                <a:ln>
                  <a:noFill/>
                </a:ln>
                <a:solidFill>
                  <a:schemeClr val="tx1"/>
                </a:solidFill>
                <a:effectLst/>
                <a:uLnTx/>
                <a:uFillTx/>
                <a:latin typeface="Calibri" panose="020F0502020204030204"/>
                <a:ea typeface="+mn-ea"/>
                <a:cs typeface="+mn-cs"/>
              </a:rPr>
              <a:t>dofinansowanie w wysokości do 150 tys. zł, przy czym o nie więcej niż 65% kosztów   </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pl-PL" sz="2800" b="0" i="0" u="none" strike="noStrike" kern="1200" cap="none" spc="0" normalizeH="0" baseline="0" noProof="0" dirty="0">
                <a:ln>
                  <a:noFill/>
                </a:ln>
                <a:solidFill>
                  <a:schemeClr val="tx1"/>
                </a:solidFill>
                <a:effectLst/>
                <a:uLnTx/>
                <a:uFillTx/>
                <a:latin typeface="Calibri" panose="020F0502020204030204"/>
                <a:ea typeface="+mn-ea"/>
                <a:cs typeface="+mn-cs"/>
              </a:rPr>
              <a:t>dotację będzie można przeznaczyć na inwestycje niezbędne do prowadzenia firmy, w tym zakup środków trwałych, budowę/przebudowę budynków, zakup oprogramowania, itp.</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pl-PL" sz="2800" b="0" i="0" u="none" strike="noStrike" kern="1200" cap="none" spc="0" normalizeH="0" baseline="0" noProof="0" dirty="0">
                <a:ln>
                  <a:noFill/>
                </a:ln>
                <a:solidFill>
                  <a:schemeClr val="tx1"/>
                </a:solidFill>
                <a:effectLst/>
                <a:uLnTx/>
                <a:uFillTx/>
                <a:latin typeface="Calibri" panose="020F0502020204030204"/>
                <a:ea typeface="+mn-ea"/>
                <a:cs typeface="+mn-cs"/>
              </a:rPr>
              <a:t>ważne jest, że osoba składająca wniosek nie może wykonywać działalności gospodarczej w okresie co najmniej roku poprzedzającego złożenie wniosku.</a:t>
            </a:r>
          </a:p>
          <a:p>
            <a:endParaRPr lang="pl-PL" dirty="0"/>
          </a:p>
        </p:txBody>
      </p:sp>
    </p:spTree>
    <p:extLst>
      <p:ext uri="{BB962C8B-B14F-4D97-AF65-F5344CB8AC3E}">
        <p14:creationId xmlns:p14="http://schemas.microsoft.com/office/powerpoint/2010/main" val="2448273827"/>
      </p:ext>
    </p:extLst>
  </p:cSld>
  <p:clrMapOvr>
    <a:masterClrMapping/>
  </p:clrMapOvr>
  <p:transition spd="slow">
    <p:fade/>
  </p:transition>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0381888-7B00-095B-AFFB-D30AC4A61BD2}"/>
              </a:ext>
            </a:extLst>
          </p:cNvPr>
          <p:cNvSpPr>
            <a:spLocks noGrp="1"/>
          </p:cNvSpPr>
          <p:nvPr>
            <p:ph type="title"/>
          </p:nvPr>
        </p:nvSpPr>
        <p:spPr/>
        <p:txBody>
          <a:bodyPr/>
          <a:lstStyle/>
          <a:p>
            <a:br>
              <a:rPr lang="pl-PL" b="1" dirty="0"/>
            </a:br>
            <a:endParaRPr lang="en-GB" dirty="0"/>
          </a:p>
        </p:txBody>
      </p:sp>
      <p:sp>
        <p:nvSpPr>
          <p:cNvPr id="3" name="Symbol zastępczy zawartości 2">
            <a:extLst>
              <a:ext uri="{FF2B5EF4-FFF2-40B4-BE49-F238E27FC236}">
                <a16:creationId xmlns:a16="http://schemas.microsoft.com/office/drawing/2014/main" id="{005EE84A-678D-73D0-5875-8B702C53E4C2}"/>
              </a:ext>
            </a:extLst>
          </p:cNvPr>
          <p:cNvSpPr>
            <a:spLocks noGrp="1"/>
          </p:cNvSpPr>
          <p:nvPr>
            <p:ph idx="1"/>
          </p:nvPr>
        </p:nvSpPr>
        <p:spPr>
          <a:xfrm>
            <a:off x="838200" y="1223319"/>
            <a:ext cx="10515600" cy="5025081"/>
          </a:xfrm>
        </p:spPr>
        <p:txBody>
          <a:bodyPr>
            <a:normAutofit lnSpcReduction="10000"/>
          </a:bodyPr>
          <a:lstStyle/>
          <a:p>
            <a:pPr marL="0" indent="0" algn="ctr">
              <a:buNone/>
            </a:pPr>
            <a:r>
              <a:rPr lang="pl-PL" sz="3000" b="1" dirty="0">
                <a:solidFill>
                  <a:schemeClr val="tx1"/>
                </a:solidFill>
              </a:rPr>
              <a:t>FIRMY PODGRODZIA</a:t>
            </a:r>
          </a:p>
          <a:p>
            <a:pPr marL="0" indent="0" algn="ctr">
              <a:buNone/>
            </a:pPr>
            <a:endParaRPr lang="pl-PL" sz="3000" dirty="0">
              <a:solidFill>
                <a:schemeClr val="tx1"/>
              </a:solidFill>
            </a:endParaRPr>
          </a:p>
          <a:p>
            <a:pPr marR="0" lvl="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pl-PL" sz="2800" b="0" i="0" u="none" strike="noStrike" kern="0" cap="none" spc="0" normalizeH="0" baseline="0" noProof="0" dirty="0">
                <a:ln>
                  <a:noFill/>
                </a:ln>
                <a:solidFill>
                  <a:srgbClr val="050505"/>
                </a:solidFill>
                <a:effectLst/>
                <a:uLnTx/>
                <a:uFillTx/>
                <a:latin typeface="Calibri" panose="020F0502020204030204"/>
                <a:ea typeface="Times New Roman" panose="02020603050405020304" pitchFamily="18" charset="0"/>
                <a:cs typeface="Times New Roman" panose="02020603050405020304" pitchFamily="18" charset="0"/>
              </a:rPr>
              <a:t>wsparcie  skierowane do prowadzących firmy na obszarze LGD, </a:t>
            </a:r>
            <a:r>
              <a:rPr kumimoji="0" lang="pl-PL" sz="2800" b="0" i="0" u="none" strike="noStrike" kern="1200" cap="none" spc="0" normalizeH="0" baseline="0" noProof="0" dirty="0">
                <a:ln>
                  <a:noFill/>
                </a:ln>
                <a:solidFill>
                  <a:prstClr val="black"/>
                </a:solidFill>
                <a:effectLst/>
                <a:uLnTx/>
                <a:uFillTx/>
                <a:latin typeface="Calibri" panose="020F0502020204030204"/>
                <a:ea typeface="+mn-ea"/>
                <a:cs typeface="+mn-cs"/>
              </a:rPr>
              <a:t>dofinansowanie inwestycji w roboty budowlane i zakup środków trwałych,</a:t>
            </a:r>
          </a:p>
          <a:p>
            <a:pPr marR="0" lvl="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pl-PL" sz="2800" b="0" i="0" u="none" strike="noStrike" kern="1200" cap="none" spc="0" normalizeH="0" baseline="0" noProof="0" dirty="0">
                <a:ln>
                  <a:noFill/>
                </a:ln>
                <a:solidFill>
                  <a:prstClr val="black"/>
                </a:solidFill>
                <a:effectLst/>
                <a:uLnTx/>
                <a:uFillTx/>
                <a:latin typeface="Calibri" panose="020F0502020204030204"/>
                <a:ea typeface="+mn-ea"/>
                <a:cs typeface="+mn-cs"/>
              </a:rPr>
              <a:t>dofinansowanie: 65% kosztów – max. kwota 500 tys. zł,</a:t>
            </a:r>
          </a:p>
          <a:p>
            <a:pPr marR="0" lvl="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pl-PL" sz="2800" b="0" i="0" u="none" strike="noStrike" kern="1200" cap="none" spc="0" normalizeH="0" baseline="0" noProof="0" dirty="0">
                <a:ln>
                  <a:noFill/>
                </a:ln>
                <a:solidFill>
                  <a:prstClr val="black"/>
                </a:solidFill>
                <a:effectLst/>
                <a:uLnTx/>
                <a:uFillTx/>
                <a:latin typeface="Calibri" panose="020F0502020204030204"/>
                <a:ea typeface="+mn-ea"/>
                <a:cs typeface="+mn-cs"/>
              </a:rPr>
              <a:t>wnioskodawcy: przedsiębiorcy niezależnie od formy prawnej </a:t>
            </a:r>
            <a:br>
              <a:rPr kumimoji="0" lang="pl-PL" sz="28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pl-PL" sz="2800" b="0" i="0" u="none" strike="noStrike" kern="1200" cap="none" spc="0" normalizeH="0" baseline="0" noProof="0" dirty="0">
                <a:ln>
                  <a:noFill/>
                </a:ln>
                <a:solidFill>
                  <a:prstClr val="black"/>
                </a:solidFill>
                <a:effectLst/>
                <a:uLnTx/>
                <a:uFillTx/>
                <a:latin typeface="Calibri" panose="020F0502020204030204"/>
                <a:ea typeface="+mn-ea"/>
                <a:cs typeface="+mn-cs"/>
              </a:rPr>
              <a:t>(mikro- i małe przedsiębiorstwa),</a:t>
            </a:r>
          </a:p>
          <a:p>
            <a:pPr marR="0" lvl="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pl-PL" sz="2800" b="0" i="0" u="none" strike="noStrike" kern="0" cap="none" spc="0" normalizeH="0" baseline="0" noProof="0" dirty="0">
                <a:ln>
                  <a:noFill/>
                </a:ln>
                <a:solidFill>
                  <a:prstClr val="black"/>
                </a:solidFill>
                <a:effectLst/>
                <a:uLnTx/>
                <a:uFillTx/>
                <a:latin typeface="Calibri" panose="020F0502020204030204"/>
                <a:ea typeface="Times New Roman" panose="02020603050405020304" pitchFamily="18" charset="0"/>
                <a:cs typeface="+mn-cs"/>
              </a:rPr>
              <a:t>w</a:t>
            </a:r>
            <a:r>
              <a:rPr kumimoji="0" lang="pl-PL" sz="2800" b="0" i="0" u="none" strike="noStrike" kern="0" cap="none" spc="0" normalizeH="0" baseline="0" noProof="0" dirty="0">
                <a:ln>
                  <a:noFill/>
                </a:ln>
                <a:solidFill>
                  <a:srgbClr val="050505"/>
                </a:solidFill>
                <a:effectLst/>
                <a:uLnTx/>
                <a:uFillTx/>
                <a:latin typeface="Calibri" panose="020F0502020204030204"/>
                <a:ea typeface="Times New Roman" panose="02020603050405020304" pitchFamily="18" charset="0"/>
                <a:cs typeface="+mn-cs"/>
              </a:rPr>
              <a:t>arunkiem ubiegania się o wsparcie jest wykonywanie działalności gospodarczej  co najmniej przez 365 dni w okresie 3 lat poprzedzających dzień złożenia wniosku</a:t>
            </a:r>
          </a:p>
          <a:p>
            <a:endParaRPr lang="en-GB" dirty="0"/>
          </a:p>
        </p:txBody>
      </p:sp>
      <p:sp>
        <p:nvSpPr>
          <p:cNvPr id="4" name="Tytuł 1">
            <a:extLst>
              <a:ext uri="{FF2B5EF4-FFF2-40B4-BE49-F238E27FC236}">
                <a16:creationId xmlns:a16="http://schemas.microsoft.com/office/drawing/2014/main" id="{B15F6251-C33E-FCF7-EEBF-ABD4BE5CCA00}"/>
              </a:ext>
            </a:extLst>
          </p:cNvPr>
          <p:cNvSpPr txBox="1">
            <a:spLocks/>
          </p:cNvSpPr>
          <p:nvPr/>
        </p:nvSpPr>
        <p:spPr>
          <a:xfrm>
            <a:off x="838200" y="136525"/>
            <a:ext cx="10515600" cy="654585"/>
          </a:xfrm>
          <a:prstGeom prst="rect">
            <a:avLst/>
          </a:prstGeom>
          <a:solidFill>
            <a:srgbClr val="0070C0"/>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pl-PL" sz="3200" b="1" dirty="0"/>
              <a:t>Przedsiębiorcy – możliwości dofinansowania </a:t>
            </a:r>
          </a:p>
        </p:txBody>
      </p:sp>
    </p:spTree>
    <p:extLst>
      <p:ext uri="{BB962C8B-B14F-4D97-AF65-F5344CB8AC3E}">
        <p14:creationId xmlns:p14="http://schemas.microsoft.com/office/powerpoint/2010/main" val="1055091932"/>
      </p:ext>
    </p:extLst>
  </p:cSld>
  <p:clrMapOvr>
    <a:masterClrMapping/>
  </p:clrMapOvr>
  <p:transition spd="slow">
    <p:fade/>
  </p:transition>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ytuł 1">
            <a:extLst>
              <a:ext uri="{FF2B5EF4-FFF2-40B4-BE49-F238E27FC236}">
                <a16:creationId xmlns:a16="http://schemas.microsoft.com/office/drawing/2014/main" id="{F886D98B-ED4F-086B-B77E-C8549AEDFB31}"/>
              </a:ext>
            </a:extLst>
          </p:cNvPr>
          <p:cNvSpPr>
            <a:spLocks noGrp="1"/>
          </p:cNvSpPr>
          <p:nvPr>
            <p:ph type="title"/>
          </p:nvPr>
        </p:nvSpPr>
        <p:spPr>
          <a:xfrm>
            <a:off x="359692" y="147263"/>
            <a:ext cx="10994108" cy="613025"/>
          </a:xfrm>
          <a:solidFill>
            <a:schemeClr val="bg1">
              <a:lumMod val="75000"/>
            </a:schemeClr>
          </a:solidFill>
        </p:spPr>
        <p:txBody>
          <a:bodyPr>
            <a:normAutofit/>
          </a:bodyPr>
          <a:lstStyle/>
          <a:p>
            <a:pPr algn="ctr"/>
            <a:r>
              <a:rPr lang="pl-PL" sz="2800" b="1" dirty="0">
                <a:solidFill>
                  <a:schemeClr val="tx1"/>
                </a:solidFill>
              </a:rPr>
              <a:t>Jednostki samorządu terytorialnego – możliwość dofinansowania </a:t>
            </a:r>
          </a:p>
        </p:txBody>
      </p:sp>
      <p:sp>
        <p:nvSpPr>
          <p:cNvPr id="3" name="Symbol zastępczy zawartości 2">
            <a:extLst>
              <a:ext uri="{FF2B5EF4-FFF2-40B4-BE49-F238E27FC236}">
                <a16:creationId xmlns:a16="http://schemas.microsoft.com/office/drawing/2014/main" id="{0FA16702-E756-5BDF-DDE3-8F1A21D2C5DB}"/>
              </a:ext>
            </a:extLst>
          </p:cNvPr>
          <p:cNvSpPr>
            <a:spLocks noGrp="1"/>
          </p:cNvSpPr>
          <p:nvPr>
            <p:ph idx="1"/>
          </p:nvPr>
        </p:nvSpPr>
        <p:spPr>
          <a:xfrm>
            <a:off x="458056" y="1095375"/>
            <a:ext cx="10895744" cy="4667250"/>
          </a:xfrm>
        </p:spPr>
        <p:txBody>
          <a:bodyPr>
            <a:normAutofit/>
          </a:bodyPr>
          <a:lstStyle/>
          <a:p>
            <a:pPr marL="0" indent="0" algn="just">
              <a:buNone/>
            </a:pPr>
            <a:r>
              <a:rPr lang="pl-PL" sz="2400" kern="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JST z naszego regionu będą miały możliwość ubiegania się o dofinansowanie inwestycji w </a:t>
            </a:r>
            <a:r>
              <a:rPr lang="pl-PL" sz="2400" u="sng" kern="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budowę/przebudowę/remont/ modernizację obiektów małej infrastruktury publicznej oraz zakup wyposażenia, udostępnianego niekomercyjnie</a:t>
            </a:r>
            <a:r>
              <a:rPr lang="pl-PL" sz="2400" kern="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pl-PL" sz="2400" kern="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(nie generujących dochodów)</a:t>
            </a:r>
          </a:p>
          <a:p>
            <a:pPr marL="0" indent="0" algn="just">
              <a:buNone/>
            </a:pPr>
            <a:endParaRPr lang="pl-PL" sz="2400" kern="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marL="228600" marR="0" lvl="0" indent="-228600" algn="just" defTabSz="914400" rtl="0" eaLnBrk="1" fontAlgn="auto" latinLnBrk="0" hangingPunct="1">
              <a:lnSpc>
                <a:spcPct val="107000"/>
              </a:lnSpc>
              <a:spcBef>
                <a:spcPts val="1000"/>
              </a:spcBef>
              <a:spcAft>
                <a:spcPts val="800"/>
              </a:spcAft>
              <a:buClrTx/>
              <a:buSzTx/>
              <a:buFont typeface="Arial" panose="020B0604020202020204" pitchFamily="34" charset="0"/>
              <a:buChar char="•"/>
              <a:tabLst/>
              <a:defRPr/>
            </a:pPr>
            <a:r>
              <a:rPr kumimoji="0" lang="pl-PL" sz="2400" b="0" i="0" u="sng"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dofinansowanie: 75% kosztów,</a:t>
            </a:r>
          </a:p>
          <a:p>
            <a:pPr marL="0" indent="0" algn="just">
              <a:buNone/>
            </a:pPr>
            <a:endParaRPr lang="pl-PL" sz="2400" kern="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0" indent="0" algn="just">
              <a:buNone/>
            </a:pPr>
            <a:r>
              <a:rPr lang="pl-PL" sz="2400" kern="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Łączna pula środków: </a:t>
            </a:r>
            <a:r>
              <a:rPr lang="pl-PL" sz="2400" b="1" u="sng" kern="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1 000 000,00 Euro </a:t>
            </a:r>
            <a:endParaRPr lang="en-GB" sz="2400" b="1" u="sng"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marL="0" indent="0" algn="just">
              <a:buNone/>
            </a:pPr>
            <a:endParaRPr lang="en-GB" dirty="0"/>
          </a:p>
        </p:txBody>
      </p:sp>
    </p:spTree>
    <p:extLst>
      <p:ext uri="{BB962C8B-B14F-4D97-AF65-F5344CB8AC3E}">
        <p14:creationId xmlns:p14="http://schemas.microsoft.com/office/powerpoint/2010/main" val="1509151491"/>
      </p:ext>
    </p:extLst>
  </p:cSld>
  <p:clrMapOvr>
    <a:masterClrMapping/>
  </p:clrMapOvr>
  <p:transition spd="slow">
    <p:fad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ela 6">
            <a:extLst>
              <a:ext uri="{FF2B5EF4-FFF2-40B4-BE49-F238E27FC236}">
                <a16:creationId xmlns:a16="http://schemas.microsoft.com/office/drawing/2014/main" id="{BA693721-46A6-79EB-29C7-2D5BDE648004}"/>
              </a:ext>
            </a:extLst>
          </p:cNvPr>
          <p:cNvGraphicFramePr>
            <a:graphicFrameLocks noGrp="1"/>
          </p:cNvGraphicFramePr>
          <p:nvPr>
            <p:ph idx="1"/>
            <p:extLst>
              <p:ext uri="{D42A27DB-BD31-4B8C-83A1-F6EECF244321}">
                <p14:modId xmlns:p14="http://schemas.microsoft.com/office/powerpoint/2010/main" val="2562308419"/>
              </p:ext>
            </p:extLst>
          </p:nvPr>
        </p:nvGraphicFramePr>
        <p:xfrm>
          <a:off x="205342" y="1099335"/>
          <a:ext cx="11578183" cy="5188346"/>
        </p:xfrm>
        <a:graphic>
          <a:graphicData uri="http://schemas.openxmlformats.org/drawingml/2006/table">
            <a:tbl>
              <a:tblPr firstRow="1" bandRow="1">
                <a:tableStyleId>{5C22544A-7EE6-4342-B048-85BDC9FD1C3A}</a:tableStyleId>
              </a:tblPr>
              <a:tblGrid>
                <a:gridCol w="3382746">
                  <a:extLst>
                    <a:ext uri="{9D8B030D-6E8A-4147-A177-3AD203B41FA5}">
                      <a16:colId xmlns:a16="http://schemas.microsoft.com/office/drawing/2014/main" val="3911747348"/>
                    </a:ext>
                  </a:extLst>
                </a:gridCol>
                <a:gridCol w="1839694">
                  <a:extLst>
                    <a:ext uri="{9D8B030D-6E8A-4147-A177-3AD203B41FA5}">
                      <a16:colId xmlns:a16="http://schemas.microsoft.com/office/drawing/2014/main" val="2775184352"/>
                    </a:ext>
                  </a:extLst>
                </a:gridCol>
                <a:gridCol w="1815046">
                  <a:extLst>
                    <a:ext uri="{9D8B030D-6E8A-4147-A177-3AD203B41FA5}">
                      <a16:colId xmlns:a16="http://schemas.microsoft.com/office/drawing/2014/main" val="3682613202"/>
                    </a:ext>
                  </a:extLst>
                </a:gridCol>
                <a:gridCol w="1538652">
                  <a:extLst>
                    <a:ext uri="{9D8B030D-6E8A-4147-A177-3AD203B41FA5}">
                      <a16:colId xmlns:a16="http://schemas.microsoft.com/office/drawing/2014/main" val="2224573730"/>
                    </a:ext>
                  </a:extLst>
                </a:gridCol>
                <a:gridCol w="1421582">
                  <a:extLst>
                    <a:ext uri="{9D8B030D-6E8A-4147-A177-3AD203B41FA5}">
                      <a16:colId xmlns:a16="http://schemas.microsoft.com/office/drawing/2014/main" val="2686557605"/>
                    </a:ext>
                  </a:extLst>
                </a:gridCol>
                <a:gridCol w="1580463">
                  <a:extLst>
                    <a:ext uri="{9D8B030D-6E8A-4147-A177-3AD203B41FA5}">
                      <a16:colId xmlns:a16="http://schemas.microsoft.com/office/drawing/2014/main" val="2483672240"/>
                    </a:ext>
                  </a:extLst>
                </a:gridCol>
              </a:tblGrid>
              <a:tr h="1222354">
                <a:tc>
                  <a:txBody>
                    <a:bodyPr/>
                    <a:lstStyle/>
                    <a:p>
                      <a:pPr algn="ctr" fontAlgn="ctr"/>
                      <a:r>
                        <a:rPr lang="pl-PL" sz="2400" b="1" i="0" u="none" strike="noStrike" dirty="0">
                          <a:solidFill>
                            <a:srgbClr val="000000"/>
                          </a:solidFill>
                          <a:effectLst/>
                          <a:latin typeface="Calibri" panose="020F0502020204030204" pitchFamily="34" charset="0"/>
                        </a:rPr>
                        <a:t>WPR</a:t>
                      </a:r>
                      <a:endParaRPr lang="en-GB" sz="24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GB" sz="2400" b="0" i="0" u="none" strike="noStrike" dirty="0">
                          <a:solidFill>
                            <a:srgbClr val="000000"/>
                          </a:solidFill>
                          <a:effectLst/>
                          <a:latin typeface="+mn-lt"/>
                        </a:rPr>
                        <a:t>2024</a:t>
                      </a:r>
                    </a:p>
                  </a:txBody>
                  <a:tcPr marL="9525" marR="9525" marT="9525" marB="0" anchor="ctr"/>
                </a:tc>
                <a:tc>
                  <a:txBody>
                    <a:bodyPr/>
                    <a:lstStyle/>
                    <a:p>
                      <a:pPr algn="ctr" fontAlgn="ctr"/>
                      <a:r>
                        <a:rPr lang="en-GB" sz="2400" b="0" i="0" u="none" strike="noStrike" dirty="0">
                          <a:solidFill>
                            <a:srgbClr val="000000"/>
                          </a:solidFill>
                          <a:effectLst/>
                          <a:latin typeface="+mn-lt"/>
                        </a:rPr>
                        <a:t>2025</a:t>
                      </a:r>
                    </a:p>
                  </a:txBody>
                  <a:tcPr marL="9525" marR="9525" marT="9525" marB="0" anchor="ctr"/>
                </a:tc>
                <a:tc>
                  <a:txBody>
                    <a:bodyPr/>
                    <a:lstStyle/>
                    <a:p>
                      <a:pPr algn="ctr" fontAlgn="ctr"/>
                      <a:r>
                        <a:rPr lang="en-GB" sz="2400" b="0" i="0" u="none" strike="noStrike">
                          <a:solidFill>
                            <a:srgbClr val="000000"/>
                          </a:solidFill>
                          <a:effectLst/>
                          <a:latin typeface="+mn-lt"/>
                        </a:rPr>
                        <a:t>2026</a:t>
                      </a:r>
                    </a:p>
                  </a:txBody>
                  <a:tcPr marL="9525" marR="9525" marT="9525" marB="0" anchor="ctr"/>
                </a:tc>
                <a:tc>
                  <a:txBody>
                    <a:bodyPr/>
                    <a:lstStyle/>
                    <a:p>
                      <a:pPr algn="ctr" fontAlgn="ctr"/>
                      <a:r>
                        <a:rPr lang="en-GB" sz="2400" b="0" i="0" u="none" strike="noStrike" dirty="0">
                          <a:solidFill>
                            <a:srgbClr val="000000"/>
                          </a:solidFill>
                          <a:effectLst/>
                          <a:latin typeface="+mn-lt"/>
                        </a:rPr>
                        <a:t>2027</a:t>
                      </a:r>
                    </a:p>
                  </a:txBody>
                  <a:tcPr marL="9525" marR="9525" marT="9525" marB="0" anchor="ctr"/>
                </a:tc>
                <a:tc>
                  <a:txBody>
                    <a:bodyPr/>
                    <a:lstStyle/>
                    <a:p>
                      <a:pPr algn="ctr" fontAlgn="ctr"/>
                      <a:r>
                        <a:rPr lang="en-GB" sz="2400" b="0" i="0" u="none" strike="noStrike" dirty="0">
                          <a:solidFill>
                            <a:srgbClr val="000000"/>
                          </a:solidFill>
                          <a:effectLst/>
                          <a:latin typeface="+mn-lt"/>
                        </a:rPr>
                        <a:t>2028</a:t>
                      </a:r>
                    </a:p>
                  </a:txBody>
                  <a:tcPr marL="9525" marR="9525" marT="9525" marB="0" anchor="ctr"/>
                </a:tc>
                <a:extLst>
                  <a:ext uri="{0D108BD9-81ED-4DB2-BD59-A6C34878D82A}">
                    <a16:rowId xmlns:a16="http://schemas.microsoft.com/office/drawing/2014/main" val="2801453060"/>
                  </a:ext>
                </a:extLst>
              </a:tr>
              <a:tr h="1202586">
                <a:tc>
                  <a:txBody>
                    <a:bodyPr/>
                    <a:lstStyle/>
                    <a:p>
                      <a:pPr algn="ctr" fontAlgn="ctr"/>
                      <a:r>
                        <a:rPr lang="pl-PL" sz="2400" b="0" i="0" u="none" strike="noStrike" dirty="0">
                          <a:solidFill>
                            <a:srgbClr val="000000"/>
                          </a:solidFill>
                          <a:effectLst/>
                          <a:latin typeface="+mn-lt"/>
                        </a:rPr>
                        <a:t>Starterzy Podgrodzia</a:t>
                      </a:r>
                      <a:endParaRPr lang="en-GB" sz="2400" b="0" i="0" u="none" strike="noStrike" dirty="0">
                        <a:solidFill>
                          <a:srgbClr val="000000"/>
                        </a:solidFill>
                        <a:effectLst/>
                        <a:latin typeface="+mn-lt"/>
                      </a:endParaRPr>
                    </a:p>
                  </a:txBody>
                  <a:tcPr marL="9525" marR="9525" marT="9525" marB="0" anchor="ctr"/>
                </a:tc>
                <a:tc>
                  <a:txBody>
                    <a:bodyPr/>
                    <a:lstStyle/>
                    <a:p>
                      <a:pPr algn="ctr" fontAlgn="ctr"/>
                      <a:endParaRPr lang="en-GB" sz="2400" b="0" i="0" u="none" strike="noStrike" dirty="0">
                        <a:solidFill>
                          <a:srgbClr val="000000"/>
                        </a:solidFill>
                        <a:effectLst/>
                        <a:latin typeface="+mn-lt"/>
                      </a:endParaRPr>
                    </a:p>
                  </a:txBody>
                  <a:tcPr marL="9525" marR="9525" marT="9525" marB="0" anchor="ctr"/>
                </a:tc>
                <a:tc>
                  <a:txBody>
                    <a:bodyPr/>
                    <a:lstStyle/>
                    <a:p>
                      <a:pPr algn="ctr" fontAlgn="ctr"/>
                      <a:r>
                        <a:rPr lang="pl-PL" sz="2400" b="0" i="0" u="none" strike="noStrike" dirty="0">
                          <a:solidFill>
                            <a:srgbClr val="000000"/>
                          </a:solidFill>
                          <a:effectLst/>
                          <a:latin typeface="+mn-lt"/>
                        </a:rPr>
                        <a:t>75 000,00</a:t>
                      </a:r>
                      <a:endParaRPr lang="en-GB" sz="2400" b="0" i="0" u="none" strike="noStrike" dirty="0">
                        <a:solidFill>
                          <a:srgbClr val="000000"/>
                        </a:solidFill>
                        <a:effectLst/>
                        <a:latin typeface="+mn-lt"/>
                      </a:endParaRPr>
                    </a:p>
                  </a:txBody>
                  <a:tcPr marL="9525" marR="9525" marT="9525" marB="0" anchor="ctr"/>
                </a:tc>
                <a:tc>
                  <a:txBody>
                    <a:bodyPr/>
                    <a:lstStyle/>
                    <a:p>
                      <a:pPr algn="ctr" fontAlgn="ctr"/>
                      <a:r>
                        <a:rPr lang="pl-PL" sz="2400" b="0" i="0" u="none" strike="noStrike" dirty="0">
                          <a:solidFill>
                            <a:srgbClr val="000000"/>
                          </a:solidFill>
                          <a:effectLst/>
                          <a:latin typeface="+mn-lt"/>
                        </a:rPr>
                        <a:t>95 000,00</a:t>
                      </a:r>
                      <a:endParaRPr lang="en-GB" sz="2400" b="0" i="0" u="none" strike="noStrike" dirty="0">
                        <a:solidFill>
                          <a:srgbClr val="000000"/>
                        </a:solidFill>
                        <a:effectLst/>
                        <a:latin typeface="+mn-lt"/>
                      </a:endParaRPr>
                    </a:p>
                  </a:txBody>
                  <a:tcPr marL="9525" marR="9525" marT="9525" marB="0" anchor="ctr"/>
                </a:tc>
                <a:tc>
                  <a:txBody>
                    <a:bodyPr/>
                    <a:lstStyle/>
                    <a:p>
                      <a:pPr algn="ctr" fontAlgn="ctr"/>
                      <a:endParaRPr lang="en-GB" sz="2400" b="0" i="0" u="none" strike="noStrike" dirty="0">
                        <a:solidFill>
                          <a:srgbClr val="000000"/>
                        </a:solidFill>
                        <a:effectLst/>
                        <a:latin typeface="+mn-lt"/>
                      </a:endParaRPr>
                    </a:p>
                  </a:txBody>
                  <a:tcPr marL="9525" marR="9525" marT="9525" marB="0" anchor="ctr"/>
                </a:tc>
                <a:tc>
                  <a:txBody>
                    <a:bodyPr/>
                    <a:lstStyle/>
                    <a:p>
                      <a:pPr algn="ctr" fontAlgn="ctr"/>
                      <a:r>
                        <a:rPr lang="en-GB" sz="2400" b="0" i="0" u="none" strike="noStrike" dirty="0">
                          <a:solidFill>
                            <a:srgbClr val="000000"/>
                          </a:solidFill>
                          <a:effectLst/>
                          <a:latin typeface="+mn-lt"/>
                        </a:rPr>
                        <a:t> </a:t>
                      </a:r>
                    </a:p>
                  </a:txBody>
                  <a:tcPr marL="9525" marR="9525" marT="9525" marB="0" anchor="ctr"/>
                </a:tc>
                <a:extLst>
                  <a:ext uri="{0D108BD9-81ED-4DB2-BD59-A6C34878D82A}">
                    <a16:rowId xmlns:a16="http://schemas.microsoft.com/office/drawing/2014/main" val="65424961"/>
                  </a:ext>
                </a:extLst>
              </a:tr>
              <a:tr h="1381703">
                <a:tc>
                  <a:txBody>
                    <a:bodyPr/>
                    <a:lstStyle/>
                    <a:p>
                      <a:pPr algn="ctr" fontAlgn="ctr"/>
                      <a:r>
                        <a:rPr lang="pl-PL" sz="2400" b="0" i="0" u="none" strike="noStrike" dirty="0">
                          <a:solidFill>
                            <a:srgbClr val="000000"/>
                          </a:solidFill>
                          <a:effectLst/>
                          <a:latin typeface="+mn-lt"/>
                        </a:rPr>
                        <a:t>Firmy Podgrodzia</a:t>
                      </a:r>
                      <a:endParaRPr lang="en-GB" sz="2400" b="0" i="0" u="none" strike="noStrike" dirty="0">
                        <a:solidFill>
                          <a:srgbClr val="000000"/>
                        </a:solidFill>
                        <a:effectLst/>
                        <a:latin typeface="+mn-lt"/>
                      </a:endParaRPr>
                    </a:p>
                  </a:txBody>
                  <a:tcPr marL="9525" marR="9525" marT="9525" marB="0" anchor="ctr"/>
                </a:tc>
                <a:tc>
                  <a:txBody>
                    <a:bodyPr/>
                    <a:lstStyle/>
                    <a:p>
                      <a:pPr algn="ctr" fontAlgn="ctr"/>
                      <a:endParaRPr lang="en-GB" sz="2400" b="0" i="0" u="none" strike="noStrike">
                        <a:solidFill>
                          <a:srgbClr val="000000"/>
                        </a:solidFill>
                        <a:effectLst/>
                        <a:latin typeface="+mn-lt"/>
                      </a:endParaRPr>
                    </a:p>
                  </a:txBody>
                  <a:tcPr marL="9525" marR="9525" marT="9525" marB="0" anchor="ctr"/>
                </a:tc>
                <a:tc>
                  <a:txBody>
                    <a:bodyPr/>
                    <a:lstStyle/>
                    <a:p>
                      <a:pPr algn="ctr" fontAlgn="ctr"/>
                      <a:r>
                        <a:rPr lang="pl-PL" sz="2400" b="0" i="0" u="none" strike="noStrike" dirty="0">
                          <a:solidFill>
                            <a:srgbClr val="000000"/>
                          </a:solidFill>
                          <a:effectLst/>
                          <a:latin typeface="+mn-lt"/>
                        </a:rPr>
                        <a:t>185 000,00</a:t>
                      </a:r>
                      <a:endParaRPr lang="en-GB" sz="2400" b="0" i="0" u="none" strike="noStrike" dirty="0">
                        <a:solidFill>
                          <a:srgbClr val="000000"/>
                        </a:solidFill>
                        <a:effectLst/>
                        <a:latin typeface="+mn-lt"/>
                      </a:endParaRPr>
                    </a:p>
                  </a:txBody>
                  <a:tcPr marL="9525" marR="9525" marT="9525" marB="0" anchor="ctr"/>
                </a:tc>
                <a:tc>
                  <a:txBody>
                    <a:bodyPr/>
                    <a:lstStyle/>
                    <a:p>
                      <a:pPr algn="ctr" fontAlgn="ctr"/>
                      <a:r>
                        <a:rPr lang="pl-PL" sz="2400" b="0" i="0" u="none" strike="noStrike" dirty="0">
                          <a:solidFill>
                            <a:srgbClr val="000000"/>
                          </a:solidFill>
                          <a:effectLst/>
                          <a:latin typeface="+mn-lt"/>
                        </a:rPr>
                        <a:t>145 000,00</a:t>
                      </a:r>
                      <a:endParaRPr lang="en-GB" sz="2400" b="0" i="0" u="none" strike="noStrike" dirty="0">
                        <a:solidFill>
                          <a:srgbClr val="000000"/>
                        </a:solidFill>
                        <a:effectLst/>
                        <a:latin typeface="+mn-lt"/>
                      </a:endParaRPr>
                    </a:p>
                  </a:txBody>
                  <a:tcPr marL="9525" marR="9525" marT="9525" marB="0" anchor="ctr"/>
                </a:tc>
                <a:tc>
                  <a:txBody>
                    <a:bodyPr/>
                    <a:lstStyle/>
                    <a:p>
                      <a:pPr algn="ctr" fontAlgn="ctr"/>
                      <a:endParaRPr lang="en-GB" sz="2400" b="0" i="0" u="none" strike="noStrike">
                        <a:solidFill>
                          <a:srgbClr val="000000"/>
                        </a:solidFill>
                        <a:effectLst/>
                        <a:latin typeface="+mn-lt"/>
                      </a:endParaRPr>
                    </a:p>
                  </a:txBody>
                  <a:tcPr marL="9525" marR="9525" marT="9525" marB="0" anchor="ctr"/>
                </a:tc>
                <a:tc>
                  <a:txBody>
                    <a:bodyPr/>
                    <a:lstStyle/>
                    <a:p>
                      <a:pPr algn="ctr" fontAlgn="ctr"/>
                      <a:r>
                        <a:rPr lang="en-GB" sz="2400" b="0" i="0" u="none" strike="noStrike" dirty="0">
                          <a:solidFill>
                            <a:srgbClr val="000000"/>
                          </a:solidFill>
                          <a:effectLst/>
                          <a:latin typeface="+mn-lt"/>
                        </a:rPr>
                        <a:t> </a:t>
                      </a:r>
                    </a:p>
                  </a:txBody>
                  <a:tcPr marL="9525" marR="9525" marT="9525" marB="0" anchor="ctr"/>
                </a:tc>
                <a:extLst>
                  <a:ext uri="{0D108BD9-81ED-4DB2-BD59-A6C34878D82A}">
                    <a16:rowId xmlns:a16="http://schemas.microsoft.com/office/drawing/2014/main" val="1995719490"/>
                  </a:ext>
                </a:extLst>
              </a:tr>
              <a:tr h="1381703">
                <a:tc>
                  <a:txBody>
                    <a:bodyPr/>
                    <a:lstStyle/>
                    <a:p>
                      <a:pPr algn="ctr" fontAlgn="ctr"/>
                      <a:r>
                        <a:rPr lang="pl-PL" sz="2400" b="0" i="0" u="none" strike="noStrike" dirty="0">
                          <a:solidFill>
                            <a:srgbClr val="000000"/>
                          </a:solidFill>
                          <a:effectLst/>
                          <a:latin typeface="+mn-lt"/>
                        </a:rPr>
                        <a:t>Infrastruktura Podgrodzia</a:t>
                      </a:r>
                      <a:endParaRPr lang="en-GB" sz="2400" b="0" i="0" u="none" strike="noStrike" dirty="0">
                        <a:solidFill>
                          <a:srgbClr val="000000"/>
                        </a:solidFill>
                        <a:effectLst/>
                        <a:latin typeface="+mn-lt"/>
                      </a:endParaRPr>
                    </a:p>
                  </a:txBody>
                  <a:tcPr marL="9525" marR="9525" marT="9525" marB="0" anchor="ctr"/>
                </a:tc>
                <a:tc>
                  <a:txBody>
                    <a:bodyPr/>
                    <a:lstStyle/>
                    <a:p>
                      <a:pPr algn="ctr" fontAlgn="ctr"/>
                      <a:endParaRPr lang="en-GB" sz="2400" b="0" i="0" u="none" strike="noStrike">
                        <a:solidFill>
                          <a:srgbClr val="000000"/>
                        </a:solidFill>
                        <a:effectLst/>
                        <a:latin typeface="+mn-lt"/>
                      </a:endParaRPr>
                    </a:p>
                  </a:txBody>
                  <a:tcPr marL="9525" marR="9525" marT="9525" marB="0" anchor="ctr"/>
                </a:tc>
                <a:tc>
                  <a:txBody>
                    <a:bodyPr/>
                    <a:lstStyle/>
                    <a:p>
                      <a:pPr algn="ctr" fontAlgn="ctr"/>
                      <a:r>
                        <a:rPr lang="pl-PL" sz="2400" b="0" i="0" u="none" strike="noStrike" dirty="0">
                          <a:solidFill>
                            <a:srgbClr val="000000"/>
                          </a:solidFill>
                          <a:effectLst/>
                          <a:latin typeface="+mn-lt"/>
                        </a:rPr>
                        <a:t>1 000 000,00</a:t>
                      </a:r>
                      <a:endParaRPr lang="en-GB" sz="2400" b="0" i="0" u="none" strike="noStrike" dirty="0">
                        <a:solidFill>
                          <a:srgbClr val="000000"/>
                        </a:solidFill>
                        <a:effectLst/>
                        <a:latin typeface="+mn-lt"/>
                      </a:endParaRPr>
                    </a:p>
                  </a:txBody>
                  <a:tcPr marL="9525" marR="9525" marT="9525" marB="0" anchor="ctr"/>
                </a:tc>
                <a:tc>
                  <a:txBody>
                    <a:bodyPr/>
                    <a:lstStyle/>
                    <a:p>
                      <a:pPr algn="ctr" fontAlgn="ctr"/>
                      <a:endParaRPr lang="en-GB" sz="2400" b="0" i="0" u="none" strike="noStrike" dirty="0">
                        <a:solidFill>
                          <a:srgbClr val="000000"/>
                        </a:solidFill>
                        <a:effectLst/>
                        <a:latin typeface="+mn-lt"/>
                      </a:endParaRPr>
                    </a:p>
                  </a:txBody>
                  <a:tcPr marL="9525" marR="9525" marT="9525" marB="0" anchor="ctr"/>
                </a:tc>
                <a:tc>
                  <a:txBody>
                    <a:bodyPr/>
                    <a:lstStyle/>
                    <a:p>
                      <a:pPr algn="ctr" fontAlgn="ctr"/>
                      <a:endParaRPr lang="en-GB" sz="2400" b="0" i="0" u="none" strike="noStrike" dirty="0">
                        <a:solidFill>
                          <a:srgbClr val="000000"/>
                        </a:solidFill>
                        <a:effectLst/>
                        <a:latin typeface="+mn-lt"/>
                      </a:endParaRPr>
                    </a:p>
                  </a:txBody>
                  <a:tcPr marL="9525" marR="9525" marT="9525" marB="0" anchor="ctr"/>
                </a:tc>
                <a:tc>
                  <a:txBody>
                    <a:bodyPr/>
                    <a:lstStyle/>
                    <a:p>
                      <a:pPr algn="ctr" fontAlgn="ctr"/>
                      <a:r>
                        <a:rPr lang="en-GB" sz="2400" b="0" i="0" u="none" strike="noStrike" dirty="0">
                          <a:solidFill>
                            <a:srgbClr val="000000"/>
                          </a:solidFill>
                          <a:effectLst/>
                          <a:latin typeface="+mn-lt"/>
                        </a:rPr>
                        <a:t> </a:t>
                      </a:r>
                    </a:p>
                  </a:txBody>
                  <a:tcPr marL="9525" marR="9525" marT="9525" marB="0" anchor="ctr"/>
                </a:tc>
                <a:extLst>
                  <a:ext uri="{0D108BD9-81ED-4DB2-BD59-A6C34878D82A}">
                    <a16:rowId xmlns:a16="http://schemas.microsoft.com/office/drawing/2014/main" val="2623722650"/>
                  </a:ext>
                </a:extLst>
              </a:tr>
            </a:tbl>
          </a:graphicData>
        </a:graphic>
      </p:graphicFrame>
      <p:sp>
        <p:nvSpPr>
          <p:cNvPr id="5" name="Tytuł 1">
            <a:extLst>
              <a:ext uri="{FF2B5EF4-FFF2-40B4-BE49-F238E27FC236}">
                <a16:creationId xmlns:a16="http://schemas.microsoft.com/office/drawing/2014/main" id="{B5DE081C-FEA0-C91A-701B-E0512400E8A7}"/>
              </a:ext>
            </a:extLst>
          </p:cNvPr>
          <p:cNvSpPr txBox="1">
            <a:spLocks/>
          </p:cNvSpPr>
          <p:nvPr/>
        </p:nvSpPr>
        <p:spPr>
          <a:xfrm>
            <a:off x="905729" y="90617"/>
            <a:ext cx="10515600" cy="873211"/>
          </a:xfrm>
          <a:prstGeom prst="rect">
            <a:avLst/>
          </a:prstGeom>
          <a:no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pl-PL" sz="3600" b="1" dirty="0"/>
              <a:t>Harmonogram naborów WPR (w euro)</a:t>
            </a:r>
            <a:endParaRPr lang="pl-PL" sz="1800" b="1" dirty="0"/>
          </a:p>
        </p:txBody>
      </p:sp>
    </p:spTree>
    <p:extLst>
      <p:ext uri="{BB962C8B-B14F-4D97-AF65-F5344CB8AC3E}">
        <p14:creationId xmlns:p14="http://schemas.microsoft.com/office/powerpoint/2010/main" val="318825269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3CA434A-C55F-2542-980E-0D2EE44226C4}"/>
              </a:ext>
            </a:extLst>
          </p:cNvPr>
          <p:cNvSpPr>
            <a:spLocks noGrp="1"/>
          </p:cNvSpPr>
          <p:nvPr>
            <p:ph type="title"/>
          </p:nvPr>
        </p:nvSpPr>
        <p:spPr>
          <a:xfrm>
            <a:off x="838200" y="225425"/>
            <a:ext cx="10515600" cy="845904"/>
          </a:xfrm>
          <a:noFill/>
        </p:spPr>
        <p:txBody>
          <a:bodyPr>
            <a:normAutofit/>
          </a:bodyPr>
          <a:lstStyle/>
          <a:p>
            <a:pPr marL="0" indent="0" algn="ctr">
              <a:buNone/>
            </a:pPr>
            <a:r>
              <a:rPr lang="pl-PL" sz="2400" b="1" dirty="0">
                <a:solidFill>
                  <a:schemeClr val="tx1"/>
                </a:solidFill>
              </a:rPr>
              <a:t>Fundusze Europejskie dla Kujaw i Pomorza 2021-2027</a:t>
            </a:r>
            <a:br>
              <a:rPr lang="pl-PL" sz="2400" b="1" dirty="0">
                <a:solidFill>
                  <a:schemeClr val="tx1"/>
                </a:solidFill>
              </a:rPr>
            </a:br>
            <a:r>
              <a:rPr lang="pl-PL" sz="2400" b="1" dirty="0">
                <a:solidFill>
                  <a:schemeClr val="tx1"/>
                </a:solidFill>
              </a:rPr>
              <a:t>Europejski Fundusz Społeczny +</a:t>
            </a:r>
          </a:p>
        </p:txBody>
      </p:sp>
      <p:sp>
        <p:nvSpPr>
          <p:cNvPr id="3" name="Prostokąt zaokrąglony 2">
            <a:extLst>
              <a:ext uri="{FF2B5EF4-FFF2-40B4-BE49-F238E27FC236}">
                <a16:creationId xmlns:a16="http://schemas.microsoft.com/office/drawing/2014/main" id="{E5831672-8836-6A4D-9A93-D80CC3092CEE}"/>
              </a:ext>
            </a:extLst>
          </p:cNvPr>
          <p:cNvSpPr/>
          <p:nvPr/>
        </p:nvSpPr>
        <p:spPr>
          <a:xfrm>
            <a:off x="533400" y="1690688"/>
            <a:ext cx="11023600" cy="4760912"/>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pl-PL" dirty="0"/>
          </a:p>
        </p:txBody>
      </p:sp>
      <p:sp>
        <p:nvSpPr>
          <p:cNvPr id="4" name="Owal 3">
            <a:extLst>
              <a:ext uri="{FF2B5EF4-FFF2-40B4-BE49-F238E27FC236}">
                <a16:creationId xmlns:a16="http://schemas.microsoft.com/office/drawing/2014/main" id="{22C942CB-EACE-8348-BF07-1D677A0C3A71}"/>
              </a:ext>
            </a:extLst>
          </p:cNvPr>
          <p:cNvSpPr/>
          <p:nvPr/>
        </p:nvSpPr>
        <p:spPr>
          <a:xfrm>
            <a:off x="714632" y="1944130"/>
            <a:ext cx="3651885" cy="3450548"/>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pl-PL" sz="2000" b="1" dirty="0">
                <a:solidFill>
                  <a:schemeClr val="bg1"/>
                </a:solidFill>
              </a:rPr>
              <a:t>Seniorzy Podgrodzia</a:t>
            </a:r>
          </a:p>
          <a:p>
            <a:pPr algn="ctr"/>
            <a:endParaRPr lang="pl-PL" dirty="0"/>
          </a:p>
          <a:p>
            <a:pPr algn="ctr"/>
            <a:r>
              <a:rPr lang="pl-PL" sz="2400" b="1" dirty="0">
                <a:solidFill>
                  <a:schemeClr val="tx1"/>
                </a:solidFill>
              </a:rPr>
              <a:t>460 000,00 euro </a:t>
            </a:r>
          </a:p>
        </p:txBody>
      </p:sp>
      <p:sp>
        <p:nvSpPr>
          <p:cNvPr id="8" name="Owal 7">
            <a:extLst>
              <a:ext uri="{FF2B5EF4-FFF2-40B4-BE49-F238E27FC236}">
                <a16:creationId xmlns:a16="http://schemas.microsoft.com/office/drawing/2014/main" id="{BB8E056A-546B-0042-9942-1E0FD24C0708}"/>
              </a:ext>
            </a:extLst>
          </p:cNvPr>
          <p:cNvSpPr/>
          <p:nvPr/>
        </p:nvSpPr>
        <p:spPr>
          <a:xfrm>
            <a:off x="7701915" y="2141264"/>
            <a:ext cx="3651885" cy="3368834"/>
          </a:xfrm>
          <a:prstGeom prst="ellipse">
            <a:avLst/>
          </a:prstGeom>
          <a:solidFill>
            <a:schemeClr val="accent4"/>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2000" b="1" dirty="0"/>
              <a:t>Młodzi Podgrodzia</a:t>
            </a:r>
          </a:p>
          <a:p>
            <a:pPr algn="ctr"/>
            <a:endParaRPr lang="pl-PL" dirty="0"/>
          </a:p>
          <a:p>
            <a:pPr algn="ctr"/>
            <a:r>
              <a:rPr lang="pl-PL" sz="2400" b="1" dirty="0">
                <a:solidFill>
                  <a:schemeClr val="tx1"/>
                </a:solidFill>
              </a:rPr>
              <a:t>500 000,00 euro</a:t>
            </a:r>
          </a:p>
        </p:txBody>
      </p:sp>
      <p:sp>
        <p:nvSpPr>
          <p:cNvPr id="5" name="pole tekstowe 4">
            <a:extLst>
              <a:ext uri="{FF2B5EF4-FFF2-40B4-BE49-F238E27FC236}">
                <a16:creationId xmlns:a16="http://schemas.microsoft.com/office/drawing/2014/main" id="{8FF74E78-E2FA-0547-BD19-D0DAC7D63C95}"/>
              </a:ext>
            </a:extLst>
          </p:cNvPr>
          <p:cNvSpPr txBox="1"/>
          <p:nvPr/>
        </p:nvSpPr>
        <p:spPr>
          <a:xfrm>
            <a:off x="3530600" y="1856574"/>
            <a:ext cx="4657768" cy="400110"/>
          </a:xfrm>
          <a:prstGeom prst="rect">
            <a:avLst/>
          </a:prstGeom>
          <a:noFill/>
        </p:spPr>
        <p:txBody>
          <a:bodyPr wrap="square" rtlCol="0">
            <a:spAutoFit/>
          </a:bodyPr>
          <a:lstStyle/>
          <a:p>
            <a:pPr algn="ctr"/>
            <a:r>
              <a:rPr lang="pl-PL" sz="2000" b="1" dirty="0">
                <a:solidFill>
                  <a:schemeClr val="bg1"/>
                </a:solidFill>
              </a:rPr>
              <a:t>LSR 2023-2029</a:t>
            </a:r>
          </a:p>
        </p:txBody>
      </p:sp>
      <p:sp>
        <p:nvSpPr>
          <p:cNvPr id="7" name="Owal 6">
            <a:extLst>
              <a:ext uri="{FF2B5EF4-FFF2-40B4-BE49-F238E27FC236}">
                <a16:creationId xmlns:a16="http://schemas.microsoft.com/office/drawing/2014/main" id="{4D055DEF-4390-B6DE-56AE-7187E00C6858}"/>
              </a:ext>
            </a:extLst>
          </p:cNvPr>
          <p:cNvSpPr/>
          <p:nvPr/>
        </p:nvSpPr>
        <p:spPr>
          <a:xfrm>
            <a:off x="4250723" y="2876043"/>
            <a:ext cx="3574762" cy="3450548"/>
          </a:xfrm>
          <a:prstGeom prst="ellipse">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2000" b="1" dirty="0"/>
              <a:t>Równać szanse</a:t>
            </a:r>
          </a:p>
          <a:p>
            <a:pPr algn="ctr"/>
            <a:endParaRPr lang="pl-PL" dirty="0"/>
          </a:p>
          <a:p>
            <a:pPr algn="ctr"/>
            <a:r>
              <a:rPr lang="pl-PL" sz="2400" b="1" dirty="0">
                <a:solidFill>
                  <a:schemeClr val="tx1"/>
                </a:solidFill>
              </a:rPr>
              <a:t>40 000,00 euro </a:t>
            </a:r>
          </a:p>
        </p:txBody>
      </p:sp>
    </p:spTree>
    <p:extLst>
      <p:ext uri="{BB962C8B-B14F-4D97-AF65-F5344CB8AC3E}">
        <p14:creationId xmlns:p14="http://schemas.microsoft.com/office/powerpoint/2010/main" val="2177664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1D9F1AB0-353C-07D4-46CF-C7793CC431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3558" y="1273629"/>
            <a:ext cx="2155371" cy="2155371"/>
          </a:xfrm>
          <a:prstGeom prst="rect">
            <a:avLst/>
          </a:prstGeom>
        </p:spPr>
      </p:pic>
      <p:pic>
        <p:nvPicPr>
          <p:cNvPr id="27" name="Obraz 26">
            <a:extLst>
              <a:ext uri="{FF2B5EF4-FFF2-40B4-BE49-F238E27FC236}">
                <a16:creationId xmlns:a16="http://schemas.microsoft.com/office/drawing/2014/main" id="{B765F77D-0FAF-EBBB-FCC8-50470C07EB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3072" y="1505036"/>
            <a:ext cx="2143125" cy="2143125"/>
          </a:xfrm>
          <a:prstGeom prst="rect">
            <a:avLst/>
          </a:prstGeom>
        </p:spPr>
      </p:pic>
      <p:pic>
        <p:nvPicPr>
          <p:cNvPr id="22" name="Obraz 21">
            <a:extLst>
              <a:ext uri="{FF2B5EF4-FFF2-40B4-BE49-F238E27FC236}">
                <a16:creationId xmlns:a16="http://schemas.microsoft.com/office/drawing/2014/main" id="{65341648-498C-597A-A4B0-1B67332524B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28854" y="2869832"/>
            <a:ext cx="2753474" cy="1524736"/>
          </a:xfrm>
          <a:prstGeom prst="rect">
            <a:avLst/>
          </a:prstGeom>
        </p:spPr>
      </p:pic>
      <p:sp>
        <p:nvSpPr>
          <p:cNvPr id="4" name="Tytuł 1">
            <a:extLst>
              <a:ext uri="{FF2B5EF4-FFF2-40B4-BE49-F238E27FC236}">
                <a16:creationId xmlns:a16="http://schemas.microsoft.com/office/drawing/2014/main" id="{7083A123-9835-DD58-007F-B3969A7162D1}"/>
              </a:ext>
            </a:extLst>
          </p:cNvPr>
          <p:cNvSpPr txBox="1">
            <a:spLocks/>
          </p:cNvSpPr>
          <p:nvPr/>
        </p:nvSpPr>
        <p:spPr>
          <a:xfrm>
            <a:off x="756007" y="448400"/>
            <a:ext cx="10515600" cy="733128"/>
          </a:xfrm>
          <a:prstGeom prst="rect">
            <a:avLst/>
          </a:prstGeom>
          <a:no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0" lang="pl-PL" sz="28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Jakie przedsięwzięcia można zrealizować ze środków regionalnych </a:t>
            </a:r>
            <a:br>
              <a:rPr kumimoji="0" lang="pl-PL" sz="28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br>
            <a:r>
              <a:rPr kumimoji="0" lang="pl-PL" sz="28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w ramach EFS + na terenie LGD ,,Podgrodzie Toruńskie”</a:t>
            </a:r>
            <a:endParaRPr lang="pl-PL" sz="2800" b="1" dirty="0">
              <a:latin typeface="Times New Roman" panose="02020603050405020304" pitchFamily="18" charset="0"/>
              <a:cs typeface="Times New Roman" panose="02020603050405020304" pitchFamily="18" charset="0"/>
            </a:endParaRPr>
          </a:p>
        </p:txBody>
      </p:sp>
      <p:sp>
        <p:nvSpPr>
          <p:cNvPr id="15" name="Prostokąt: zaokrąglone rogi 14">
            <a:extLst>
              <a:ext uri="{FF2B5EF4-FFF2-40B4-BE49-F238E27FC236}">
                <a16:creationId xmlns:a16="http://schemas.microsoft.com/office/drawing/2014/main" id="{328F8DC4-8B1A-9A19-1B7B-446DB624DC03}"/>
              </a:ext>
            </a:extLst>
          </p:cNvPr>
          <p:cNvSpPr/>
          <p:nvPr/>
        </p:nvSpPr>
        <p:spPr>
          <a:xfrm>
            <a:off x="556891" y="2917860"/>
            <a:ext cx="3043825" cy="3491740"/>
          </a:xfrm>
          <a:prstGeom prst="roundRect">
            <a:avLst/>
          </a:prstGeom>
          <a:solidFill>
            <a:schemeClr val="accent3">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lvl="0" indent="0" algn="ctr" defTabSz="466725">
              <a:lnSpc>
                <a:spcPct val="100000"/>
              </a:lnSpc>
              <a:spcBef>
                <a:spcPct val="0"/>
              </a:spcBef>
              <a:spcAft>
                <a:spcPct val="35000"/>
              </a:spcAft>
              <a:buNone/>
            </a:pPr>
            <a:br>
              <a:rPr lang="pl-PL" sz="1800" b="1" i="0" u="none"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pl-PL" sz="1800" b="1" i="0" u="none"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MŁODZI PODGRODZIA</a:t>
            </a:r>
          </a:p>
          <a:p>
            <a:pPr marL="285750" lvl="0" indent="-285750" algn="ctr" defTabSz="466725">
              <a:lnSpc>
                <a:spcPct val="100000"/>
              </a:lnSpc>
              <a:spcBef>
                <a:spcPct val="0"/>
              </a:spcBef>
              <a:spcAft>
                <a:spcPct val="35000"/>
              </a:spcAft>
              <a:buFont typeface="Arial" panose="020B0604020202020204" pitchFamily="34" charset="0"/>
              <a:buChar char="•"/>
            </a:pPr>
            <a:r>
              <a:rPr lang="pl-PL" sz="1800" b="1" dirty="0">
                <a:solidFill>
                  <a:schemeClr val="tx1"/>
                </a:solidFill>
                <a:latin typeface="Times New Roman" panose="02020603050405020304" pitchFamily="18" charset="0"/>
                <a:cs typeface="Times New Roman" panose="02020603050405020304" pitchFamily="18" charset="0"/>
              </a:rPr>
              <a:t>kluby młodzieżowe</a:t>
            </a:r>
            <a:br>
              <a:rPr lang="pl-PL" sz="1800" b="1" dirty="0">
                <a:solidFill>
                  <a:schemeClr val="tx1"/>
                </a:solidFill>
                <a:latin typeface="Times New Roman" panose="02020603050405020304" pitchFamily="18" charset="0"/>
                <a:cs typeface="Times New Roman" panose="02020603050405020304" pitchFamily="18" charset="0"/>
              </a:rPr>
            </a:br>
            <a:endParaRPr lang="pl-PL" sz="1800" b="1" dirty="0">
              <a:solidFill>
                <a:schemeClr val="tx1"/>
              </a:solidFill>
              <a:latin typeface="Times New Roman" panose="02020603050405020304" pitchFamily="18" charset="0"/>
              <a:cs typeface="Times New Roman" panose="02020603050405020304" pitchFamily="18" charset="0"/>
            </a:endParaRPr>
          </a:p>
          <a:p>
            <a:pPr marL="171450" indent="-171450" algn="ctr" defTabSz="466725">
              <a:spcBef>
                <a:spcPct val="0"/>
              </a:spcBef>
              <a:spcAft>
                <a:spcPct val="35000"/>
              </a:spcAft>
              <a:buFont typeface="Arial" panose="020B0604020202020204" pitchFamily="34" charset="0"/>
              <a:buChar char="•"/>
            </a:pPr>
            <a:r>
              <a:rPr lang="pl-PL" sz="1800" b="1" dirty="0">
                <a:solidFill>
                  <a:schemeClr val="tx1"/>
                </a:solidFill>
                <a:latin typeface="Times New Roman" panose="02020603050405020304" pitchFamily="18" charset="0"/>
                <a:cs typeface="Times New Roman" panose="02020603050405020304" pitchFamily="18" charset="0"/>
              </a:rPr>
              <a:t>wsparcie na realizację projektów edukacyjnych</a:t>
            </a:r>
            <a:br>
              <a:rPr lang="pl-PL" sz="1800" b="1" dirty="0">
                <a:solidFill>
                  <a:schemeClr val="tx1"/>
                </a:solidFill>
                <a:latin typeface="Times New Roman" panose="02020603050405020304" pitchFamily="18" charset="0"/>
                <a:cs typeface="Times New Roman" panose="02020603050405020304" pitchFamily="18" charset="0"/>
              </a:rPr>
            </a:br>
            <a:endParaRPr lang="pl-PL" sz="1800" dirty="0">
              <a:solidFill>
                <a:schemeClr val="tx1"/>
              </a:solidFill>
              <a:latin typeface="Times New Roman" panose="02020603050405020304" pitchFamily="18" charset="0"/>
              <a:cs typeface="Times New Roman" panose="02020603050405020304" pitchFamily="18" charset="0"/>
            </a:endParaRPr>
          </a:p>
          <a:p>
            <a:pPr marL="171450" indent="-171450" algn="ctr" defTabSz="466725">
              <a:spcBef>
                <a:spcPct val="0"/>
              </a:spcBef>
              <a:spcAft>
                <a:spcPct val="35000"/>
              </a:spcAft>
              <a:buFont typeface="Arial" panose="020B0604020202020204" pitchFamily="34" charset="0"/>
              <a:buChar char="•"/>
            </a:pPr>
            <a:r>
              <a:rPr lang="pl-PL" sz="1800" b="1" dirty="0">
                <a:solidFill>
                  <a:schemeClr val="tx1"/>
                </a:solidFill>
                <a:latin typeface="Times New Roman" panose="02020603050405020304" pitchFamily="18" charset="0"/>
                <a:cs typeface="Times New Roman" panose="02020603050405020304" pitchFamily="18" charset="0"/>
              </a:rPr>
              <a:t>warsztaty w obszarze ginących zawodów</a:t>
            </a:r>
            <a:endParaRPr lang="pl-PL" sz="1800" b="1" i="0" kern="1200" dirty="0">
              <a:solidFill>
                <a:schemeClr val="tx1"/>
              </a:solidFill>
              <a:latin typeface="Times New Roman" panose="02020603050405020304" pitchFamily="18" charset="0"/>
              <a:cs typeface="Times New Roman" panose="02020603050405020304" pitchFamily="18" charset="0"/>
            </a:endParaRPr>
          </a:p>
          <a:p>
            <a:pPr algn="ctr"/>
            <a:endParaRPr lang="pl-PL" dirty="0"/>
          </a:p>
        </p:txBody>
      </p:sp>
      <p:sp>
        <p:nvSpPr>
          <p:cNvPr id="18" name="Prostokąt: zaokrąglone rogi 17">
            <a:extLst>
              <a:ext uri="{FF2B5EF4-FFF2-40B4-BE49-F238E27FC236}">
                <a16:creationId xmlns:a16="http://schemas.microsoft.com/office/drawing/2014/main" id="{CBF8AA2B-680E-21ED-0386-FB67C30693BE}"/>
              </a:ext>
            </a:extLst>
          </p:cNvPr>
          <p:cNvSpPr/>
          <p:nvPr/>
        </p:nvSpPr>
        <p:spPr>
          <a:xfrm>
            <a:off x="4828854" y="4253501"/>
            <a:ext cx="2753474" cy="1674687"/>
          </a:xfrm>
          <a:prstGeom prst="roundRect">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lvl="0" indent="0" algn="ctr" defTabSz="622300">
              <a:lnSpc>
                <a:spcPct val="90000"/>
              </a:lnSpc>
              <a:spcBef>
                <a:spcPct val="0"/>
              </a:spcBef>
              <a:spcAft>
                <a:spcPct val="35000"/>
              </a:spcAft>
              <a:buNone/>
            </a:pPr>
            <a:endParaRPr lang="pl-PL" sz="18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marL="0" lvl="0" indent="0" algn="ctr" defTabSz="622300">
              <a:lnSpc>
                <a:spcPct val="90000"/>
              </a:lnSpc>
              <a:spcBef>
                <a:spcPct val="0"/>
              </a:spcBef>
              <a:spcAft>
                <a:spcPct val="35000"/>
              </a:spcAft>
              <a:buNone/>
            </a:pPr>
            <a:endParaRPr lang="pl-PL"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marL="0" lvl="0" indent="0" algn="ctr" defTabSz="622300">
              <a:lnSpc>
                <a:spcPct val="90000"/>
              </a:lnSpc>
              <a:spcBef>
                <a:spcPct val="0"/>
              </a:spcBef>
              <a:spcAft>
                <a:spcPct val="35000"/>
              </a:spcAft>
              <a:buNone/>
            </a:pPr>
            <a:endParaRPr lang="pl-PL" sz="18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marL="0" lvl="0" indent="0" algn="ctr" defTabSz="622300">
              <a:lnSpc>
                <a:spcPct val="90000"/>
              </a:lnSpc>
              <a:spcBef>
                <a:spcPct val="0"/>
              </a:spcBef>
              <a:spcAft>
                <a:spcPct val="35000"/>
              </a:spcAft>
              <a:buNone/>
            </a:pPr>
            <a:endParaRPr lang="pl-PL"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marL="0" lvl="0" indent="0" algn="ctr" defTabSz="622300">
              <a:lnSpc>
                <a:spcPct val="90000"/>
              </a:lnSpc>
              <a:spcBef>
                <a:spcPct val="0"/>
              </a:spcBef>
              <a:spcAft>
                <a:spcPct val="35000"/>
              </a:spcAft>
              <a:buNone/>
            </a:pPr>
            <a:r>
              <a:rPr lang="pl-PL" sz="18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SENIORZY PODGRODZIA</a:t>
            </a:r>
            <a:br>
              <a:rPr lang="pl-PL" sz="18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endParaRPr lang="pl-PL" sz="18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marL="285750" lvl="0" indent="-285750" algn="ctr" defTabSz="622300">
              <a:lnSpc>
                <a:spcPct val="90000"/>
              </a:lnSpc>
              <a:spcBef>
                <a:spcPct val="0"/>
              </a:spcBef>
              <a:spcAft>
                <a:spcPct val="35000"/>
              </a:spcAft>
              <a:buFont typeface="Arial" panose="020B0604020202020204" pitchFamily="34" charset="0"/>
              <a:buChar char="•"/>
            </a:pPr>
            <a:r>
              <a:rPr lang="pl-PL" sz="1800" b="1" dirty="0">
                <a:solidFill>
                  <a:schemeClr val="tx1"/>
                </a:solidFill>
                <a:latin typeface="Times New Roman" panose="02020603050405020304" pitchFamily="18" charset="0"/>
                <a:cs typeface="Times New Roman" panose="02020603050405020304" pitchFamily="18" charset="0"/>
              </a:rPr>
              <a:t>k</a:t>
            </a:r>
            <a:r>
              <a:rPr lang="pl-PL" sz="1800" b="1" i="0" dirty="0">
                <a:solidFill>
                  <a:schemeClr val="tx1"/>
                </a:solidFill>
                <a:latin typeface="Times New Roman" panose="02020603050405020304" pitchFamily="18" charset="0"/>
                <a:cs typeface="Times New Roman" panose="02020603050405020304" pitchFamily="18" charset="0"/>
              </a:rPr>
              <a:t>luby seniora</a:t>
            </a:r>
          </a:p>
          <a:p>
            <a:pPr lvl="0" algn="ctr" defTabSz="622300">
              <a:lnSpc>
                <a:spcPct val="90000"/>
              </a:lnSpc>
              <a:spcBef>
                <a:spcPct val="0"/>
              </a:spcBef>
              <a:spcAft>
                <a:spcPct val="35000"/>
              </a:spcAft>
            </a:pPr>
            <a:endParaRPr lang="pl-PL" sz="1800" b="1" kern="1200" dirty="0">
              <a:solidFill>
                <a:schemeClr val="tx1"/>
              </a:solidFill>
              <a:latin typeface="Times New Roman" panose="02020603050405020304" pitchFamily="18" charset="0"/>
              <a:cs typeface="Times New Roman" panose="02020603050405020304" pitchFamily="18" charset="0"/>
            </a:endParaRPr>
          </a:p>
          <a:p>
            <a:pPr lvl="0" algn="ctr" defTabSz="622300">
              <a:lnSpc>
                <a:spcPct val="90000"/>
              </a:lnSpc>
              <a:spcBef>
                <a:spcPct val="0"/>
              </a:spcBef>
              <a:spcAft>
                <a:spcPct val="35000"/>
              </a:spcAft>
            </a:pPr>
            <a:endParaRPr lang="pl-PL" sz="1800" b="1" kern="1200" dirty="0">
              <a:solidFill>
                <a:schemeClr val="tx1"/>
              </a:solidFill>
              <a:latin typeface="Times New Roman" panose="02020603050405020304" pitchFamily="18" charset="0"/>
              <a:cs typeface="Times New Roman" panose="02020603050405020304" pitchFamily="18" charset="0"/>
            </a:endParaRPr>
          </a:p>
          <a:p>
            <a:pPr lvl="0" algn="ctr" defTabSz="622300">
              <a:lnSpc>
                <a:spcPct val="90000"/>
              </a:lnSpc>
              <a:spcBef>
                <a:spcPct val="0"/>
              </a:spcBef>
              <a:spcAft>
                <a:spcPct val="35000"/>
              </a:spcAft>
            </a:pPr>
            <a:endParaRPr lang="pl-PL" sz="1800" b="1" kern="1200" dirty="0">
              <a:solidFill>
                <a:schemeClr val="tx1"/>
              </a:solidFill>
              <a:latin typeface="Times New Roman" panose="02020603050405020304" pitchFamily="18" charset="0"/>
              <a:cs typeface="Times New Roman" panose="02020603050405020304" pitchFamily="18" charset="0"/>
            </a:endParaRPr>
          </a:p>
          <a:p>
            <a:pPr algn="ctr"/>
            <a:endParaRPr lang="pl-PL" dirty="0"/>
          </a:p>
        </p:txBody>
      </p:sp>
      <p:sp>
        <p:nvSpPr>
          <p:cNvPr id="23" name="Prostokąt: zaokrąglone rogi 22">
            <a:extLst>
              <a:ext uri="{FF2B5EF4-FFF2-40B4-BE49-F238E27FC236}">
                <a16:creationId xmlns:a16="http://schemas.microsoft.com/office/drawing/2014/main" id="{89F548CF-FD14-7E98-DA0D-EB05709DD189}"/>
              </a:ext>
            </a:extLst>
          </p:cNvPr>
          <p:cNvSpPr/>
          <p:nvPr/>
        </p:nvSpPr>
        <p:spPr>
          <a:xfrm>
            <a:off x="8970199" y="3329273"/>
            <a:ext cx="2753474" cy="3237782"/>
          </a:xfrm>
          <a:prstGeom prst="roundRect">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lvl="0" indent="0" algn="ctr" defTabSz="466725">
              <a:lnSpc>
                <a:spcPct val="100000"/>
              </a:lnSpc>
              <a:spcBef>
                <a:spcPct val="0"/>
              </a:spcBef>
              <a:spcAft>
                <a:spcPct val="35000"/>
              </a:spcAft>
              <a:buNone/>
            </a:pPr>
            <a:endParaRPr lang="pl-PL" sz="1800" b="1" i="0" u="none"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marL="0" lvl="0" indent="0" algn="ctr" defTabSz="466725">
              <a:lnSpc>
                <a:spcPct val="100000"/>
              </a:lnSpc>
              <a:spcBef>
                <a:spcPct val="0"/>
              </a:spcBef>
              <a:spcAft>
                <a:spcPct val="35000"/>
              </a:spcAft>
              <a:buNone/>
            </a:pPr>
            <a:endParaRPr lang="pl-PL"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marL="0" lvl="0" indent="0" algn="ctr" defTabSz="466725">
              <a:lnSpc>
                <a:spcPct val="100000"/>
              </a:lnSpc>
              <a:spcBef>
                <a:spcPct val="0"/>
              </a:spcBef>
              <a:spcAft>
                <a:spcPct val="35000"/>
              </a:spcAft>
              <a:buNone/>
            </a:pPr>
            <a:endParaRPr lang="pl-PL" sz="1800" b="1" i="0" u="none"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marL="0" lvl="0" indent="0" algn="ctr" defTabSz="466725">
              <a:lnSpc>
                <a:spcPct val="100000"/>
              </a:lnSpc>
              <a:spcBef>
                <a:spcPct val="0"/>
              </a:spcBef>
              <a:spcAft>
                <a:spcPct val="35000"/>
              </a:spcAft>
              <a:buNone/>
            </a:pPr>
            <a:r>
              <a:rPr lang="pl-PL" sz="1800" b="1" i="0" u="none"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RÓWNAĆ SZANSE</a:t>
            </a:r>
            <a:br>
              <a:rPr lang="pl-PL" sz="1800" b="1" i="0" u="none"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endParaRPr lang="pl-PL" sz="1800" b="1" i="0" u="none"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marL="285750" lvl="0" indent="-285750" algn="ctr" defTabSz="466725">
              <a:lnSpc>
                <a:spcPct val="100000"/>
              </a:lnSpc>
              <a:spcBef>
                <a:spcPct val="0"/>
              </a:spcBef>
              <a:spcAft>
                <a:spcPct val="35000"/>
              </a:spcAft>
              <a:buFont typeface="Arial" panose="020B0604020202020204" pitchFamily="34" charset="0"/>
              <a:buChar char="•"/>
            </a:pPr>
            <a:r>
              <a:rPr lang="pl-PL" sz="1800" b="1" dirty="0">
                <a:solidFill>
                  <a:schemeClr val="tx1"/>
                </a:solidFill>
                <a:latin typeface="Times New Roman" panose="02020603050405020304" pitchFamily="18" charset="0"/>
                <a:cs typeface="Times New Roman" panose="02020603050405020304" pitchFamily="18" charset="0"/>
              </a:rPr>
              <a:t>kluby rodzica</a:t>
            </a:r>
            <a:br>
              <a:rPr lang="pl-PL" sz="1800" b="1" dirty="0">
                <a:solidFill>
                  <a:schemeClr val="tx1"/>
                </a:solidFill>
                <a:latin typeface="Times New Roman" panose="02020603050405020304" pitchFamily="18" charset="0"/>
                <a:cs typeface="Times New Roman" panose="02020603050405020304" pitchFamily="18" charset="0"/>
              </a:rPr>
            </a:br>
            <a:endParaRPr lang="pl-PL" sz="1800" b="1" dirty="0">
              <a:solidFill>
                <a:schemeClr val="tx1"/>
              </a:solidFill>
              <a:latin typeface="Times New Roman" panose="02020603050405020304" pitchFamily="18" charset="0"/>
              <a:cs typeface="Times New Roman" panose="02020603050405020304" pitchFamily="18" charset="0"/>
            </a:endParaRPr>
          </a:p>
          <a:p>
            <a:pPr marL="285750" lvl="0" indent="-285750" algn="ctr" defTabSz="466725">
              <a:lnSpc>
                <a:spcPct val="100000"/>
              </a:lnSpc>
              <a:spcBef>
                <a:spcPct val="0"/>
              </a:spcBef>
              <a:spcAft>
                <a:spcPct val="35000"/>
              </a:spcAft>
              <a:buFont typeface="Arial" panose="020B0604020202020204" pitchFamily="34" charset="0"/>
              <a:buChar char="•"/>
            </a:pPr>
            <a:r>
              <a:rPr lang="pl-PL" b="1" dirty="0">
                <a:solidFill>
                  <a:schemeClr val="tx1"/>
                </a:solidFill>
                <a:latin typeface="Times New Roman" panose="02020603050405020304" pitchFamily="18" charset="0"/>
                <a:cs typeface="Times New Roman" panose="02020603050405020304" pitchFamily="18" charset="0"/>
              </a:rPr>
              <a:t>podnoszenie wiedzy nt. stereotypów płci</a:t>
            </a:r>
            <a:br>
              <a:rPr lang="pl-PL" b="1" dirty="0">
                <a:solidFill>
                  <a:schemeClr val="tx1"/>
                </a:solidFill>
                <a:latin typeface="Times New Roman" panose="02020603050405020304" pitchFamily="18" charset="0"/>
                <a:cs typeface="Times New Roman" panose="02020603050405020304" pitchFamily="18" charset="0"/>
              </a:rPr>
            </a:br>
            <a:endParaRPr lang="pl-PL" b="1" dirty="0">
              <a:solidFill>
                <a:schemeClr val="tx1"/>
              </a:solidFill>
              <a:latin typeface="Times New Roman" panose="02020603050405020304" pitchFamily="18" charset="0"/>
              <a:cs typeface="Times New Roman" panose="02020603050405020304" pitchFamily="18" charset="0"/>
            </a:endParaRPr>
          </a:p>
          <a:p>
            <a:pPr marL="285750" lvl="0" indent="-285750" algn="ctr" defTabSz="466725">
              <a:lnSpc>
                <a:spcPct val="100000"/>
              </a:lnSpc>
              <a:spcBef>
                <a:spcPct val="0"/>
              </a:spcBef>
              <a:spcAft>
                <a:spcPct val="35000"/>
              </a:spcAft>
              <a:buFont typeface="Arial" panose="020B0604020202020204" pitchFamily="34" charset="0"/>
              <a:buChar char="•"/>
            </a:pPr>
            <a:r>
              <a:rPr lang="pl-PL" b="1" dirty="0">
                <a:solidFill>
                  <a:schemeClr val="tx1"/>
                </a:solidFill>
                <a:latin typeface="Times New Roman" panose="02020603050405020304" pitchFamily="18" charset="0"/>
                <a:cs typeface="Times New Roman" panose="02020603050405020304" pitchFamily="18" charset="0"/>
              </a:rPr>
              <a:t>wzmocnienie pozycji kobiet na rynku pracy</a:t>
            </a:r>
            <a:br>
              <a:rPr lang="pl-PL" sz="1800" b="1" dirty="0">
                <a:solidFill>
                  <a:schemeClr val="tx1"/>
                </a:solidFill>
                <a:latin typeface="Times New Roman" panose="02020603050405020304" pitchFamily="18" charset="0"/>
                <a:cs typeface="Times New Roman" panose="02020603050405020304" pitchFamily="18" charset="0"/>
              </a:rPr>
            </a:br>
            <a:endParaRPr lang="pl-PL" sz="1800" b="1" dirty="0">
              <a:solidFill>
                <a:schemeClr val="tx1"/>
              </a:solidFill>
              <a:latin typeface="Times New Roman" panose="02020603050405020304" pitchFamily="18" charset="0"/>
              <a:cs typeface="Times New Roman" panose="02020603050405020304" pitchFamily="18" charset="0"/>
            </a:endParaRPr>
          </a:p>
          <a:p>
            <a:pPr algn="ctr" defTabSz="466725">
              <a:spcBef>
                <a:spcPct val="0"/>
              </a:spcBef>
              <a:spcAft>
                <a:spcPct val="35000"/>
              </a:spcAft>
            </a:pPr>
            <a:endParaRPr lang="pl-PL" sz="1800" b="1" i="0" kern="1200" dirty="0">
              <a:solidFill>
                <a:schemeClr val="tx1"/>
              </a:solidFill>
              <a:latin typeface="Times New Roman" panose="02020603050405020304" pitchFamily="18" charset="0"/>
              <a:cs typeface="Times New Roman" panose="02020603050405020304" pitchFamily="18" charset="0"/>
            </a:endParaRPr>
          </a:p>
          <a:p>
            <a:pPr algn="ctr"/>
            <a:endParaRPr lang="pl-PL" dirty="0"/>
          </a:p>
        </p:txBody>
      </p:sp>
    </p:spTree>
    <p:extLst>
      <p:ext uri="{BB962C8B-B14F-4D97-AF65-F5344CB8AC3E}">
        <p14:creationId xmlns:p14="http://schemas.microsoft.com/office/powerpoint/2010/main" val="40518695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1">
            <a:extLst>
              <a:ext uri="{FF2B5EF4-FFF2-40B4-BE49-F238E27FC236}">
                <a16:creationId xmlns:a16="http://schemas.microsoft.com/office/drawing/2014/main" id="{7083A123-9835-DD58-007F-B3969A7162D1}"/>
              </a:ext>
            </a:extLst>
          </p:cNvPr>
          <p:cNvSpPr>
            <a:spLocks noGrp="1"/>
          </p:cNvSpPr>
          <p:nvPr>
            <p:ph type="title"/>
          </p:nvPr>
        </p:nvSpPr>
        <p:spPr>
          <a:xfrm>
            <a:off x="977325" y="400463"/>
            <a:ext cx="10515600" cy="635795"/>
          </a:xfrm>
          <a:noFill/>
        </p:spPr>
        <p:txBody>
          <a:bodyPr>
            <a:normAutofit fontScale="90000"/>
          </a:bodyPr>
          <a:lstStyle/>
          <a:p>
            <a:pPr algn="ctr"/>
            <a:r>
              <a:rPr lang="pl-PL" b="1" dirty="0">
                <a:solidFill>
                  <a:schemeClr val="tx1"/>
                </a:solidFill>
                <a:latin typeface="Times New Roman" panose="02020603050405020304" pitchFamily="18" charset="0"/>
                <a:cs typeface="Times New Roman" panose="02020603050405020304" pitchFamily="18" charset="0"/>
              </a:rPr>
              <a:t>MŁODZI PODGRODZIA – zakres wsparcia</a:t>
            </a:r>
            <a:endParaRPr lang="pl-PL" sz="3600" b="1" dirty="0">
              <a:solidFill>
                <a:schemeClr val="tx1"/>
              </a:solidFill>
              <a:latin typeface="Times New Roman" panose="02020603050405020304" pitchFamily="18" charset="0"/>
              <a:cs typeface="Times New Roman" panose="02020603050405020304" pitchFamily="18" charset="0"/>
            </a:endParaRPr>
          </a:p>
        </p:txBody>
      </p:sp>
      <p:sp>
        <p:nvSpPr>
          <p:cNvPr id="3" name="Symbol zastępczy zawartości 2">
            <a:extLst>
              <a:ext uri="{FF2B5EF4-FFF2-40B4-BE49-F238E27FC236}">
                <a16:creationId xmlns:a16="http://schemas.microsoft.com/office/drawing/2014/main" id="{AAC692EE-B352-EC2E-236A-EB84D8FA91BA}"/>
              </a:ext>
            </a:extLst>
          </p:cNvPr>
          <p:cNvSpPr>
            <a:spLocks noGrp="1"/>
          </p:cNvSpPr>
          <p:nvPr>
            <p:ph idx="1"/>
          </p:nvPr>
        </p:nvSpPr>
        <p:spPr>
          <a:xfrm>
            <a:off x="397267" y="1178103"/>
            <a:ext cx="11452987" cy="5194988"/>
          </a:xfrm>
        </p:spPr>
        <p:txBody>
          <a:bodyPr>
            <a:normAutofit/>
          </a:bodyPr>
          <a:lstStyle/>
          <a:p>
            <a:pPr marL="342900" marR="0" lvl="0" indent="-342900" algn="just" defTabSz="457200" rtl="0" eaLnBrk="1" fontAlgn="auto" latinLnBrk="0" hangingPunct="1">
              <a:lnSpc>
                <a:spcPct val="100000"/>
              </a:lnSpc>
              <a:spcBef>
                <a:spcPts val="1000"/>
              </a:spcBef>
              <a:spcAft>
                <a:spcPts val="0"/>
              </a:spcAft>
              <a:buClrTx/>
              <a:buSzPct val="80000"/>
              <a:buFont typeface="Arial" panose="020B0604020202020204" pitchFamily="34" charset="0"/>
              <a:buChar char="•"/>
              <a:tabLst/>
              <a:defRPr/>
            </a:pPr>
            <a:endParaRPr kumimoji="0" lang="pl-PL" sz="2400" b="0" i="0" u="none" strike="noStrike" kern="1200" cap="none" spc="0" normalizeH="0" baseline="0" noProof="0" dirty="0">
              <a:ln>
                <a:noFill/>
              </a:ln>
              <a:solidFill>
                <a:prstClr val="black"/>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Tx/>
              <a:buAutoNum type="arabicPeriod"/>
              <a:tabLst/>
              <a:defRPr/>
            </a:pPr>
            <a:r>
              <a:rPr kumimoji="0" lang="pl-PL" sz="2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Wsparcie na rzecz tworzenia i funkcjonowania edukacyjnych klubów młodzieżowych, </a:t>
            </a:r>
            <a:r>
              <a:rPr kumimoji="0" lang="pl-PL"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w ramach których możliwa jest realizacja różnorodnego obszaru tematycznego, uwzględniającego zainteresowania, zdolności potrzeby, predyspozycje dzieci i młodzieży w tym zajęcia filmowe, muzyczne, artystyczne, sportowe, z robotyki, programowania, nt. lokalnej tożsamości i kultury, wsparcie edukacji społecznej </a:t>
            </a:r>
            <a:br>
              <a:rPr kumimoji="0" lang="pl-PL"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br>
            <a:r>
              <a:rPr kumimoji="0" lang="pl-PL"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i obywatelskiej dzieci i młodzieży m.in. poprzez realizację spotkań, warsztatów i wizyt studyjnych.</a:t>
            </a:r>
            <a:br>
              <a:rPr kumimoji="0" lang="pl-PL"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br>
            <a:endParaRPr kumimoji="0" lang="pl-PL"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342900" marR="0" lvl="0" indent="-342900" algn="l" defTabSz="457200" rtl="0" eaLnBrk="1" fontAlgn="auto" latinLnBrk="0" hangingPunct="1">
              <a:lnSpc>
                <a:spcPct val="100000"/>
              </a:lnSpc>
              <a:spcBef>
                <a:spcPts val="0"/>
              </a:spcBef>
              <a:spcAft>
                <a:spcPts val="0"/>
              </a:spcAft>
              <a:buClrTx/>
              <a:buSzTx/>
              <a:buFontTx/>
              <a:buAutoNum type="arabicPeriod"/>
              <a:tabLst/>
              <a:defRPr/>
            </a:pPr>
            <a:r>
              <a:rPr kumimoji="0" lang="pl-PL" sz="2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Wsparcie na realizację projektów edukacyjnych, </a:t>
            </a:r>
            <a:r>
              <a:rPr kumimoji="0" lang="pl-PL"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umożliwiających rozwijanie uzdolnień dzieci oraz młodzieży i ukierunkowanych na osiągnięcie konkretnego celu edukacyjnego (np. przygotowanie i udział w krajowym lub międzynarodowym konkursie naukowym przy czym za konkurs naukowy nie będą uznawane konkursy wiedzy np. konkurs wiedzy z języka angielskiego czy konkurs wiedzy o wielkich Polakach).</a:t>
            </a:r>
            <a:br>
              <a:rPr kumimoji="0" lang="pl-PL"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br>
            <a:endParaRPr kumimoji="0" lang="pl-PL"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342900" marR="0" lvl="0" indent="-342900" algn="l" defTabSz="457200" rtl="0" eaLnBrk="1" fontAlgn="auto" latinLnBrk="0" hangingPunct="1">
              <a:lnSpc>
                <a:spcPct val="100000"/>
              </a:lnSpc>
              <a:spcBef>
                <a:spcPts val="0"/>
              </a:spcBef>
              <a:spcAft>
                <a:spcPts val="0"/>
              </a:spcAft>
              <a:buClrTx/>
              <a:buSzTx/>
              <a:buFontTx/>
              <a:buAutoNum type="arabicPeriod"/>
              <a:tabLst/>
              <a:defRPr/>
            </a:pPr>
            <a:r>
              <a:rPr kumimoji="0" lang="pl-PL" sz="2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Warsztaty w obszarze ginących zawodów </a:t>
            </a:r>
            <a:r>
              <a:rPr kumimoji="0" lang="pl-PL"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(np. w ramach organizacji wioski ginących zawodów) przyczyniające się do wzrostu wiedzy nt. tradycji regionu i nabywania umiejętności przydatnych </a:t>
            </a:r>
            <a:br>
              <a:rPr kumimoji="0" lang="pl-PL"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br>
            <a:r>
              <a:rPr kumimoji="0" lang="pl-PL"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w wyborze ścieżek kształcenia i w przyszłym życiu zawodowym.</a:t>
            </a:r>
          </a:p>
        </p:txBody>
      </p:sp>
      <p:pic>
        <p:nvPicPr>
          <p:cNvPr id="5" name="Obraz 4">
            <a:extLst>
              <a:ext uri="{FF2B5EF4-FFF2-40B4-BE49-F238E27FC236}">
                <a16:creationId xmlns:a16="http://schemas.microsoft.com/office/drawing/2014/main" id="{B715F7D9-EEC2-A149-E2A1-9791CF5CA04E}"/>
              </a:ext>
            </a:extLst>
          </p:cNvPr>
          <p:cNvPicPr>
            <a:picLocks noChangeAspect="1"/>
          </p:cNvPicPr>
          <p:nvPr/>
        </p:nvPicPr>
        <p:blipFill>
          <a:blip r:embed="rId2"/>
          <a:stretch>
            <a:fillRect/>
          </a:stretch>
        </p:blipFill>
        <p:spPr>
          <a:xfrm>
            <a:off x="164410" y="14980"/>
            <a:ext cx="1625829" cy="1630434"/>
          </a:xfrm>
          <a:prstGeom prst="rect">
            <a:avLst/>
          </a:prstGeom>
        </p:spPr>
      </p:pic>
    </p:spTree>
    <p:extLst>
      <p:ext uri="{BB962C8B-B14F-4D97-AF65-F5344CB8AC3E}">
        <p14:creationId xmlns:p14="http://schemas.microsoft.com/office/powerpoint/2010/main" val="27075182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597B99-DF7E-51E8-4CF3-A87C2CE0E0E3}"/>
            </a:ext>
          </a:extLst>
        </p:cNvPr>
        <p:cNvGrpSpPr/>
        <p:nvPr/>
      </p:nvGrpSpPr>
      <p:grpSpPr>
        <a:xfrm>
          <a:off x="0" y="0"/>
          <a:ext cx="0" cy="0"/>
          <a:chOff x="0" y="0"/>
          <a:chExt cx="0" cy="0"/>
        </a:xfrm>
      </p:grpSpPr>
      <p:sp>
        <p:nvSpPr>
          <p:cNvPr id="4" name="Tytuł 1">
            <a:extLst>
              <a:ext uri="{FF2B5EF4-FFF2-40B4-BE49-F238E27FC236}">
                <a16:creationId xmlns:a16="http://schemas.microsoft.com/office/drawing/2014/main" id="{A13BBEC9-057B-4CA6-AEAA-70E58842B770}"/>
              </a:ext>
            </a:extLst>
          </p:cNvPr>
          <p:cNvSpPr>
            <a:spLocks noGrp="1"/>
          </p:cNvSpPr>
          <p:nvPr>
            <p:ph type="title"/>
          </p:nvPr>
        </p:nvSpPr>
        <p:spPr>
          <a:xfrm>
            <a:off x="1051216" y="144736"/>
            <a:ext cx="10515600" cy="635795"/>
          </a:xfrm>
          <a:noFill/>
        </p:spPr>
        <p:txBody>
          <a:bodyPr>
            <a:normAutofit/>
          </a:bodyPr>
          <a:lstStyle/>
          <a:p>
            <a:pPr algn="ctr"/>
            <a:r>
              <a:rPr lang="pl-PL" sz="2800" b="1" dirty="0">
                <a:solidFill>
                  <a:schemeClr val="tx1"/>
                </a:solidFill>
                <a:latin typeface="Times New Roman" panose="02020603050405020304" pitchFamily="18" charset="0"/>
                <a:cs typeface="Times New Roman" panose="02020603050405020304" pitchFamily="18" charset="0"/>
              </a:rPr>
              <a:t>Cel, zadania i oferta klubu młodzieżowego</a:t>
            </a:r>
          </a:p>
        </p:txBody>
      </p:sp>
      <p:sp>
        <p:nvSpPr>
          <p:cNvPr id="3" name="Symbol zastępczy zawartości 2">
            <a:extLst>
              <a:ext uri="{FF2B5EF4-FFF2-40B4-BE49-F238E27FC236}">
                <a16:creationId xmlns:a16="http://schemas.microsoft.com/office/drawing/2014/main" id="{BB6A49C6-20F9-60B4-E185-F98C5366427C}"/>
              </a:ext>
            </a:extLst>
          </p:cNvPr>
          <p:cNvSpPr>
            <a:spLocks noGrp="1"/>
          </p:cNvSpPr>
          <p:nvPr>
            <p:ph idx="1"/>
          </p:nvPr>
        </p:nvSpPr>
        <p:spPr>
          <a:xfrm>
            <a:off x="227153" y="780531"/>
            <a:ext cx="11737694" cy="5932733"/>
          </a:xfrm>
        </p:spPr>
        <p:txBody>
          <a:bodyPr>
            <a:noAutofit/>
          </a:bodyPr>
          <a:lstStyle/>
          <a:p>
            <a:pPr marL="268288" lvl="3" indent="0" algn="ctr">
              <a:spcBef>
                <a:spcPct val="20000"/>
              </a:spcBef>
              <a:spcAft>
                <a:spcPts val="600"/>
              </a:spcAft>
              <a:buClr>
                <a:srgbClr val="4590B8"/>
              </a:buClr>
              <a:buSzPct val="92000"/>
              <a:buNone/>
              <a:defRPr/>
            </a:pPr>
            <a:r>
              <a:rPr kumimoji="0" lang="pl-PL" sz="2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Celem klubu jest podniesienie kompetencji i umiejętności dzieci i młodzieży oraz zwiększenie </a:t>
            </a:r>
            <a:br>
              <a:rPr kumimoji="0" lang="pl-PL" sz="2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br>
            <a:r>
              <a:rPr kumimoji="0" lang="pl-PL" sz="2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ich szans edukacyjnych poprzez rozwijanie uzdolnień i zainteresowań. </a:t>
            </a:r>
          </a:p>
          <a:p>
            <a:pPr marL="306000" marR="0" lvl="0" indent="-306000" algn="l" defTabSz="457200" rtl="0" eaLnBrk="1" fontAlgn="auto" latinLnBrk="0" hangingPunct="1">
              <a:lnSpc>
                <a:spcPct val="100000"/>
              </a:lnSpc>
              <a:spcBef>
                <a:spcPct val="20000"/>
              </a:spcBef>
              <a:spcAft>
                <a:spcPts val="600"/>
              </a:spcAft>
              <a:buClr>
                <a:srgbClr val="4590B8"/>
              </a:buClr>
              <a:buSzPct val="92000"/>
              <a:buFont typeface="Wingdings 2" panose="05020102010507070707" pitchFamily="18" charset="2"/>
              <a:buChar char=""/>
              <a:tabLst/>
              <a:defRPr/>
            </a:pPr>
            <a:r>
              <a:rPr kumimoji="0" lang="pl-PL"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Wsparcie na rzecz tworzenia i funkcjonowania edukacyjnych klubów młodzieżowych </a:t>
            </a:r>
            <a:r>
              <a:rPr kumimoji="0" lang="pl-PL" sz="2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jest skierowane głównie do uczniów i uczennic zagrożonych wypadnięciem z systemu szkolnego </a:t>
            </a:r>
            <a:r>
              <a:rPr kumimoji="0" lang="pl-PL"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(rozwijanie umiejętności społecznych i obywatelskich).</a:t>
            </a:r>
          </a:p>
          <a:p>
            <a:pPr marL="306000" marR="0" lvl="0" indent="-306000" algn="l" defTabSz="457200" rtl="0" eaLnBrk="1" fontAlgn="auto" latinLnBrk="0" hangingPunct="1">
              <a:lnSpc>
                <a:spcPct val="100000"/>
              </a:lnSpc>
              <a:spcBef>
                <a:spcPct val="20000"/>
              </a:spcBef>
              <a:spcAft>
                <a:spcPts val="600"/>
              </a:spcAft>
              <a:buClr>
                <a:srgbClr val="4590B8"/>
              </a:buClr>
              <a:buSzPct val="92000"/>
              <a:buFont typeface="Wingdings 2" panose="05020102010507070707" pitchFamily="18" charset="2"/>
              <a:buChar char=""/>
              <a:tabLst/>
              <a:defRPr/>
            </a:pPr>
            <a:r>
              <a:rPr kumimoji="0" lang="pl-PL" sz="2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Za dzieci i młodzież uczące się należy rozumieć osoby posiadające status ucznia (są uczniami szkoły podstawowej i ponadpodstawowej w trakcie roku szkolnego, między 6 a 24 rokiem życia).</a:t>
            </a:r>
          </a:p>
          <a:p>
            <a:pPr marL="306000" marR="0" lvl="0" indent="-306000" algn="l" defTabSz="457200" rtl="0" eaLnBrk="1" fontAlgn="auto" latinLnBrk="0" hangingPunct="1">
              <a:lnSpc>
                <a:spcPct val="100000"/>
              </a:lnSpc>
              <a:spcBef>
                <a:spcPct val="20000"/>
              </a:spcBef>
              <a:spcAft>
                <a:spcPts val="600"/>
              </a:spcAft>
              <a:buClr>
                <a:srgbClr val="4590B8"/>
              </a:buClr>
              <a:buSzPct val="92000"/>
              <a:buFont typeface="Wingdings 2" panose="05020102010507070707" pitchFamily="18" charset="2"/>
              <a:buChar char=""/>
              <a:tabLst/>
              <a:defRPr/>
            </a:pPr>
            <a:r>
              <a:rPr kumimoji="0" lang="pl-PL" sz="2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Klub ma być miejscem przyjaznym dzieciom i młodzieży, </a:t>
            </a:r>
            <a:r>
              <a:rPr kumimoji="0" lang="pl-PL"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dającym poczucie bezpieczeństwa i lokalnej wspólnoty, z empatyczną i kompetentną kadrą. Klub ma tworzyć edukacyjną przestrzeń, w której jest miejsce na wymianę doświadczeń, kontakty społeczne, a relacje opierają się na wzajemnym szacunku i tolerancji.</a:t>
            </a:r>
          </a:p>
          <a:p>
            <a:pPr marL="306000" marR="0" lvl="0" indent="-306000" algn="l" defTabSz="457200" rtl="0" eaLnBrk="1" fontAlgn="auto" latinLnBrk="0" hangingPunct="1">
              <a:lnSpc>
                <a:spcPct val="100000"/>
              </a:lnSpc>
              <a:spcBef>
                <a:spcPct val="20000"/>
              </a:spcBef>
              <a:spcAft>
                <a:spcPts val="600"/>
              </a:spcAft>
              <a:buClr>
                <a:srgbClr val="4590B8"/>
              </a:buClr>
              <a:buSzPct val="92000"/>
              <a:buFont typeface="Wingdings 2" panose="05020102010507070707" pitchFamily="18" charset="2"/>
              <a:buChar char=""/>
              <a:tabLst/>
              <a:defRPr/>
            </a:pPr>
            <a:r>
              <a:rPr kumimoji="0" lang="pl-PL"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Klub powinien oferować </a:t>
            </a:r>
            <a:r>
              <a:rPr kumimoji="0" lang="pl-PL" sz="2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elastyczną i zróżnicowaną ofertę zajęć</a:t>
            </a:r>
            <a:r>
              <a:rPr kumimoji="0" lang="pl-PL"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dopasowaną do zainteresowań, zdolności, predyspozycji, potrzeb i preferencji uczestników. </a:t>
            </a:r>
            <a:r>
              <a:rPr kumimoji="0" lang="pl-PL" sz="2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Zaangażowanie dzieci i młodzieży we wspólne formułowanie oferty jest obligatoryjne.</a:t>
            </a:r>
          </a:p>
          <a:p>
            <a:pPr marL="306000" marR="0" lvl="0" indent="-306000" algn="l" defTabSz="457200" rtl="0" eaLnBrk="1" fontAlgn="auto" latinLnBrk="0" hangingPunct="1">
              <a:lnSpc>
                <a:spcPct val="100000"/>
              </a:lnSpc>
              <a:spcBef>
                <a:spcPct val="20000"/>
              </a:spcBef>
              <a:spcAft>
                <a:spcPts val="600"/>
              </a:spcAft>
              <a:buClr>
                <a:srgbClr val="4590B8"/>
              </a:buClr>
              <a:buSzPct val="92000"/>
              <a:buFont typeface="Wingdings 2" panose="05020102010507070707" pitchFamily="18" charset="2"/>
              <a:buChar char=""/>
              <a:tabLst/>
              <a:defRPr/>
            </a:pPr>
            <a:r>
              <a:rPr kumimoji="0" lang="pl-PL"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W związku z powyższym, na etapie przygotowania koncepcji funkcjonowania klubu, </a:t>
            </a:r>
            <a:r>
              <a:rPr kumimoji="0" lang="pl-PL" sz="2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należy pozyskać informację bezpośrednio od potencjalnych uczestników dotyczących ich zainteresowań i pomysłów </a:t>
            </a:r>
            <a:br>
              <a:rPr kumimoji="0" lang="pl-PL" sz="2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br>
            <a:r>
              <a:rPr kumimoji="0" lang="pl-PL" sz="2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na zajęcia </a:t>
            </a:r>
            <a:r>
              <a:rPr kumimoji="0" lang="pl-PL"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(np. w trakcie spotkań grup i społeczności szkolnej, lokalnej, w rozmowach indywidualnych, </a:t>
            </a:r>
            <a:br>
              <a:rPr kumimoji="0" lang="pl-PL"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br>
            <a:r>
              <a:rPr kumimoji="0" lang="pl-PL"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w formie ankiet, skrzynek na dobre pomysły itp.)</a:t>
            </a:r>
          </a:p>
        </p:txBody>
      </p:sp>
    </p:spTree>
    <p:extLst>
      <p:ext uri="{BB962C8B-B14F-4D97-AF65-F5344CB8AC3E}">
        <p14:creationId xmlns:p14="http://schemas.microsoft.com/office/powerpoint/2010/main" val="19213068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0F561F-5BD5-98E3-E8D5-BAC229EC05FA}"/>
            </a:ext>
          </a:extLst>
        </p:cNvPr>
        <p:cNvGrpSpPr/>
        <p:nvPr/>
      </p:nvGrpSpPr>
      <p:grpSpPr>
        <a:xfrm>
          <a:off x="0" y="0"/>
          <a:ext cx="0" cy="0"/>
          <a:chOff x="0" y="0"/>
          <a:chExt cx="0" cy="0"/>
        </a:xfrm>
      </p:grpSpPr>
      <p:sp>
        <p:nvSpPr>
          <p:cNvPr id="4" name="Tytuł 1">
            <a:extLst>
              <a:ext uri="{FF2B5EF4-FFF2-40B4-BE49-F238E27FC236}">
                <a16:creationId xmlns:a16="http://schemas.microsoft.com/office/drawing/2014/main" id="{8E05BEBC-DE41-F007-6C0B-573FDACE4930}"/>
              </a:ext>
            </a:extLst>
          </p:cNvPr>
          <p:cNvSpPr>
            <a:spLocks noGrp="1"/>
          </p:cNvSpPr>
          <p:nvPr>
            <p:ph type="title"/>
          </p:nvPr>
        </p:nvSpPr>
        <p:spPr>
          <a:xfrm>
            <a:off x="1051216" y="144736"/>
            <a:ext cx="10515600" cy="483337"/>
          </a:xfrm>
          <a:noFill/>
        </p:spPr>
        <p:txBody>
          <a:bodyPr>
            <a:noAutofit/>
          </a:bodyPr>
          <a:lstStyle/>
          <a:p>
            <a:pPr algn="ctr"/>
            <a:r>
              <a:rPr lang="pl-PL" sz="2800" b="1" dirty="0">
                <a:solidFill>
                  <a:schemeClr val="tx1"/>
                </a:solidFill>
                <a:latin typeface="Times New Roman" panose="02020603050405020304" pitchFamily="18" charset="0"/>
                <a:cs typeface="Times New Roman" panose="02020603050405020304" pitchFamily="18" charset="0"/>
              </a:rPr>
              <a:t>ZAŁOŻENIA PROWADZENIA KLUBU</a:t>
            </a:r>
          </a:p>
        </p:txBody>
      </p:sp>
      <p:sp>
        <p:nvSpPr>
          <p:cNvPr id="3" name="Symbol zastępczy zawartości 2">
            <a:extLst>
              <a:ext uri="{FF2B5EF4-FFF2-40B4-BE49-F238E27FC236}">
                <a16:creationId xmlns:a16="http://schemas.microsoft.com/office/drawing/2014/main" id="{EC659EB9-AB11-07BD-2A36-308A024438AD}"/>
              </a:ext>
            </a:extLst>
          </p:cNvPr>
          <p:cNvSpPr>
            <a:spLocks noGrp="1"/>
          </p:cNvSpPr>
          <p:nvPr>
            <p:ph idx="1"/>
          </p:nvPr>
        </p:nvSpPr>
        <p:spPr>
          <a:xfrm>
            <a:off x="227153" y="780531"/>
            <a:ext cx="11737694" cy="5932733"/>
          </a:xfrm>
        </p:spPr>
        <p:txBody>
          <a:bodyPr>
            <a:noAutofit/>
          </a:bodyPr>
          <a:lstStyle/>
          <a:p>
            <a:r>
              <a:rPr lang="pl-PL" sz="1900" b="1" dirty="0">
                <a:solidFill>
                  <a:schemeClr val="tx1"/>
                </a:solidFill>
                <a:latin typeface="Times New Roman" panose="02020603050405020304" pitchFamily="18" charset="0"/>
                <a:cs typeface="Times New Roman" panose="02020603050405020304" pitchFamily="18" charset="0"/>
              </a:rPr>
              <a:t>Rekomenduje się różnorodne, aktywne formy prowadzenia zajęć, </a:t>
            </a:r>
            <a:r>
              <a:rPr lang="pl-PL" sz="1900" dirty="0">
                <a:solidFill>
                  <a:schemeClr val="tx1"/>
                </a:solidFill>
                <a:latin typeface="Times New Roman" panose="02020603050405020304" pitchFamily="18" charset="0"/>
                <a:cs typeface="Times New Roman" panose="02020603050405020304" pitchFamily="18" charset="0"/>
              </a:rPr>
              <a:t>nastawione na pracę metodą projektu, uczące współpracy, z uwzględnieniem indywidualnych potrzeb uczestników. Możliwa jest również realizacja form towarzyszących, jak np. wyjazdy na obozy czy spotkania integracyjne (np. wspólne świętowanie, występy).</a:t>
            </a:r>
          </a:p>
          <a:p>
            <a:r>
              <a:rPr lang="pl-PL" sz="1900" dirty="0">
                <a:solidFill>
                  <a:schemeClr val="tx1"/>
                </a:solidFill>
                <a:latin typeface="Times New Roman" panose="02020603050405020304" pitchFamily="18" charset="0"/>
                <a:cs typeface="Times New Roman" panose="02020603050405020304" pitchFamily="18" charset="0"/>
              </a:rPr>
              <a:t>Klub może oferować jako wsparcie towarzyszące również możliwość realizacji </a:t>
            </a:r>
            <a:r>
              <a:rPr lang="pl-PL" sz="1900" b="1" dirty="0">
                <a:solidFill>
                  <a:schemeClr val="tx1"/>
                </a:solidFill>
                <a:latin typeface="Times New Roman" panose="02020603050405020304" pitchFamily="18" charset="0"/>
                <a:cs typeface="Times New Roman" panose="02020603050405020304" pitchFamily="18" charset="0"/>
              </a:rPr>
              <a:t>zajęć o charakterze specjalistycznym </a:t>
            </a:r>
            <a:r>
              <a:rPr lang="pl-PL" sz="1900" dirty="0">
                <a:solidFill>
                  <a:schemeClr val="tx1"/>
                </a:solidFill>
                <a:latin typeface="Times New Roman" panose="02020603050405020304" pitchFamily="18" charset="0"/>
                <a:cs typeface="Times New Roman" panose="02020603050405020304" pitchFamily="18" charset="0"/>
              </a:rPr>
              <a:t>i doraźną pomoc w rozwiązywaniu trudności i problemów dzieci i młodzieży (szkolnych, rodzinnych, psychologicznych).</a:t>
            </a:r>
          </a:p>
          <a:p>
            <a:r>
              <a:rPr lang="pl-PL" sz="1900" b="1" dirty="0">
                <a:solidFill>
                  <a:schemeClr val="tx1"/>
                </a:solidFill>
                <a:latin typeface="Times New Roman" panose="02020603050405020304" pitchFamily="18" charset="0"/>
                <a:cs typeface="Times New Roman" panose="02020603050405020304" pitchFamily="18" charset="0"/>
              </a:rPr>
              <a:t>Oferta zajęć specjalistycznych </a:t>
            </a:r>
            <a:r>
              <a:rPr lang="pl-PL" sz="1900" dirty="0">
                <a:solidFill>
                  <a:schemeClr val="tx1"/>
                </a:solidFill>
                <a:latin typeface="Times New Roman" panose="02020603050405020304" pitchFamily="18" charset="0"/>
                <a:cs typeface="Times New Roman" panose="02020603050405020304" pitchFamily="18" charset="0"/>
              </a:rPr>
              <a:t>powinna być uzasadniona i wynikać ze zgłoszonych lub zdiagnozowanych potrzeb. Może ona obejmować </a:t>
            </a:r>
            <a:r>
              <a:rPr lang="pl-PL" sz="1900" b="1" dirty="0">
                <a:solidFill>
                  <a:schemeClr val="tx1"/>
                </a:solidFill>
                <a:latin typeface="Times New Roman" panose="02020603050405020304" pitchFamily="18" charset="0"/>
                <a:cs typeface="Times New Roman" panose="02020603050405020304" pitchFamily="18" charset="0"/>
              </a:rPr>
              <a:t>takie formy jak: spotkania z psychologiem, zajęcia logopedyczne, zajęcia korekcyjno-kompensacyjne i inne zajęcia o charakterze terapeutycznym.</a:t>
            </a:r>
          </a:p>
          <a:p>
            <a:r>
              <a:rPr lang="pl-PL" sz="1900" b="1" dirty="0">
                <a:solidFill>
                  <a:schemeClr val="tx1"/>
                </a:solidFill>
                <a:latin typeface="Times New Roman" panose="02020603050405020304" pitchFamily="18" charset="0"/>
                <a:cs typeface="Times New Roman" panose="02020603050405020304" pitchFamily="18" charset="0"/>
              </a:rPr>
              <a:t>Realizacja poniżej opisanych obszarów wsparcia musi mieć charakter dodatkowy </a:t>
            </a:r>
            <a:r>
              <a:rPr lang="pl-PL" sz="1900" dirty="0">
                <a:solidFill>
                  <a:schemeClr val="tx1"/>
                </a:solidFill>
                <a:latin typeface="Times New Roman" panose="02020603050405020304" pitchFamily="18" charset="0"/>
                <a:cs typeface="Times New Roman" panose="02020603050405020304" pitchFamily="18" charset="0"/>
              </a:rPr>
              <a:t>w stosunku do działań już realizowanych przez podmioty prowadzące klub/grantobiorcę (brak możliwości finansowania bieżącej działalności).</a:t>
            </a:r>
          </a:p>
          <a:p>
            <a:r>
              <a:rPr lang="pl-PL" sz="1900" b="1" dirty="0">
                <a:solidFill>
                  <a:schemeClr val="tx1"/>
                </a:solidFill>
                <a:latin typeface="Times New Roman" panose="02020603050405020304" pitchFamily="18" charset="0"/>
                <a:cs typeface="Times New Roman" panose="02020603050405020304" pitchFamily="18" charset="0"/>
              </a:rPr>
              <a:t>Wymagana jest kompleksowość wsparcia, co oznacza realizację zajęć z co najmniej 3 wskazanych niżej obszarów </a:t>
            </a:r>
            <a:r>
              <a:rPr lang="pl-PL" sz="1900" dirty="0">
                <a:solidFill>
                  <a:schemeClr val="tx1"/>
                </a:solidFill>
                <a:latin typeface="Times New Roman" panose="02020603050405020304" pitchFamily="18" charset="0"/>
                <a:cs typeface="Times New Roman" panose="02020603050405020304" pitchFamily="18" charset="0"/>
              </a:rPr>
              <a:t>i w ramach tych obszarów klub powinien zapewnić reprezentacyjną grupę uczestników i odpowiednią liczbę godzin pozwalająca na osiągnięcie oczekiwanych rezultatów. </a:t>
            </a:r>
            <a:r>
              <a:rPr lang="pl-PL" sz="1900" b="1" dirty="0">
                <a:solidFill>
                  <a:schemeClr val="tx1"/>
                </a:solidFill>
                <a:latin typeface="Times New Roman" panose="02020603050405020304" pitchFamily="18" charset="0"/>
                <a:cs typeface="Times New Roman" panose="02020603050405020304" pitchFamily="18" charset="0"/>
              </a:rPr>
              <a:t>Niedopuszczalne jest </a:t>
            </a:r>
            <a:r>
              <a:rPr lang="pl-PL" sz="1900" dirty="0">
                <a:solidFill>
                  <a:schemeClr val="tx1"/>
                </a:solidFill>
                <a:latin typeface="Times New Roman" panose="02020603050405020304" pitchFamily="18" charset="0"/>
                <a:cs typeface="Times New Roman" panose="02020603050405020304" pitchFamily="18" charset="0"/>
              </a:rPr>
              <a:t>wsparcie klubów, które w ofercie </a:t>
            </a:r>
            <a:r>
              <a:rPr lang="pl-PL" sz="1900" b="1" dirty="0">
                <a:solidFill>
                  <a:schemeClr val="tx1"/>
                </a:solidFill>
                <a:latin typeface="Times New Roman" panose="02020603050405020304" pitchFamily="18" charset="0"/>
                <a:cs typeface="Times New Roman" panose="02020603050405020304" pitchFamily="18" charset="0"/>
              </a:rPr>
              <a:t>mają tylko jeden zakres, </a:t>
            </a:r>
            <a:r>
              <a:rPr lang="pl-PL" sz="1900" dirty="0">
                <a:solidFill>
                  <a:schemeClr val="tx1"/>
                </a:solidFill>
                <a:latin typeface="Times New Roman" panose="02020603050405020304" pitchFamily="18" charset="0"/>
                <a:cs typeface="Times New Roman" panose="02020603050405020304" pitchFamily="18" charset="0"/>
              </a:rPr>
              <a:t>przy czym za zakres uważa się dziedzinę na poziomie ogólnym </a:t>
            </a:r>
            <a:r>
              <a:rPr lang="pl-PL" sz="1900" b="1" dirty="0">
                <a:solidFill>
                  <a:schemeClr val="tx1"/>
                </a:solidFill>
                <a:latin typeface="Times New Roman" panose="02020603050405020304" pitchFamily="18" charset="0"/>
                <a:cs typeface="Times New Roman" panose="02020603050405020304" pitchFamily="18" charset="0"/>
              </a:rPr>
              <a:t>(zajęcia z piłki nożnej, siatkówki, lekkoatletyki będą uznawane za jeden obszar sportowy; zajęcia z malarstwa, grafiki, rzeźby będą uznawane za jeden obszar artystyczny etc.)</a:t>
            </a:r>
          </a:p>
          <a:p>
            <a:pPr marL="1257300" lvl="3" indent="0">
              <a:spcBef>
                <a:spcPct val="20000"/>
              </a:spcBef>
              <a:spcAft>
                <a:spcPts val="600"/>
              </a:spcAft>
              <a:buClr>
                <a:srgbClr val="4590B8"/>
              </a:buClr>
              <a:buSzPct val="92000"/>
              <a:buNone/>
              <a:defRPr/>
            </a:pPr>
            <a:endParaRPr kumimoji="0" lang="pl-PL"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457639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EBE50-6077-9D0B-0577-70569C40CA6D}"/>
            </a:ext>
          </a:extLst>
        </p:cNvPr>
        <p:cNvGrpSpPr/>
        <p:nvPr/>
      </p:nvGrpSpPr>
      <p:grpSpPr>
        <a:xfrm>
          <a:off x="0" y="0"/>
          <a:ext cx="0" cy="0"/>
          <a:chOff x="0" y="0"/>
          <a:chExt cx="0" cy="0"/>
        </a:xfrm>
      </p:grpSpPr>
      <p:sp>
        <p:nvSpPr>
          <p:cNvPr id="4" name="Tytuł 1">
            <a:extLst>
              <a:ext uri="{FF2B5EF4-FFF2-40B4-BE49-F238E27FC236}">
                <a16:creationId xmlns:a16="http://schemas.microsoft.com/office/drawing/2014/main" id="{C251F7C4-6C61-6281-4B74-305E4D5057F8}"/>
              </a:ext>
            </a:extLst>
          </p:cNvPr>
          <p:cNvSpPr>
            <a:spLocks noGrp="1"/>
          </p:cNvSpPr>
          <p:nvPr>
            <p:ph type="title"/>
          </p:nvPr>
        </p:nvSpPr>
        <p:spPr>
          <a:xfrm>
            <a:off x="1051216" y="0"/>
            <a:ext cx="10515600" cy="635795"/>
          </a:xfrm>
          <a:noFill/>
        </p:spPr>
        <p:txBody>
          <a:bodyPr>
            <a:noAutofit/>
          </a:bodyPr>
          <a:lstStyle/>
          <a:p>
            <a:pPr algn="ctr"/>
            <a:r>
              <a:rPr lang="pl-PL" sz="2800" b="1" dirty="0">
                <a:solidFill>
                  <a:schemeClr val="tx1"/>
                </a:solidFill>
                <a:latin typeface="Times New Roman" panose="02020603050405020304" pitchFamily="18" charset="0"/>
                <a:cs typeface="Times New Roman" panose="02020603050405020304" pitchFamily="18" charset="0"/>
              </a:rPr>
              <a:t>Realizacja celu klubu odbywa się poprzez wspieranie dzieci </a:t>
            </a:r>
            <a:br>
              <a:rPr lang="pl-PL" sz="2800" b="1" dirty="0">
                <a:solidFill>
                  <a:schemeClr val="tx1"/>
                </a:solidFill>
                <a:latin typeface="Times New Roman" panose="02020603050405020304" pitchFamily="18" charset="0"/>
                <a:cs typeface="Times New Roman" panose="02020603050405020304" pitchFamily="18" charset="0"/>
              </a:rPr>
            </a:br>
            <a:r>
              <a:rPr lang="pl-PL" sz="2800" b="1" dirty="0">
                <a:solidFill>
                  <a:schemeClr val="tx1"/>
                </a:solidFill>
                <a:latin typeface="Times New Roman" panose="02020603050405020304" pitchFamily="18" charset="0"/>
                <a:cs typeface="Times New Roman" panose="02020603050405020304" pitchFamily="18" charset="0"/>
              </a:rPr>
              <a:t>i młodzieży w następujących obszarach</a:t>
            </a:r>
          </a:p>
        </p:txBody>
      </p:sp>
      <p:sp>
        <p:nvSpPr>
          <p:cNvPr id="3" name="Symbol zastępczy zawartości 2">
            <a:extLst>
              <a:ext uri="{FF2B5EF4-FFF2-40B4-BE49-F238E27FC236}">
                <a16:creationId xmlns:a16="http://schemas.microsoft.com/office/drawing/2014/main" id="{3502E8C5-5954-07C4-1B3F-D1CCC645E83B}"/>
              </a:ext>
            </a:extLst>
          </p:cNvPr>
          <p:cNvSpPr>
            <a:spLocks noGrp="1"/>
          </p:cNvSpPr>
          <p:nvPr>
            <p:ph idx="1"/>
          </p:nvPr>
        </p:nvSpPr>
        <p:spPr>
          <a:xfrm>
            <a:off x="245625" y="1062182"/>
            <a:ext cx="11946375" cy="5373991"/>
          </a:xfrm>
        </p:spPr>
        <p:txBody>
          <a:bodyPr>
            <a:noAutofit/>
          </a:bodyPr>
          <a:lstStyle/>
          <a:p>
            <a:pPr marL="306000" marR="0" lvl="0" indent="-306000" algn="l" defTabSz="457200" rtl="0" eaLnBrk="1" fontAlgn="auto" latinLnBrk="0" hangingPunct="1">
              <a:lnSpc>
                <a:spcPct val="100000"/>
              </a:lnSpc>
              <a:spcBef>
                <a:spcPct val="20000"/>
              </a:spcBef>
              <a:spcAft>
                <a:spcPts val="600"/>
              </a:spcAft>
              <a:buClr>
                <a:srgbClr val="4590B8"/>
              </a:buClr>
              <a:buSzPct val="92000"/>
              <a:buFont typeface="Wingdings 2" panose="05020102010507070707" pitchFamily="18" charset="2"/>
              <a:buChar char=""/>
              <a:tabLst/>
              <a:defRPr/>
            </a:pPr>
            <a:r>
              <a:rPr kumimoji="0" lang="pl-PL" sz="17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Rozwój fizyczny </a:t>
            </a:r>
            <a:r>
              <a:rPr kumimoji="0" lang="pl-PL" sz="170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organizowanie zajęć sportowych, m.in. </a:t>
            </a:r>
            <a:r>
              <a:rPr kumimoji="0" lang="pl-PL" sz="17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akrobatycznych, tanecznych, sztuk walki i innych mających na celu promowanie i wzrost aktywności fizycznej. Działania klubu powinny mieć na celu zachęcenie dzieci i młodzieży do różnorodnych </a:t>
            </a:r>
            <a:r>
              <a:rPr kumimoji="0" lang="pl-PL" sz="170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form aktywności fizycznej oraz prowadzenia zdrowego stylu życia</a:t>
            </a:r>
          </a:p>
          <a:p>
            <a:pPr marL="306000" marR="0" lvl="0" indent="-306000" algn="l" defTabSz="457200" rtl="0" eaLnBrk="1" fontAlgn="auto" latinLnBrk="0" hangingPunct="1">
              <a:lnSpc>
                <a:spcPct val="100000"/>
              </a:lnSpc>
              <a:spcBef>
                <a:spcPct val="20000"/>
              </a:spcBef>
              <a:spcAft>
                <a:spcPts val="600"/>
              </a:spcAft>
              <a:buClr>
                <a:srgbClr val="4590B8"/>
              </a:buClr>
              <a:buSzPct val="92000"/>
              <a:buFont typeface="Wingdings 2" panose="05020102010507070707" pitchFamily="18" charset="2"/>
              <a:buChar char=""/>
              <a:tabLst/>
              <a:defRPr/>
            </a:pPr>
            <a:r>
              <a:rPr kumimoji="0" lang="pl-PL" sz="17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Rozwój intelektualny – </a:t>
            </a:r>
            <a:r>
              <a:rPr kumimoji="0" lang="pl-PL" sz="170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stymulowanie rozwoju i zainteresowań naukowych dzieci i młodzieży </a:t>
            </a:r>
            <a:r>
              <a:rPr kumimoji="0" lang="pl-PL" sz="17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poprzez ciekawe zajęcia naukowe, udział w warsztatach naukowych, zajęcia wspierające proces uczenia się itp.</a:t>
            </a:r>
          </a:p>
          <a:p>
            <a:pPr marL="306000" marR="0" lvl="0" indent="-306000" algn="l" defTabSz="457200" rtl="0" eaLnBrk="1" fontAlgn="auto" latinLnBrk="0" hangingPunct="1">
              <a:lnSpc>
                <a:spcPct val="100000"/>
              </a:lnSpc>
              <a:spcBef>
                <a:spcPct val="20000"/>
              </a:spcBef>
              <a:spcAft>
                <a:spcPts val="600"/>
              </a:spcAft>
              <a:buClr>
                <a:srgbClr val="4590B8"/>
              </a:buClr>
              <a:buSzPct val="92000"/>
              <a:buFont typeface="Wingdings 2" panose="05020102010507070707" pitchFamily="18" charset="2"/>
              <a:buChar char=""/>
              <a:tabLst/>
              <a:defRPr/>
            </a:pPr>
            <a:r>
              <a:rPr kumimoji="0" lang="pl-PL" sz="17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Nabywanie nowych umiejętności życiowych – </a:t>
            </a:r>
            <a:r>
              <a:rPr kumimoji="0" lang="pl-PL" sz="170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ćwiczenia z umiejętności samoobsługi, poruszania </a:t>
            </a:r>
            <a:r>
              <a:rPr kumimoji="0" lang="pl-PL" sz="17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się w Internecie i selekcji informacji, umiejętności załatwiania spraw urzędowych, itp.</a:t>
            </a:r>
          </a:p>
          <a:p>
            <a:pPr marL="306000" marR="0" lvl="0" indent="-306000" algn="l" defTabSz="457200" rtl="0" eaLnBrk="1" fontAlgn="auto" latinLnBrk="0" hangingPunct="1">
              <a:lnSpc>
                <a:spcPct val="100000"/>
              </a:lnSpc>
              <a:spcBef>
                <a:spcPct val="20000"/>
              </a:spcBef>
              <a:spcAft>
                <a:spcPts val="600"/>
              </a:spcAft>
              <a:buClr>
                <a:srgbClr val="4590B8"/>
              </a:buClr>
              <a:buSzPct val="92000"/>
              <a:buFont typeface="Wingdings 2" panose="05020102010507070707" pitchFamily="18" charset="2"/>
              <a:buChar char=""/>
              <a:tabLst/>
              <a:defRPr/>
            </a:pPr>
            <a:r>
              <a:rPr kumimoji="0" lang="pl-PL" sz="17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Rozwój społeczny – </a:t>
            </a:r>
            <a:r>
              <a:rPr kumimoji="0" lang="pl-PL" sz="170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wspieranie w nabywaniu umiejętności w relacjach z innymi, komunikacji </a:t>
            </a:r>
            <a:r>
              <a:rPr kumimoji="0" lang="pl-PL" sz="17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interpersonalnej, pracy w grupie, kontaktów z osobami dorosłymi, treningi umiejętności społecznych (TUS) itp.</a:t>
            </a:r>
          </a:p>
          <a:p>
            <a:pPr marL="306000" marR="0" lvl="0" indent="-306000" algn="l" defTabSz="457200" rtl="0" eaLnBrk="1" fontAlgn="auto" latinLnBrk="0" hangingPunct="1">
              <a:lnSpc>
                <a:spcPct val="100000"/>
              </a:lnSpc>
              <a:spcBef>
                <a:spcPct val="20000"/>
              </a:spcBef>
              <a:spcAft>
                <a:spcPts val="600"/>
              </a:spcAft>
              <a:buClr>
                <a:srgbClr val="4590B8"/>
              </a:buClr>
              <a:buSzPct val="92000"/>
              <a:buFont typeface="Wingdings 2" panose="05020102010507070707" pitchFamily="18" charset="2"/>
              <a:buChar char=""/>
              <a:tabLst/>
              <a:defRPr/>
            </a:pPr>
            <a:r>
              <a:rPr kumimoji="0" lang="pl-PL" sz="17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Rozwój kreatywności – </a:t>
            </a:r>
            <a:r>
              <a:rPr kumimoji="0" lang="pl-PL" sz="170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organizowanie zajęć artystycznych</a:t>
            </a:r>
            <a:r>
              <a:rPr kumimoji="0" lang="pl-PL" sz="17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twórczych, z robotyki i programowania itp.</a:t>
            </a:r>
          </a:p>
          <a:p>
            <a:pPr marL="306000" marR="0" lvl="0" indent="-306000" algn="l" defTabSz="457200" rtl="0" eaLnBrk="1" fontAlgn="auto" latinLnBrk="0" hangingPunct="1">
              <a:lnSpc>
                <a:spcPct val="100000"/>
              </a:lnSpc>
              <a:spcBef>
                <a:spcPct val="20000"/>
              </a:spcBef>
              <a:spcAft>
                <a:spcPts val="600"/>
              </a:spcAft>
              <a:buClr>
                <a:srgbClr val="4590B8"/>
              </a:buClr>
              <a:buSzPct val="92000"/>
              <a:buFont typeface="Wingdings 2" panose="05020102010507070707" pitchFamily="18" charset="2"/>
              <a:buChar char=""/>
              <a:tabLst/>
              <a:defRPr/>
            </a:pPr>
            <a:r>
              <a:rPr kumimoji="0" lang="pl-PL" sz="17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Udział w kulturze i uwrażliwienie na sztukę – </a:t>
            </a:r>
            <a:r>
              <a:rPr kumimoji="0" lang="pl-PL" sz="170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organizowanie zajęć filmowych, muzycznych, teatralnych i innych z obszaru sztuki i kultury. W </a:t>
            </a:r>
            <a:r>
              <a:rPr kumimoji="0" lang="pl-PL" sz="17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ramach tych zajęć można realizować wyjazdy do kin, teatrów, muzeów, centrów sztuki, opery, filharmonii itp.</a:t>
            </a:r>
          </a:p>
          <a:p>
            <a:pPr marL="306000" marR="0" lvl="0" indent="-306000" algn="l" defTabSz="457200" rtl="0" eaLnBrk="1" fontAlgn="auto" latinLnBrk="0" hangingPunct="1">
              <a:lnSpc>
                <a:spcPct val="100000"/>
              </a:lnSpc>
              <a:spcBef>
                <a:spcPct val="20000"/>
              </a:spcBef>
              <a:spcAft>
                <a:spcPts val="600"/>
              </a:spcAft>
              <a:buClr>
                <a:srgbClr val="4590B8"/>
              </a:buClr>
              <a:buSzPct val="92000"/>
              <a:buFont typeface="Wingdings 2" panose="05020102010507070707" pitchFamily="18" charset="2"/>
              <a:buChar char=""/>
              <a:tabLst/>
              <a:defRPr/>
            </a:pPr>
            <a:r>
              <a:rPr kumimoji="0" lang="pl-PL" sz="17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Edukacja obywatelska – </a:t>
            </a:r>
            <a:r>
              <a:rPr kumimoji="0" lang="pl-PL" sz="170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wspieranie w nabywaniu umiejętności krytycznego i samodzielnego myślenia</a:t>
            </a:r>
            <a:r>
              <a:rPr kumimoji="0" lang="pl-PL" sz="17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w angażowaniu się </a:t>
            </a:r>
            <a:br>
              <a:rPr kumimoji="0" lang="pl-PL" sz="17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br>
            <a:r>
              <a:rPr kumimoji="0" lang="pl-PL" sz="17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w życie szkoły i lokalnej społeczności, zajęcia z praw człowieka, nt. form i znaczenia partycypacji społecznej, itp.</a:t>
            </a:r>
          </a:p>
          <a:p>
            <a:pPr marL="306000" marR="0" lvl="0" indent="-306000" algn="l" defTabSz="457200" rtl="0" eaLnBrk="1" fontAlgn="auto" latinLnBrk="0" hangingPunct="1">
              <a:lnSpc>
                <a:spcPct val="100000"/>
              </a:lnSpc>
              <a:spcBef>
                <a:spcPct val="20000"/>
              </a:spcBef>
              <a:spcAft>
                <a:spcPts val="600"/>
              </a:spcAft>
              <a:buClr>
                <a:srgbClr val="4590B8"/>
              </a:buClr>
              <a:buSzPct val="92000"/>
              <a:buFont typeface="Wingdings 2" panose="05020102010507070707" pitchFamily="18" charset="2"/>
              <a:buChar char=""/>
              <a:tabLst/>
              <a:defRPr/>
            </a:pPr>
            <a:r>
              <a:rPr kumimoji="0" lang="pl-PL" sz="17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Rozwój tożsamości lokalnej – </a:t>
            </a:r>
            <a:r>
              <a:rPr kumimoji="0" lang="pl-PL" sz="170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nabywanie wiedzy nt. lokalnej tradycji, kultury</a:t>
            </a:r>
            <a:r>
              <a:rPr kumimoji="0" lang="pl-PL" sz="17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historii i ich propagowania, itp.</a:t>
            </a:r>
          </a:p>
          <a:p>
            <a:pPr marL="306000" marR="0" lvl="0" indent="-306000" algn="l" defTabSz="457200" rtl="0" eaLnBrk="1" fontAlgn="auto" latinLnBrk="0" hangingPunct="1">
              <a:lnSpc>
                <a:spcPct val="100000"/>
              </a:lnSpc>
              <a:spcBef>
                <a:spcPct val="20000"/>
              </a:spcBef>
              <a:spcAft>
                <a:spcPts val="600"/>
              </a:spcAft>
              <a:buClr>
                <a:srgbClr val="4590B8"/>
              </a:buClr>
              <a:buSzPct val="92000"/>
              <a:buFont typeface="Wingdings 2" panose="05020102010507070707" pitchFamily="18" charset="2"/>
              <a:buChar char=""/>
              <a:tabLst/>
              <a:defRPr/>
            </a:pPr>
            <a:r>
              <a:rPr kumimoji="0" lang="pl-PL" sz="17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Edukacja w zakresie bezpieczeństwa </a:t>
            </a:r>
            <a:r>
              <a:rPr kumimoji="0" lang="pl-PL" sz="170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organizowanie zajęć uświadamiających nt. zagrożeń </a:t>
            </a:r>
            <a:r>
              <a:rPr kumimoji="0" lang="pl-PL" sz="17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w sieci, zajęć z zakresu bezpieczeństwa politycznego, militarnego, ekonomicznego, ekologicznego, a także wsparcie w obszarze przemocy rówieśniczej</a:t>
            </a:r>
          </a:p>
          <a:p>
            <a:pPr marL="1257300" lvl="3" indent="0">
              <a:spcBef>
                <a:spcPct val="20000"/>
              </a:spcBef>
              <a:spcAft>
                <a:spcPts val="600"/>
              </a:spcAft>
              <a:buClr>
                <a:srgbClr val="4590B8"/>
              </a:buClr>
              <a:buSzPct val="92000"/>
              <a:buNone/>
              <a:defRPr/>
            </a:pPr>
            <a:endParaRPr kumimoji="0" lang="pl-PL"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0812010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387845-D549-C3A4-F29B-7D85CB720AD5}"/>
            </a:ext>
          </a:extLst>
        </p:cNvPr>
        <p:cNvGrpSpPr/>
        <p:nvPr/>
      </p:nvGrpSpPr>
      <p:grpSpPr>
        <a:xfrm>
          <a:off x="0" y="0"/>
          <a:ext cx="0" cy="0"/>
          <a:chOff x="0" y="0"/>
          <a:chExt cx="0" cy="0"/>
        </a:xfrm>
      </p:grpSpPr>
      <p:sp>
        <p:nvSpPr>
          <p:cNvPr id="6" name="pole tekstowe 5">
            <a:extLst>
              <a:ext uri="{FF2B5EF4-FFF2-40B4-BE49-F238E27FC236}">
                <a16:creationId xmlns:a16="http://schemas.microsoft.com/office/drawing/2014/main" id="{302D0F33-DB09-24A2-23E6-BFD0CFE2B975}"/>
              </a:ext>
            </a:extLst>
          </p:cNvPr>
          <p:cNvSpPr txBox="1"/>
          <p:nvPr/>
        </p:nvSpPr>
        <p:spPr>
          <a:xfrm>
            <a:off x="192232" y="351826"/>
            <a:ext cx="11807536" cy="10802957"/>
          </a:xfrm>
          <a:prstGeom prst="rect">
            <a:avLst/>
          </a:prstGeom>
          <a:noFill/>
        </p:spPr>
        <p:txBody>
          <a:bodyPr wrap="square">
            <a:spAutoFit/>
          </a:bodyPr>
          <a:lstStyle/>
          <a:p>
            <a:pPr algn="ctr"/>
            <a:r>
              <a:rPr kumimoji="0" lang="pl-PL" sz="2800" b="1" i="0" u="none" strike="noStrike" kern="1200" cap="all" spc="0" normalizeH="0" baseline="0" noProof="0" dirty="0">
                <a:ln>
                  <a:noFill/>
                </a:ln>
                <a:effectLst/>
                <a:uLnTx/>
                <a:uFillTx/>
                <a:latin typeface="Times New Roman" panose="02020603050405020304" pitchFamily="18" charset="0"/>
                <a:ea typeface="+mj-ea"/>
                <a:cs typeface="Times New Roman" panose="02020603050405020304" pitchFamily="18" charset="0"/>
              </a:rPr>
              <a:t>Przedstawienie zgłoszonych pomysłów i potrzeb uczestników spotkań informacyjno – konsultacyjnych  w gminach</a:t>
            </a:r>
          </a:p>
          <a:p>
            <a:pPr algn="ctr"/>
            <a:endParaRPr lang="pl-PL" sz="2800" cap="all" dirty="0">
              <a:latin typeface="Times New Roman" panose="02020603050405020304" pitchFamily="18" charset="0"/>
              <a:ea typeface="+mj-ea"/>
              <a:cs typeface="Times New Roman" panose="02020603050405020304" pitchFamily="18" charset="0"/>
            </a:endParaRPr>
          </a:p>
          <a:p>
            <a:r>
              <a:rPr kumimoji="0" lang="pl-PL" sz="2800" i="0" u="none" strike="noStrike" kern="1200" spc="0" normalizeH="0" noProof="0" dirty="0">
                <a:ln>
                  <a:noFill/>
                </a:ln>
                <a:effectLst/>
                <a:uLnTx/>
                <a:uFillTx/>
                <a:latin typeface="Times New Roman" panose="02020603050405020304" pitchFamily="18" charset="0"/>
                <a:ea typeface="+mj-ea"/>
                <a:cs typeface="Times New Roman" panose="02020603050405020304" pitchFamily="18" charset="0"/>
              </a:rPr>
              <a:t>-możliwość aplikowania o środki przez sołtysów, KGW</a:t>
            </a:r>
            <a:r>
              <a:rPr lang="pl-PL" sz="2800" dirty="0">
                <a:latin typeface="Times New Roman" panose="02020603050405020304" pitchFamily="18" charset="0"/>
                <a:ea typeface="+mj-ea"/>
                <a:cs typeface="Times New Roman" panose="02020603050405020304" pitchFamily="18" charset="0"/>
              </a:rPr>
              <a:t> i OSP</a:t>
            </a:r>
          </a:p>
          <a:p>
            <a:endParaRPr lang="pl-PL" sz="2800" dirty="0">
              <a:latin typeface="Times New Roman" panose="02020603050405020304" pitchFamily="18" charset="0"/>
              <a:ea typeface="+mj-ea"/>
              <a:cs typeface="Times New Roman" panose="02020603050405020304" pitchFamily="18" charset="0"/>
            </a:endParaRPr>
          </a:p>
          <a:p>
            <a:r>
              <a:rPr lang="pl-PL" sz="2800" dirty="0">
                <a:latin typeface="Times New Roman" panose="02020603050405020304" pitchFamily="18" charset="0"/>
                <a:cs typeface="Times New Roman" panose="02020603050405020304" pitchFamily="18" charset="0"/>
              </a:rPr>
              <a:t>-tworzenie klubów młodzieżowych dla młodzieżowej drużyny pożarniczej</a:t>
            </a:r>
          </a:p>
          <a:p>
            <a:endParaRPr lang="pl-PL" sz="2800" dirty="0">
              <a:latin typeface="Times New Roman" panose="02020603050405020304" pitchFamily="18" charset="0"/>
              <a:ea typeface="+mj-ea"/>
              <a:cs typeface="Times New Roman" panose="02020603050405020304" pitchFamily="18" charset="0"/>
            </a:endParaRPr>
          </a:p>
          <a:p>
            <a:r>
              <a:rPr kumimoji="0" lang="pl-PL" sz="2800" i="0" u="none" strike="noStrike" kern="1200" spc="0" normalizeH="0" noProof="0" dirty="0">
                <a:ln>
                  <a:noFill/>
                </a:ln>
                <a:effectLst/>
                <a:uLnTx/>
                <a:uFillTx/>
                <a:latin typeface="Times New Roman" panose="02020603050405020304" pitchFamily="18" charset="0"/>
                <a:ea typeface="+mj-ea"/>
                <a:cs typeface="Times New Roman" panose="02020603050405020304" pitchFamily="18" charset="0"/>
              </a:rPr>
              <a:t>-możliwość organizacji spotkań integracyjnych i wyjazdów</a:t>
            </a:r>
          </a:p>
          <a:p>
            <a:endParaRPr kumimoji="0" lang="pl-PL" sz="2800" i="0" u="none" strike="noStrike" kern="1200" spc="0" normalizeH="0" noProof="0" dirty="0">
              <a:ln>
                <a:noFill/>
              </a:ln>
              <a:effectLst/>
              <a:uLnTx/>
              <a:uFillTx/>
              <a:latin typeface="Times New Roman" panose="02020603050405020304" pitchFamily="18" charset="0"/>
              <a:ea typeface="+mj-ea"/>
              <a:cs typeface="Times New Roman" panose="02020603050405020304" pitchFamily="18" charset="0"/>
            </a:endParaRPr>
          </a:p>
          <a:p>
            <a:r>
              <a:rPr lang="pl-PL" sz="2800" dirty="0">
                <a:latin typeface="Times New Roman" panose="02020603050405020304" pitchFamily="18" charset="0"/>
                <a:ea typeface="+mj-ea"/>
                <a:cs typeface="Times New Roman" panose="02020603050405020304" pitchFamily="18" charset="0"/>
              </a:rPr>
              <a:t>-półkolonie dla dzieci</a:t>
            </a:r>
          </a:p>
          <a:p>
            <a:endParaRPr kumimoji="0" lang="pl-PL" sz="2800" i="0" u="none" strike="noStrike" kern="1200" spc="0" normalizeH="0" noProof="0" dirty="0">
              <a:ln>
                <a:noFill/>
              </a:ln>
              <a:effectLst/>
              <a:uLnTx/>
              <a:uFillTx/>
              <a:latin typeface="Times New Roman" panose="02020603050405020304" pitchFamily="18" charset="0"/>
              <a:ea typeface="+mj-ea"/>
              <a:cs typeface="Times New Roman" panose="02020603050405020304" pitchFamily="18" charset="0"/>
            </a:endParaRPr>
          </a:p>
          <a:p>
            <a:r>
              <a:rPr lang="pl-PL" sz="2800" dirty="0">
                <a:latin typeface="Times New Roman" panose="02020603050405020304" pitchFamily="18" charset="0"/>
                <a:ea typeface="+mj-ea"/>
                <a:cs typeface="Times New Roman" panose="02020603050405020304" pitchFamily="18" charset="0"/>
              </a:rPr>
              <a:t>-podejmowanie i rozwijanie działalności gospodarczej</a:t>
            </a:r>
          </a:p>
          <a:p>
            <a:pPr algn="ctr"/>
            <a:r>
              <a:rPr kumimoji="0" lang="pl-PL" sz="2400" b="1" i="0" u="none" strike="noStrike" kern="1200" spc="0" normalizeH="0" noProof="0" dirty="0">
                <a:ln>
                  <a:noFill/>
                </a:ln>
                <a:effectLst/>
                <a:uLnTx/>
                <a:uFillTx/>
                <a:latin typeface="Times New Roman" panose="02020603050405020304" pitchFamily="18" charset="0"/>
                <a:ea typeface="+mj-ea"/>
                <a:cs typeface="Times New Roman" panose="02020603050405020304" pitchFamily="18" charset="0"/>
              </a:rPr>
              <a:t> </a:t>
            </a:r>
            <a:endParaRPr kumimoji="0" lang="pl-PL" sz="2800" b="1" i="0" u="none" strike="noStrike" kern="1200" spc="0" normalizeH="0" noProof="0" dirty="0">
              <a:ln>
                <a:noFill/>
              </a:ln>
              <a:effectLst/>
              <a:uLnTx/>
              <a:uFillTx/>
              <a:latin typeface="Times New Roman" panose="02020603050405020304" pitchFamily="18" charset="0"/>
              <a:ea typeface="+mj-ea"/>
              <a:cs typeface="Times New Roman" panose="02020603050405020304" pitchFamily="18" charset="0"/>
            </a:endParaRPr>
          </a:p>
          <a:p>
            <a:pPr algn="ctr"/>
            <a:endParaRPr lang="pl-PL" sz="2800" b="1" cap="all" dirty="0">
              <a:latin typeface="Times New Roman" panose="02020603050405020304" pitchFamily="18" charset="0"/>
              <a:ea typeface="+mj-ea"/>
              <a:cs typeface="Times New Roman" panose="02020603050405020304" pitchFamily="18" charset="0"/>
            </a:endParaRPr>
          </a:p>
          <a:p>
            <a:pPr algn="ctr"/>
            <a:endParaRPr lang="pl-PL" sz="2800" b="1" cap="all" dirty="0">
              <a:latin typeface="Times New Roman" panose="02020603050405020304" pitchFamily="18" charset="0"/>
              <a:ea typeface="+mj-ea"/>
              <a:cs typeface="Times New Roman" panose="02020603050405020304" pitchFamily="18" charset="0"/>
            </a:endParaRPr>
          </a:p>
          <a:p>
            <a:pPr algn="ctr"/>
            <a:endParaRPr lang="pl-PL" sz="2800" b="1" cap="all" dirty="0">
              <a:latin typeface="Times New Roman" panose="02020603050405020304" pitchFamily="18" charset="0"/>
              <a:ea typeface="+mj-ea"/>
              <a:cs typeface="Times New Roman" panose="02020603050405020304" pitchFamily="18" charset="0"/>
            </a:endParaRPr>
          </a:p>
          <a:p>
            <a:pPr algn="ctr"/>
            <a:endParaRPr lang="pl-PL" sz="2800" b="1" cap="all" dirty="0">
              <a:latin typeface="Times New Roman" panose="02020603050405020304" pitchFamily="18" charset="0"/>
              <a:ea typeface="+mj-ea"/>
              <a:cs typeface="Times New Roman" panose="02020603050405020304" pitchFamily="18" charset="0"/>
            </a:endParaRPr>
          </a:p>
          <a:p>
            <a:pPr algn="ctr"/>
            <a:endParaRPr lang="pl-PL" sz="2800" b="1" cap="all" dirty="0">
              <a:latin typeface="Times New Roman" panose="02020603050405020304" pitchFamily="18" charset="0"/>
              <a:ea typeface="+mj-ea"/>
              <a:cs typeface="Times New Roman" panose="02020603050405020304" pitchFamily="18" charset="0"/>
            </a:endParaRPr>
          </a:p>
          <a:p>
            <a:pPr algn="ctr"/>
            <a:endParaRPr lang="pl-PL" sz="2800" b="1" cap="all" dirty="0">
              <a:latin typeface="Times New Roman" panose="02020603050405020304" pitchFamily="18" charset="0"/>
              <a:ea typeface="+mj-ea"/>
              <a:cs typeface="Times New Roman" panose="02020603050405020304" pitchFamily="18" charset="0"/>
            </a:endParaRPr>
          </a:p>
          <a:p>
            <a:pPr algn="ctr"/>
            <a:endParaRPr lang="pl-PL" sz="2800" b="1" cap="all" dirty="0">
              <a:latin typeface="Times New Roman" panose="02020603050405020304" pitchFamily="18" charset="0"/>
              <a:ea typeface="+mj-ea"/>
              <a:cs typeface="Times New Roman" panose="02020603050405020304" pitchFamily="18" charset="0"/>
            </a:endParaRPr>
          </a:p>
          <a:p>
            <a:pPr algn="ctr"/>
            <a:endParaRPr lang="pl-PL" sz="2800" b="1" cap="all" dirty="0">
              <a:latin typeface="Times New Roman" panose="02020603050405020304" pitchFamily="18" charset="0"/>
              <a:ea typeface="+mj-ea"/>
              <a:cs typeface="Times New Roman" panose="02020603050405020304" pitchFamily="18" charset="0"/>
            </a:endParaRPr>
          </a:p>
          <a:p>
            <a:pPr algn="ctr"/>
            <a:endParaRPr lang="pl-PL" sz="2800" b="1" cap="all" dirty="0">
              <a:latin typeface="Times New Roman" panose="02020603050405020304" pitchFamily="18" charset="0"/>
              <a:ea typeface="+mj-ea"/>
              <a:cs typeface="Times New Roman" panose="02020603050405020304" pitchFamily="18" charset="0"/>
            </a:endParaRPr>
          </a:p>
          <a:p>
            <a:pPr algn="ctr"/>
            <a:endParaRPr lang="pl-PL" sz="2800" b="1" cap="all" dirty="0">
              <a:latin typeface="Times New Roman" panose="02020603050405020304" pitchFamily="18" charset="0"/>
              <a:ea typeface="+mj-ea"/>
              <a:cs typeface="Times New Roman" panose="02020603050405020304" pitchFamily="18" charset="0"/>
            </a:endParaRPr>
          </a:p>
          <a:p>
            <a:pPr algn="ctr"/>
            <a:endParaRPr lang="pl-PL"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600184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13E65D-FFD2-69F9-B9CE-AC112FB031EC}"/>
            </a:ext>
          </a:extLst>
        </p:cNvPr>
        <p:cNvGrpSpPr/>
        <p:nvPr/>
      </p:nvGrpSpPr>
      <p:grpSpPr>
        <a:xfrm>
          <a:off x="0" y="0"/>
          <a:ext cx="0" cy="0"/>
          <a:chOff x="0" y="0"/>
          <a:chExt cx="0" cy="0"/>
        </a:xfrm>
      </p:grpSpPr>
      <p:sp>
        <p:nvSpPr>
          <p:cNvPr id="4" name="Tytuł 1">
            <a:extLst>
              <a:ext uri="{FF2B5EF4-FFF2-40B4-BE49-F238E27FC236}">
                <a16:creationId xmlns:a16="http://schemas.microsoft.com/office/drawing/2014/main" id="{F1052F4A-B6E9-C222-232E-F0DF606462D4}"/>
              </a:ext>
            </a:extLst>
          </p:cNvPr>
          <p:cNvSpPr>
            <a:spLocks noGrp="1"/>
          </p:cNvSpPr>
          <p:nvPr>
            <p:ph type="title"/>
          </p:nvPr>
        </p:nvSpPr>
        <p:spPr>
          <a:xfrm>
            <a:off x="850175" y="138546"/>
            <a:ext cx="10515600" cy="635795"/>
          </a:xfrm>
          <a:noFill/>
        </p:spPr>
        <p:txBody>
          <a:bodyPr>
            <a:noAutofit/>
          </a:bodyPr>
          <a:lstStyle/>
          <a:p>
            <a:pPr algn="ctr"/>
            <a:r>
              <a:rPr lang="pl-PL" sz="2800" b="1" dirty="0">
                <a:solidFill>
                  <a:schemeClr val="tx1"/>
                </a:solidFill>
                <a:latin typeface="Times New Roman" panose="02020603050405020304" pitchFamily="18" charset="0"/>
                <a:cs typeface="Times New Roman" panose="02020603050405020304" pitchFamily="18" charset="0"/>
              </a:rPr>
              <a:t>KADRA</a:t>
            </a:r>
          </a:p>
        </p:txBody>
      </p:sp>
      <p:sp>
        <p:nvSpPr>
          <p:cNvPr id="3" name="Symbol zastępczy zawartości 2">
            <a:extLst>
              <a:ext uri="{FF2B5EF4-FFF2-40B4-BE49-F238E27FC236}">
                <a16:creationId xmlns:a16="http://schemas.microsoft.com/office/drawing/2014/main" id="{F3B833A4-366D-3527-B14E-07C95A528999}"/>
              </a:ext>
            </a:extLst>
          </p:cNvPr>
          <p:cNvSpPr>
            <a:spLocks noGrp="1"/>
          </p:cNvSpPr>
          <p:nvPr>
            <p:ph idx="1"/>
          </p:nvPr>
        </p:nvSpPr>
        <p:spPr>
          <a:xfrm>
            <a:off x="134788" y="932873"/>
            <a:ext cx="11946375" cy="5373991"/>
          </a:xfrm>
        </p:spPr>
        <p:txBody>
          <a:bodyPr>
            <a:noAutofit/>
          </a:bodyPr>
          <a:lstStyle/>
          <a:p>
            <a:pPr marL="306000" marR="0" lvl="0" indent="-306000" algn="l" defTabSz="457200" rtl="0" eaLnBrk="1" fontAlgn="auto" latinLnBrk="0" hangingPunct="1">
              <a:lnSpc>
                <a:spcPct val="100000"/>
              </a:lnSpc>
              <a:spcBef>
                <a:spcPct val="20000"/>
              </a:spcBef>
              <a:spcAft>
                <a:spcPts val="600"/>
              </a:spcAft>
              <a:buClr>
                <a:srgbClr val="4590B8"/>
              </a:buClr>
              <a:buSzPct val="92000"/>
              <a:buFont typeface="Wingdings 2" panose="05020102010507070707" pitchFamily="18" charset="2"/>
              <a:buChar char=""/>
              <a:tabLst/>
              <a:defRPr/>
            </a:pPr>
            <a:r>
              <a:rPr kumimoji="0" lang="pl-PL" sz="2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Kadra zatrudniona w klubie musi posiadać odpowiednie udokumentowane kwalifikacje </a:t>
            </a:r>
            <a:r>
              <a:rPr kumimoji="0" lang="pl-PL"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w zależności </a:t>
            </a:r>
            <a:br>
              <a:rPr kumimoji="0" lang="pl-PL"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br>
            <a:r>
              <a:rPr kumimoji="0" lang="pl-PL"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od charakteru prowadzonych zajęć </a:t>
            </a:r>
            <a:r>
              <a:rPr kumimoji="0" lang="pl-PL" sz="2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lub doświadczenie w pracy z dziećmi i młodzieżą.</a:t>
            </a:r>
          </a:p>
          <a:p>
            <a:pPr marL="306000" marR="0" lvl="0" indent="-306000" algn="l" defTabSz="457200" rtl="0" eaLnBrk="1" fontAlgn="auto" latinLnBrk="0" hangingPunct="1">
              <a:lnSpc>
                <a:spcPct val="100000"/>
              </a:lnSpc>
              <a:spcBef>
                <a:spcPct val="20000"/>
              </a:spcBef>
              <a:spcAft>
                <a:spcPts val="600"/>
              </a:spcAft>
              <a:buClr>
                <a:srgbClr val="4590B8"/>
              </a:buClr>
              <a:buSzPct val="92000"/>
              <a:buFont typeface="Wingdings 2" panose="05020102010507070707" pitchFamily="18" charset="2"/>
              <a:buChar char=""/>
              <a:tabLst/>
              <a:defRPr/>
            </a:pPr>
            <a:r>
              <a:rPr kumimoji="0" lang="pl-PL" sz="2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Co najmniej jedna osoba jest zatrudniona na stanowisku kierownika/opiekuna posiada: </a:t>
            </a:r>
          </a:p>
          <a:p>
            <a:pPr marL="628650" marR="0" lvl="0" indent="-273050" algn="l" defTabSz="457200" rtl="0" eaLnBrk="1" fontAlgn="auto" latinLnBrk="0" hangingPunct="1">
              <a:lnSpc>
                <a:spcPct val="100000"/>
              </a:lnSpc>
              <a:spcBef>
                <a:spcPct val="20000"/>
              </a:spcBef>
              <a:spcAft>
                <a:spcPts val="600"/>
              </a:spcAft>
              <a:buClr>
                <a:srgbClr val="4590B8"/>
              </a:buClr>
              <a:buSzPct val="92000"/>
              <a:buFont typeface="Wingdings 2" panose="05020102010507070707" pitchFamily="18" charset="2"/>
              <a:buAutoNum type="alphaLcParenR"/>
              <a:tabLst/>
              <a:defRPr/>
            </a:pPr>
            <a:r>
              <a:rPr kumimoji="0" lang="pl-PL" sz="2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wykształcenie wyższe na kierunku: pedagogika lub psychologia </a:t>
            </a:r>
          </a:p>
          <a:p>
            <a:pPr marL="628650" marR="0" lvl="0" indent="-273050" algn="l" defTabSz="457200" rtl="0" eaLnBrk="1" fontAlgn="auto" latinLnBrk="0" hangingPunct="1">
              <a:lnSpc>
                <a:spcPct val="100000"/>
              </a:lnSpc>
              <a:spcBef>
                <a:spcPct val="20000"/>
              </a:spcBef>
              <a:spcAft>
                <a:spcPts val="600"/>
              </a:spcAft>
              <a:buClr>
                <a:srgbClr val="4590B8"/>
              </a:buClr>
              <a:buSzPct val="92000"/>
              <a:buFont typeface="Wingdings 2" panose="05020102010507070707" pitchFamily="18" charset="2"/>
              <a:buAutoNum type="alphaLcParenR"/>
              <a:tabLst/>
              <a:defRPr/>
            </a:pPr>
            <a:r>
              <a:rPr kumimoji="0" lang="pl-PL" sz="2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lub wykształcenie wyższe na dowolnym kierunku studiów i przygotowanie pedagogiczne </a:t>
            </a:r>
          </a:p>
          <a:p>
            <a:pPr marL="628650" marR="0" lvl="0" indent="-273050" algn="l" defTabSz="457200" rtl="0" eaLnBrk="1" fontAlgn="auto" latinLnBrk="0" hangingPunct="1">
              <a:lnSpc>
                <a:spcPct val="100000"/>
              </a:lnSpc>
              <a:spcBef>
                <a:spcPct val="20000"/>
              </a:spcBef>
              <a:spcAft>
                <a:spcPts val="600"/>
              </a:spcAft>
              <a:buClr>
                <a:srgbClr val="4590B8"/>
              </a:buClr>
              <a:buSzPct val="92000"/>
              <a:buFont typeface="Wingdings 2" panose="05020102010507070707" pitchFamily="18" charset="2"/>
              <a:buAutoNum type="alphaLcParenR"/>
              <a:tabLst/>
              <a:defRPr/>
            </a:pPr>
            <a:r>
              <a:rPr kumimoji="0" lang="pl-PL" sz="2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lub co najmniej roczne doświadczenie w pracy z dziećmi i młodzieżą.</a:t>
            </a:r>
          </a:p>
          <a:p>
            <a:pPr marL="306000" marR="0" lvl="0" indent="-306000" algn="l" defTabSz="457200" rtl="0" eaLnBrk="1" fontAlgn="auto" latinLnBrk="0" hangingPunct="1">
              <a:lnSpc>
                <a:spcPct val="100000"/>
              </a:lnSpc>
              <a:spcBef>
                <a:spcPct val="20000"/>
              </a:spcBef>
              <a:spcAft>
                <a:spcPts val="600"/>
              </a:spcAft>
              <a:buClr>
                <a:srgbClr val="4590B8"/>
              </a:buClr>
              <a:buSzPct val="92000"/>
              <a:buFont typeface="Wingdings 2" panose="05020102010507070707" pitchFamily="18" charset="2"/>
              <a:buChar char=""/>
              <a:tabLst/>
              <a:defRPr/>
            </a:pPr>
            <a:r>
              <a:rPr kumimoji="0" lang="pl-PL"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Za organizację zajęć i prowadzenie klubu młodzieżowego odpowiada kierownik. Kierownik może pełnić równocześnie funkcję opiekuna. </a:t>
            </a:r>
          </a:p>
          <a:p>
            <a:pPr marL="306000" marR="0" lvl="0" indent="-306000" algn="l" defTabSz="457200" rtl="0" eaLnBrk="1" fontAlgn="auto" latinLnBrk="0" hangingPunct="1">
              <a:lnSpc>
                <a:spcPct val="100000"/>
              </a:lnSpc>
              <a:spcBef>
                <a:spcPct val="20000"/>
              </a:spcBef>
              <a:spcAft>
                <a:spcPts val="600"/>
              </a:spcAft>
              <a:buClr>
                <a:srgbClr val="4590B8"/>
              </a:buClr>
              <a:buSzPct val="92000"/>
              <a:buFont typeface="Wingdings 2" panose="05020102010507070707" pitchFamily="18" charset="2"/>
              <a:buChar char=""/>
              <a:tabLst/>
              <a:defRPr/>
            </a:pPr>
            <a:r>
              <a:rPr kumimoji="0" lang="pl-PL"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Na potrzeby prowadzenia zajęć specjalistycznych mogą zostać zatrudnieni wyłącznie specjaliści posiadający kwalifikacje odpowiednie do rodzaju zajęć (np. psycholog, logopeda, terapeuta pedagogiczny).</a:t>
            </a:r>
          </a:p>
          <a:p>
            <a:pPr marL="306000" marR="0" lvl="0" indent="-306000" algn="l" defTabSz="457200" rtl="0" eaLnBrk="1" fontAlgn="auto" latinLnBrk="0" hangingPunct="1">
              <a:lnSpc>
                <a:spcPct val="100000"/>
              </a:lnSpc>
              <a:spcBef>
                <a:spcPct val="20000"/>
              </a:spcBef>
              <a:spcAft>
                <a:spcPts val="600"/>
              </a:spcAft>
              <a:buClr>
                <a:srgbClr val="4590B8"/>
              </a:buClr>
              <a:buSzPct val="92000"/>
              <a:buFont typeface="Wingdings 2" panose="05020102010507070707" pitchFamily="18" charset="2"/>
              <a:buChar char=""/>
              <a:tabLst/>
              <a:defRPr/>
            </a:pPr>
            <a:r>
              <a:rPr kumimoji="0" lang="pl-PL" sz="2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Należy pamiętać o obowiązku weryfikacji kadry zaangażowanej do realizacji działań edukacyjnych pod kątem figurowania w Rejestrze Sprawców Przestępstw na Tle Seksualnym z dostępem ograniczonym. </a:t>
            </a:r>
          </a:p>
          <a:p>
            <a:pPr marL="306000" marR="0" lvl="0" indent="-306000" algn="l" defTabSz="457200" rtl="0" eaLnBrk="1" fontAlgn="auto" latinLnBrk="0" hangingPunct="1">
              <a:lnSpc>
                <a:spcPct val="100000"/>
              </a:lnSpc>
              <a:spcBef>
                <a:spcPct val="20000"/>
              </a:spcBef>
              <a:spcAft>
                <a:spcPts val="600"/>
              </a:spcAft>
              <a:buClr>
                <a:srgbClr val="4590B8"/>
              </a:buClr>
              <a:buSzPct val="92000"/>
              <a:buFont typeface="Wingdings 2" panose="05020102010507070707" pitchFamily="18" charset="2"/>
              <a:buChar char=""/>
              <a:tabLst/>
              <a:defRPr/>
            </a:pPr>
            <a:r>
              <a:rPr kumimoji="0" lang="pl-PL" sz="2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Pod opieką jednego opiekuna </a:t>
            </a:r>
            <a:r>
              <a:rPr kumimoji="0" lang="pl-PL"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(wychowawcy, kierownika) </a:t>
            </a:r>
            <a:r>
              <a:rPr kumimoji="0" lang="pl-PL" sz="2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może przebywać łącznie, maksymalnie </a:t>
            </a:r>
            <a:br>
              <a:rPr kumimoji="0" lang="pl-PL" sz="2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br>
            <a:r>
              <a:rPr kumimoji="0" lang="pl-PL" sz="2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20 uczestników klubu.</a:t>
            </a:r>
          </a:p>
          <a:p>
            <a:pPr marL="1257300" lvl="3" indent="0">
              <a:spcBef>
                <a:spcPct val="20000"/>
              </a:spcBef>
              <a:spcAft>
                <a:spcPts val="600"/>
              </a:spcAft>
              <a:buClr>
                <a:srgbClr val="4590B8"/>
              </a:buClr>
              <a:buSzPct val="92000"/>
              <a:buNone/>
              <a:defRPr/>
            </a:pPr>
            <a:endParaRPr kumimoji="0" lang="pl-PL"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199975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118696-84A7-ED7B-A473-5A7A3060CD78}"/>
            </a:ext>
          </a:extLst>
        </p:cNvPr>
        <p:cNvGrpSpPr/>
        <p:nvPr/>
      </p:nvGrpSpPr>
      <p:grpSpPr>
        <a:xfrm>
          <a:off x="0" y="0"/>
          <a:ext cx="0" cy="0"/>
          <a:chOff x="0" y="0"/>
          <a:chExt cx="0" cy="0"/>
        </a:xfrm>
      </p:grpSpPr>
      <p:sp>
        <p:nvSpPr>
          <p:cNvPr id="4" name="Tytuł 1">
            <a:extLst>
              <a:ext uri="{FF2B5EF4-FFF2-40B4-BE49-F238E27FC236}">
                <a16:creationId xmlns:a16="http://schemas.microsoft.com/office/drawing/2014/main" id="{F1DC2E54-1477-CDC8-0A19-BE3E1B13BEB1}"/>
              </a:ext>
            </a:extLst>
          </p:cNvPr>
          <p:cNvSpPr>
            <a:spLocks noGrp="1"/>
          </p:cNvSpPr>
          <p:nvPr>
            <p:ph type="title"/>
          </p:nvPr>
        </p:nvSpPr>
        <p:spPr>
          <a:xfrm>
            <a:off x="850175" y="138546"/>
            <a:ext cx="10515600" cy="635795"/>
          </a:xfrm>
          <a:noFill/>
        </p:spPr>
        <p:txBody>
          <a:bodyPr>
            <a:noAutofit/>
          </a:bodyPr>
          <a:lstStyle/>
          <a:p>
            <a:pPr algn="ctr"/>
            <a:r>
              <a:rPr lang="pl-PL" sz="2800" b="1" dirty="0">
                <a:solidFill>
                  <a:schemeClr val="tx1"/>
                </a:solidFill>
                <a:latin typeface="Times New Roman" panose="02020603050405020304" pitchFamily="18" charset="0"/>
                <a:cs typeface="Times New Roman" panose="02020603050405020304" pitchFamily="18" charset="0"/>
              </a:rPr>
              <a:t>Zasady funkcjonowania klubu</a:t>
            </a:r>
          </a:p>
        </p:txBody>
      </p:sp>
      <p:sp>
        <p:nvSpPr>
          <p:cNvPr id="3" name="Symbol zastępczy zawartości 2">
            <a:extLst>
              <a:ext uri="{FF2B5EF4-FFF2-40B4-BE49-F238E27FC236}">
                <a16:creationId xmlns:a16="http://schemas.microsoft.com/office/drawing/2014/main" id="{65FE68F5-785B-CA82-A296-6E058312DEFA}"/>
              </a:ext>
            </a:extLst>
          </p:cNvPr>
          <p:cNvSpPr>
            <a:spLocks noGrp="1"/>
          </p:cNvSpPr>
          <p:nvPr>
            <p:ph idx="1"/>
          </p:nvPr>
        </p:nvSpPr>
        <p:spPr>
          <a:xfrm>
            <a:off x="134788" y="932873"/>
            <a:ext cx="11946375" cy="5373991"/>
          </a:xfrm>
        </p:spPr>
        <p:txBody>
          <a:bodyPr>
            <a:noAutofit/>
          </a:bodyPr>
          <a:lstStyle/>
          <a:p>
            <a:r>
              <a:rPr lang="pl-PL" sz="2000" b="1" dirty="0">
                <a:solidFill>
                  <a:schemeClr val="tx1"/>
                </a:solidFill>
                <a:latin typeface="Times New Roman" panose="02020603050405020304" pitchFamily="18" charset="0"/>
                <a:cs typeface="Times New Roman" panose="02020603050405020304" pitchFamily="18" charset="0"/>
              </a:rPr>
              <a:t>Godziny funkcjonowania placówki powinny być dostosowane do potrzeb i możliwości uczestnictwa dzieci i młodzieży. </a:t>
            </a:r>
          </a:p>
          <a:p>
            <a:r>
              <a:rPr lang="pl-PL" sz="2000" b="1" dirty="0">
                <a:solidFill>
                  <a:schemeClr val="tx1"/>
                </a:solidFill>
                <a:latin typeface="Times New Roman" panose="02020603050405020304" pitchFamily="18" charset="0"/>
                <a:cs typeface="Times New Roman" panose="02020603050405020304" pitchFamily="18" charset="0"/>
              </a:rPr>
              <a:t>W okresie wakacji i ferii zimowych możliwe jest organizowanie obozów i półkolonii </a:t>
            </a:r>
            <a:r>
              <a:rPr lang="pl-PL" sz="2000" dirty="0">
                <a:solidFill>
                  <a:schemeClr val="tx1"/>
                </a:solidFill>
                <a:latin typeface="Times New Roman" panose="02020603050405020304" pitchFamily="18" charset="0"/>
                <a:cs typeface="Times New Roman" panose="02020603050405020304" pitchFamily="18" charset="0"/>
              </a:rPr>
              <a:t>ukierunkowanych </a:t>
            </a:r>
            <a:br>
              <a:rPr lang="pl-PL" sz="2000" dirty="0">
                <a:solidFill>
                  <a:schemeClr val="tx1"/>
                </a:solidFill>
                <a:latin typeface="Times New Roman" panose="02020603050405020304" pitchFamily="18" charset="0"/>
                <a:cs typeface="Times New Roman" panose="02020603050405020304" pitchFamily="18" charset="0"/>
              </a:rPr>
            </a:br>
            <a:r>
              <a:rPr lang="pl-PL" sz="2000" dirty="0">
                <a:solidFill>
                  <a:schemeClr val="tx1"/>
                </a:solidFill>
                <a:latin typeface="Times New Roman" panose="02020603050405020304" pitchFamily="18" charset="0"/>
                <a:cs typeface="Times New Roman" panose="02020603050405020304" pitchFamily="18" charset="0"/>
              </a:rPr>
              <a:t>na rozwój kompetencji, umiejętności, uzdolnień i zainteresowań dzieci i młodzieży.</a:t>
            </a:r>
          </a:p>
          <a:p>
            <a:r>
              <a:rPr lang="pl-PL" sz="2000" b="1" dirty="0">
                <a:solidFill>
                  <a:schemeClr val="tx1"/>
                </a:solidFill>
                <a:latin typeface="Times New Roman" panose="02020603050405020304" pitchFamily="18" charset="0"/>
                <a:cs typeface="Times New Roman" panose="02020603050405020304" pitchFamily="18" charset="0"/>
              </a:rPr>
              <a:t>W klubie musi być obecna co najmniej 1 osoba dorosła </a:t>
            </a:r>
            <a:r>
              <a:rPr lang="pl-PL" sz="2000" dirty="0">
                <a:solidFill>
                  <a:schemeClr val="tx1"/>
                </a:solidFill>
                <a:latin typeface="Times New Roman" panose="02020603050405020304" pitchFamily="18" charset="0"/>
                <a:cs typeface="Times New Roman" panose="02020603050405020304" pitchFamily="18" charset="0"/>
              </a:rPr>
              <a:t>(opiekun, kierownik). Grantobiorca ponosi całkowitą odpowiedzialność za bezpieczeństwo uczestników zajęć zarówno na terenie klubu, jak i podczas zajęć realizowanych poza klubem.</a:t>
            </a:r>
          </a:p>
          <a:p>
            <a:r>
              <a:rPr lang="pl-PL" sz="2000" b="1" dirty="0">
                <a:solidFill>
                  <a:schemeClr val="tx1"/>
                </a:solidFill>
                <a:latin typeface="Times New Roman" panose="02020603050405020304" pitchFamily="18" charset="0"/>
                <a:cs typeface="Times New Roman" panose="02020603050405020304" pitchFamily="18" charset="0"/>
              </a:rPr>
              <a:t>Zajęcia w klubie są bezpłatne. Na zajęciach cyklicznych wymagana jest frekwencja na poziomie 70%. </a:t>
            </a:r>
            <a:r>
              <a:rPr lang="pl-PL" sz="2000" dirty="0">
                <a:solidFill>
                  <a:schemeClr val="tx1"/>
                </a:solidFill>
                <a:latin typeface="Times New Roman" panose="02020603050405020304" pitchFamily="18" charset="0"/>
                <a:cs typeface="Times New Roman" panose="02020603050405020304" pitchFamily="18" charset="0"/>
              </a:rPr>
              <a:t>Każdy z uczestników musi posiadać aktualną pisemną zgodę (rodzica lub opiekuna prawnego) </a:t>
            </a:r>
            <a:br>
              <a:rPr lang="pl-PL" sz="2000" dirty="0">
                <a:solidFill>
                  <a:schemeClr val="tx1"/>
                </a:solidFill>
                <a:latin typeface="Times New Roman" panose="02020603050405020304" pitchFamily="18" charset="0"/>
                <a:cs typeface="Times New Roman" panose="02020603050405020304" pitchFamily="18" charset="0"/>
              </a:rPr>
            </a:br>
            <a:r>
              <a:rPr lang="pl-PL" sz="2000" dirty="0">
                <a:solidFill>
                  <a:schemeClr val="tx1"/>
                </a:solidFill>
                <a:latin typeface="Times New Roman" panose="02020603050405020304" pitchFamily="18" charset="0"/>
                <a:cs typeface="Times New Roman" panose="02020603050405020304" pitchFamily="18" charset="0"/>
              </a:rPr>
              <a:t>na uczestnictwo w zajęciach prowadzonych w klubie oraz zgodę na samodzielne powroty dziecka do domu (jeśli dotyczy).</a:t>
            </a:r>
          </a:p>
          <a:p>
            <a:r>
              <a:rPr lang="pl-PL" sz="2000" b="1" dirty="0">
                <a:solidFill>
                  <a:schemeClr val="tx1"/>
                </a:solidFill>
                <a:latin typeface="Times New Roman" panose="02020603050405020304" pitchFamily="18" charset="0"/>
                <a:cs typeface="Times New Roman" panose="02020603050405020304" pitchFamily="18" charset="0"/>
              </a:rPr>
              <a:t>Klub zapewnia dzieciom i młodzieży możliwość korzystania z wyżywienia </a:t>
            </a:r>
            <a:r>
              <a:rPr lang="pl-PL" sz="2000" dirty="0">
                <a:solidFill>
                  <a:schemeClr val="tx1"/>
                </a:solidFill>
                <a:latin typeface="Times New Roman" panose="02020603050405020304" pitchFamily="18" charset="0"/>
                <a:cs typeface="Times New Roman" panose="02020603050405020304" pitchFamily="18" charset="0"/>
              </a:rPr>
              <a:t>(prowadzonego zgodnie z zasadami zdrowego żywienia) </a:t>
            </a:r>
            <a:r>
              <a:rPr lang="pl-PL" sz="2000" b="1" dirty="0">
                <a:solidFill>
                  <a:schemeClr val="tx1"/>
                </a:solidFill>
                <a:latin typeface="Times New Roman" panose="02020603050405020304" pitchFamily="18" charset="0"/>
                <a:cs typeface="Times New Roman" panose="02020603050405020304" pitchFamily="18" charset="0"/>
              </a:rPr>
              <a:t>w postaci przekąsek, podwieczorków. </a:t>
            </a:r>
            <a:r>
              <a:rPr lang="pl-PL" sz="2000" dirty="0">
                <a:solidFill>
                  <a:schemeClr val="tx1"/>
                </a:solidFill>
                <a:latin typeface="Times New Roman" panose="02020603050405020304" pitchFamily="18" charset="0"/>
                <a:cs typeface="Times New Roman" panose="02020603050405020304" pitchFamily="18" charset="0"/>
              </a:rPr>
              <a:t>Istnieje również możliwość zapewnienia pełnych posiłków w przypadku wyjazdów lub zajęć trwających co najmniej 4 godziny. </a:t>
            </a:r>
          </a:p>
          <a:p>
            <a:pPr marL="1257300" lvl="3" indent="0">
              <a:spcBef>
                <a:spcPct val="20000"/>
              </a:spcBef>
              <a:spcAft>
                <a:spcPts val="600"/>
              </a:spcAft>
              <a:buClr>
                <a:srgbClr val="4590B8"/>
              </a:buClr>
              <a:buSzPct val="92000"/>
              <a:buNone/>
              <a:defRPr/>
            </a:pPr>
            <a:endParaRPr kumimoji="0" lang="pl-PL"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3310480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8662AF-A717-74A2-3249-12EA2265646A}"/>
            </a:ext>
          </a:extLst>
        </p:cNvPr>
        <p:cNvGrpSpPr/>
        <p:nvPr/>
      </p:nvGrpSpPr>
      <p:grpSpPr>
        <a:xfrm>
          <a:off x="0" y="0"/>
          <a:ext cx="0" cy="0"/>
          <a:chOff x="0" y="0"/>
          <a:chExt cx="0" cy="0"/>
        </a:xfrm>
      </p:grpSpPr>
      <p:sp>
        <p:nvSpPr>
          <p:cNvPr id="4" name="Tytuł 1">
            <a:extLst>
              <a:ext uri="{FF2B5EF4-FFF2-40B4-BE49-F238E27FC236}">
                <a16:creationId xmlns:a16="http://schemas.microsoft.com/office/drawing/2014/main" id="{C184CE0E-53F8-BB41-266A-777B292B7F5A}"/>
              </a:ext>
            </a:extLst>
          </p:cNvPr>
          <p:cNvSpPr>
            <a:spLocks noGrp="1"/>
          </p:cNvSpPr>
          <p:nvPr>
            <p:ph type="title"/>
          </p:nvPr>
        </p:nvSpPr>
        <p:spPr>
          <a:xfrm>
            <a:off x="850175" y="138546"/>
            <a:ext cx="10515600" cy="635795"/>
          </a:xfrm>
          <a:noFill/>
        </p:spPr>
        <p:txBody>
          <a:bodyPr>
            <a:noAutofit/>
          </a:bodyPr>
          <a:lstStyle/>
          <a:p>
            <a:pPr algn="ctr"/>
            <a:r>
              <a:rPr lang="pl-PL" sz="2800" b="1" dirty="0">
                <a:solidFill>
                  <a:schemeClr val="tx1"/>
                </a:solidFill>
                <a:latin typeface="Times New Roman" panose="02020603050405020304" pitchFamily="18" charset="0"/>
                <a:cs typeface="Times New Roman" panose="02020603050405020304" pitchFamily="18" charset="0"/>
              </a:rPr>
              <a:t>Zasady funkcjonowania klubu</a:t>
            </a:r>
          </a:p>
        </p:txBody>
      </p:sp>
      <p:sp>
        <p:nvSpPr>
          <p:cNvPr id="3" name="Symbol zastępczy zawartości 2">
            <a:extLst>
              <a:ext uri="{FF2B5EF4-FFF2-40B4-BE49-F238E27FC236}">
                <a16:creationId xmlns:a16="http://schemas.microsoft.com/office/drawing/2014/main" id="{8E831690-4478-01D8-8485-9EDD8602266A}"/>
              </a:ext>
            </a:extLst>
          </p:cNvPr>
          <p:cNvSpPr>
            <a:spLocks noGrp="1"/>
          </p:cNvSpPr>
          <p:nvPr>
            <p:ph idx="1"/>
          </p:nvPr>
        </p:nvSpPr>
        <p:spPr>
          <a:xfrm>
            <a:off x="245625" y="1345463"/>
            <a:ext cx="11946375" cy="5373991"/>
          </a:xfrm>
        </p:spPr>
        <p:txBody>
          <a:bodyPr>
            <a:noAutofit/>
          </a:bodyPr>
          <a:lstStyle/>
          <a:p>
            <a:pPr marL="306000" marR="0" lvl="0" indent="-306000" algn="l" defTabSz="457200" rtl="0" eaLnBrk="1" fontAlgn="auto" latinLnBrk="0" hangingPunct="1">
              <a:lnSpc>
                <a:spcPct val="100000"/>
              </a:lnSpc>
              <a:spcBef>
                <a:spcPct val="20000"/>
              </a:spcBef>
              <a:spcAft>
                <a:spcPts val="600"/>
              </a:spcAft>
              <a:buClr>
                <a:srgbClr val="4590B8"/>
              </a:buClr>
              <a:buSzPct val="92000"/>
              <a:buFont typeface="Wingdings 2" panose="05020102010507070707" pitchFamily="18" charset="2"/>
              <a:buChar char=""/>
              <a:tabLst/>
              <a:defRPr/>
            </a:pPr>
            <a:r>
              <a:rPr kumimoji="0" lang="pl-PL" sz="2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Klub zobowiązany jest do prowadzenia dokumentacji, która musi zawierać:</a:t>
            </a:r>
          </a:p>
          <a:p>
            <a:pPr marL="0" marR="0" lvl="0" indent="0" algn="l" defTabSz="457200" rtl="0" eaLnBrk="1" fontAlgn="auto" latinLnBrk="0" hangingPunct="1">
              <a:lnSpc>
                <a:spcPct val="100000"/>
              </a:lnSpc>
              <a:spcBef>
                <a:spcPct val="20000"/>
              </a:spcBef>
              <a:spcAft>
                <a:spcPts val="600"/>
              </a:spcAft>
              <a:buClr>
                <a:srgbClr val="4590B8"/>
              </a:buClr>
              <a:buSzPct val="92000"/>
              <a:buFont typeface="Wingdings 2" panose="05020102010507070707" pitchFamily="18" charset="2"/>
              <a:buNone/>
              <a:tabLst/>
              <a:defRPr/>
            </a:pPr>
            <a:r>
              <a:rPr kumimoji="0" lang="pl-PL"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	</a:t>
            </a:r>
            <a:r>
              <a:rPr kumimoji="0" lang="pl-PL" sz="2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listę obecności </a:t>
            </a:r>
            <a:r>
              <a:rPr kumimoji="0" lang="pl-PL"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uczestników w ramach poszczególnych zajęć,</a:t>
            </a:r>
          </a:p>
          <a:p>
            <a:pPr marL="0" marR="0" lvl="0" indent="0" algn="l" defTabSz="457200" rtl="0" eaLnBrk="1" fontAlgn="auto" latinLnBrk="0" hangingPunct="1">
              <a:lnSpc>
                <a:spcPct val="100000"/>
              </a:lnSpc>
              <a:spcBef>
                <a:spcPct val="20000"/>
              </a:spcBef>
              <a:spcAft>
                <a:spcPts val="600"/>
              </a:spcAft>
              <a:buClr>
                <a:srgbClr val="4590B8"/>
              </a:buClr>
              <a:buSzPct val="92000"/>
              <a:buFont typeface="Wingdings 2" panose="05020102010507070707" pitchFamily="18" charset="2"/>
              <a:buNone/>
              <a:tabLst/>
              <a:defRPr/>
            </a:pPr>
            <a:r>
              <a:rPr kumimoji="0" lang="pl-PL"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b)	</a:t>
            </a:r>
            <a:r>
              <a:rPr kumimoji="0" lang="pl-PL" sz="2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harmonogram działań </a:t>
            </a:r>
            <a:r>
              <a:rPr kumimoji="0" lang="pl-PL"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w ujęciu tygodniowym, umieszczony w miejscu dostępnym dla uczestników projektu,</a:t>
            </a:r>
          </a:p>
          <a:p>
            <a:pPr marL="0" marR="0" lvl="0" indent="0" algn="l" defTabSz="457200" rtl="0" eaLnBrk="1" fontAlgn="auto" latinLnBrk="0" hangingPunct="1">
              <a:lnSpc>
                <a:spcPct val="100000"/>
              </a:lnSpc>
              <a:spcBef>
                <a:spcPct val="20000"/>
              </a:spcBef>
              <a:spcAft>
                <a:spcPts val="600"/>
              </a:spcAft>
              <a:buClr>
                <a:srgbClr val="4590B8"/>
              </a:buClr>
              <a:buSzPct val="92000"/>
              <a:buFont typeface="Wingdings 2" panose="05020102010507070707" pitchFamily="18" charset="2"/>
              <a:buNone/>
              <a:tabLst/>
              <a:defRPr/>
            </a:pPr>
            <a:r>
              <a:rPr kumimoji="0" lang="pl-PL"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c)	</a:t>
            </a:r>
            <a:r>
              <a:rPr kumimoji="0" lang="pl-PL" sz="2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ewidencję czasu pracy kadry </a:t>
            </a:r>
            <a:r>
              <a:rPr kumimoji="0" lang="pl-PL"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klubu – w przypadku umowy zlecenie musi być prowadzona ewidencja godzin pracy,</a:t>
            </a:r>
          </a:p>
          <a:p>
            <a:pPr marL="0" marR="0" lvl="0" indent="0" algn="l" defTabSz="457200" rtl="0" eaLnBrk="1" fontAlgn="auto" latinLnBrk="0" hangingPunct="1">
              <a:lnSpc>
                <a:spcPct val="100000"/>
              </a:lnSpc>
              <a:spcBef>
                <a:spcPct val="20000"/>
              </a:spcBef>
              <a:spcAft>
                <a:spcPts val="600"/>
              </a:spcAft>
              <a:buClr>
                <a:srgbClr val="4590B8"/>
              </a:buClr>
              <a:buSzPct val="92000"/>
              <a:buFont typeface="Wingdings 2" panose="05020102010507070707" pitchFamily="18" charset="2"/>
              <a:buNone/>
              <a:tabLst/>
              <a:defRPr/>
            </a:pPr>
            <a:r>
              <a:rPr kumimoji="0" lang="pl-PL"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d)	</a:t>
            </a:r>
            <a:r>
              <a:rPr kumimoji="0" lang="pl-PL" sz="2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miesięczne sprawozdania/protokoły </a:t>
            </a:r>
            <a:r>
              <a:rPr kumimoji="0" lang="pl-PL"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z działalności klubu prowadzone przez kierownika klubu.</a:t>
            </a:r>
          </a:p>
          <a:p>
            <a:pPr marL="0" marR="0" lvl="0" indent="0" algn="l" defTabSz="457200" rtl="0" eaLnBrk="1" fontAlgn="auto" latinLnBrk="0" hangingPunct="1">
              <a:lnSpc>
                <a:spcPct val="100000"/>
              </a:lnSpc>
              <a:spcBef>
                <a:spcPct val="20000"/>
              </a:spcBef>
              <a:spcAft>
                <a:spcPts val="600"/>
              </a:spcAft>
              <a:buClr>
                <a:srgbClr val="4590B8"/>
              </a:buClr>
              <a:buSzPct val="92000"/>
              <a:buFont typeface="Wingdings 2" panose="05020102010507070707" pitchFamily="18" charset="2"/>
              <a:buNone/>
              <a:tabLst/>
              <a:defRPr/>
            </a:pPr>
            <a:r>
              <a:rPr kumimoji="0" lang="pl-PL"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e)	</a:t>
            </a:r>
            <a:r>
              <a:rPr kumimoji="0" lang="pl-PL" sz="2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zgodę rodziców/opiekunów prawnych </a:t>
            </a:r>
            <a:r>
              <a:rPr kumimoji="0" lang="pl-PL"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na uczęszczanie dziecka do klubu zgodę na samodzielne powroty dziecka do domu (jeśli dotyczy).</a:t>
            </a:r>
          </a:p>
          <a:p>
            <a:pPr marL="0" marR="0" lvl="0" indent="0" algn="l" defTabSz="457200" rtl="0" eaLnBrk="1" fontAlgn="auto" latinLnBrk="0" hangingPunct="1">
              <a:lnSpc>
                <a:spcPct val="100000"/>
              </a:lnSpc>
              <a:spcBef>
                <a:spcPct val="20000"/>
              </a:spcBef>
              <a:spcAft>
                <a:spcPts val="600"/>
              </a:spcAft>
              <a:buClr>
                <a:srgbClr val="4590B8"/>
              </a:buClr>
              <a:buSzPct val="92000"/>
              <a:buFont typeface="Wingdings 2" panose="05020102010507070707" pitchFamily="18" charset="2"/>
              <a:buNone/>
              <a:tabLst/>
              <a:defRPr/>
            </a:pPr>
            <a:endParaRPr kumimoji="0" lang="pl-PL"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306000" marR="0" lvl="0" indent="-306000" algn="l" defTabSz="457200" rtl="0" eaLnBrk="1" fontAlgn="auto" latinLnBrk="0" hangingPunct="1">
              <a:lnSpc>
                <a:spcPct val="100000"/>
              </a:lnSpc>
              <a:spcBef>
                <a:spcPct val="20000"/>
              </a:spcBef>
              <a:spcAft>
                <a:spcPts val="600"/>
              </a:spcAft>
              <a:buClr>
                <a:srgbClr val="4590B8"/>
              </a:buClr>
              <a:buSzPct val="92000"/>
              <a:buFont typeface="Wingdings 2" panose="05020102010507070707" pitchFamily="18" charset="2"/>
              <a:buChar char=""/>
              <a:tabLst/>
              <a:defRPr/>
            </a:pPr>
            <a:r>
              <a:rPr kumimoji="0" lang="pl-PL" sz="2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Klub zobowiązany jest do posiadania swojego regulaminu, </a:t>
            </a:r>
            <a:r>
              <a:rPr kumimoji="0" lang="pl-PL"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w którym znajdą odzwierciedlenie zapisy Standardu Klubu Młodzieżowego.</a:t>
            </a:r>
          </a:p>
          <a:p>
            <a:pPr marL="1257300" lvl="3" indent="0">
              <a:spcBef>
                <a:spcPct val="20000"/>
              </a:spcBef>
              <a:spcAft>
                <a:spcPts val="600"/>
              </a:spcAft>
              <a:buClr>
                <a:srgbClr val="4590B8"/>
              </a:buClr>
              <a:buSzPct val="92000"/>
              <a:buNone/>
              <a:defRPr/>
            </a:pPr>
            <a:endParaRPr kumimoji="0" lang="pl-PL"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493335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CFE083-E7D9-9697-D9ED-85575ECDAC30}"/>
            </a:ext>
          </a:extLst>
        </p:cNvPr>
        <p:cNvGrpSpPr/>
        <p:nvPr/>
      </p:nvGrpSpPr>
      <p:grpSpPr>
        <a:xfrm>
          <a:off x="0" y="0"/>
          <a:ext cx="0" cy="0"/>
          <a:chOff x="0" y="0"/>
          <a:chExt cx="0" cy="0"/>
        </a:xfrm>
      </p:grpSpPr>
      <p:sp>
        <p:nvSpPr>
          <p:cNvPr id="4" name="Tytuł 1">
            <a:extLst>
              <a:ext uri="{FF2B5EF4-FFF2-40B4-BE49-F238E27FC236}">
                <a16:creationId xmlns:a16="http://schemas.microsoft.com/office/drawing/2014/main" id="{44C0381C-8671-A0AF-259A-56DB77A6693A}"/>
              </a:ext>
            </a:extLst>
          </p:cNvPr>
          <p:cNvSpPr>
            <a:spLocks noGrp="1"/>
          </p:cNvSpPr>
          <p:nvPr>
            <p:ph type="title"/>
          </p:nvPr>
        </p:nvSpPr>
        <p:spPr>
          <a:xfrm>
            <a:off x="838200" y="504895"/>
            <a:ext cx="10515600" cy="635795"/>
          </a:xfrm>
          <a:noFill/>
        </p:spPr>
        <p:txBody>
          <a:bodyPr>
            <a:noAutofit/>
          </a:bodyPr>
          <a:lstStyle/>
          <a:p>
            <a:pPr algn="ctr"/>
            <a:r>
              <a:rPr lang="pl-PL" sz="2800" b="1" dirty="0">
                <a:solidFill>
                  <a:schemeClr val="tx1"/>
                </a:solidFill>
                <a:latin typeface="Times New Roman" panose="02020603050405020304" pitchFamily="18" charset="0"/>
                <a:cs typeface="Times New Roman" panose="02020603050405020304" pitchFamily="18" charset="0"/>
              </a:rPr>
              <a:t>Wymogi lokalowe</a:t>
            </a:r>
          </a:p>
        </p:txBody>
      </p:sp>
      <p:sp>
        <p:nvSpPr>
          <p:cNvPr id="3" name="Symbol zastępczy zawartości 2">
            <a:extLst>
              <a:ext uri="{FF2B5EF4-FFF2-40B4-BE49-F238E27FC236}">
                <a16:creationId xmlns:a16="http://schemas.microsoft.com/office/drawing/2014/main" id="{9DCA7473-94FF-C138-0A84-BE500C8DC857}"/>
              </a:ext>
            </a:extLst>
          </p:cNvPr>
          <p:cNvSpPr>
            <a:spLocks noGrp="1"/>
          </p:cNvSpPr>
          <p:nvPr>
            <p:ph idx="1"/>
          </p:nvPr>
        </p:nvSpPr>
        <p:spPr>
          <a:xfrm>
            <a:off x="245625" y="1345464"/>
            <a:ext cx="11946375" cy="4371846"/>
          </a:xfrm>
        </p:spPr>
        <p:txBody>
          <a:bodyPr>
            <a:noAutofit/>
          </a:bodyPr>
          <a:lstStyle/>
          <a:p>
            <a:pPr>
              <a:lnSpc>
                <a:spcPct val="150000"/>
              </a:lnSpc>
              <a:spcAft>
                <a:spcPts val="800"/>
              </a:spcAft>
            </a:pPr>
            <a:r>
              <a:rPr lang="pl-PL"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Klub musi być usytuowany w miejscu dostępnym dla uczestników oraz być przystosowany do potrzeb oraz możliwości osób z niepełnosprawnościami </a:t>
            </a:r>
            <a:r>
              <a:rPr lang="pl-PL"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zgodnie ze Standardami dostępności dla polityki spójności 2021-2027, stanowiącymi załącznik do Wytycznych dotyczących zasad równościowych w ramach funduszy unijnych na lata 2021-2027. </a:t>
            </a:r>
          </a:p>
          <a:p>
            <a:pPr marL="0" indent="0">
              <a:lnSpc>
                <a:spcPct val="150000"/>
              </a:lnSpc>
              <a:spcAft>
                <a:spcPts val="800"/>
              </a:spcAft>
              <a:buNone/>
            </a:pPr>
            <a:endParaRPr lang="pl-PL" sz="20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50000"/>
              </a:lnSpc>
              <a:spcAft>
                <a:spcPts val="800"/>
              </a:spcAft>
            </a:pPr>
            <a:r>
              <a:rPr lang="pl-PL"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Liczba i wielkość pomieszczeń przeznaczonych na klub odpowiada potrzebom wynikającym z liczby jego uczestników.  </a:t>
            </a:r>
            <a:endParaRPr lang="pl-PL" sz="20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1257300" lvl="3" indent="0">
              <a:spcBef>
                <a:spcPct val="20000"/>
              </a:spcBef>
              <a:spcAft>
                <a:spcPts val="600"/>
              </a:spcAft>
              <a:buClr>
                <a:srgbClr val="4590B8"/>
              </a:buClr>
              <a:buSzPct val="92000"/>
              <a:buNone/>
              <a:defRPr/>
            </a:pPr>
            <a:endParaRPr kumimoji="0" lang="pl-PL"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792168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8D876F-13F2-5864-703C-8A5B00215C16}"/>
            </a:ext>
          </a:extLst>
        </p:cNvPr>
        <p:cNvGrpSpPr/>
        <p:nvPr/>
      </p:nvGrpSpPr>
      <p:grpSpPr>
        <a:xfrm>
          <a:off x="0" y="0"/>
          <a:ext cx="0" cy="0"/>
          <a:chOff x="0" y="0"/>
          <a:chExt cx="0" cy="0"/>
        </a:xfrm>
      </p:grpSpPr>
      <p:sp>
        <p:nvSpPr>
          <p:cNvPr id="4" name="Tytuł 1">
            <a:extLst>
              <a:ext uri="{FF2B5EF4-FFF2-40B4-BE49-F238E27FC236}">
                <a16:creationId xmlns:a16="http://schemas.microsoft.com/office/drawing/2014/main" id="{69E15F9D-4DE4-C1DB-FD26-9DEB9E92EDC8}"/>
              </a:ext>
            </a:extLst>
          </p:cNvPr>
          <p:cNvSpPr>
            <a:spLocks noGrp="1"/>
          </p:cNvSpPr>
          <p:nvPr>
            <p:ph type="title"/>
          </p:nvPr>
        </p:nvSpPr>
        <p:spPr>
          <a:xfrm>
            <a:off x="838200" y="504895"/>
            <a:ext cx="10515600" cy="635795"/>
          </a:xfrm>
          <a:noFill/>
        </p:spPr>
        <p:txBody>
          <a:bodyPr>
            <a:noAutofit/>
          </a:bodyPr>
          <a:lstStyle/>
          <a:p>
            <a:pPr algn="ctr"/>
            <a:r>
              <a:rPr lang="pl-PL" sz="2800" b="1" dirty="0">
                <a:solidFill>
                  <a:schemeClr val="tx1"/>
                </a:solidFill>
                <a:latin typeface="Times New Roman" panose="02020603050405020304" pitchFamily="18" charset="0"/>
                <a:cs typeface="Times New Roman" panose="02020603050405020304" pitchFamily="18" charset="0"/>
              </a:rPr>
              <a:t>Katalog kosztów</a:t>
            </a:r>
          </a:p>
        </p:txBody>
      </p:sp>
      <p:sp>
        <p:nvSpPr>
          <p:cNvPr id="3" name="Symbol zastępczy zawartości 2">
            <a:extLst>
              <a:ext uri="{FF2B5EF4-FFF2-40B4-BE49-F238E27FC236}">
                <a16:creationId xmlns:a16="http://schemas.microsoft.com/office/drawing/2014/main" id="{EAF173B8-0591-BEF6-9334-6F7E2E087F87}"/>
              </a:ext>
            </a:extLst>
          </p:cNvPr>
          <p:cNvSpPr>
            <a:spLocks noGrp="1"/>
          </p:cNvSpPr>
          <p:nvPr>
            <p:ph idx="1"/>
          </p:nvPr>
        </p:nvSpPr>
        <p:spPr>
          <a:xfrm>
            <a:off x="186249" y="1140690"/>
            <a:ext cx="11576920" cy="4371846"/>
          </a:xfrm>
        </p:spPr>
        <p:txBody>
          <a:bodyPr>
            <a:noAutofit/>
          </a:bodyPr>
          <a:lstStyle/>
          <a:p>
            <a:pPr marL="306000" marR="0" lvl="0" indent="-306000" algn="l" defTabSz="457200" rtl="0" eaLnBrk="1" fontAlgn="auto" latinLnBrk="0" hangingPunct="1">
              <a:lnSpc>
                <a:spcPct val="100000"/>
              </a:lnSpc>
              <a:spcBef>
                <a:spcPct val="20000"/>
              </a:spcBef>
              <a:spcAft>
                <a:spcPts val="600"/>
              </a:spcAft>
              <a:buClr>
                <a:srgbClr val="4590B8"/>
              </a:buClr>
              <a:buSzPct val="92000"/>
              <a:buFont typeface="Wingdings 2" panose="05020102010507070707" pitchFamily="18" charset="2"/>
              <a:buChar char=""/>
              <a:tabLst/>
              <a:defRPr/>
            </a:pPr>
            <a:r>
              <a:rPr kumimoji="0" lang="pl-PL" sz="2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W ramach prowadzenia klubu dofinansowaniu podlegają w szczególności następujące koszty: </a:t>
            </a:r>
          </a:p>
          <a:p>
            <a:pPr marL="0" marR="0" lvl="0" indent="0" algn="l" defTabSz="457200" rtl="0" eaLnBrk="1" fontAlgn="auto" latinLnBrk="0" hangingPunct="1">
              <a:lnSpc>
                <a:spcPct val="100000"/>
              </a:lnSpc>
              <a:spcBef>
                <a:spcPct val="20000"/>
              </a:spcBef>
              <a:spcAft>
                <a:spcPts val="600"/>
              </a:spcAft>
              <a:buClr>
                <a:srgbClr val="4590B8"/>
              </a:buClr>
              <a:buSzPct val="92000"/>
              <a:buFont typeface="Wingdings 2" panose="05020102010507070707" pitchFamily="18" charset="2"/>
              <a:buNone/>
              <a:tabLst/>
              <a:defRPr/>
            </a:pPr>
            <a:r>
              <a:rPr kumimoji="0" lang="pl-PL"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	</a:t>
            </a:r>
            <a:r>
              <a:rPr kumimoji="0" lang="pl-PL" sz="2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wynagrodzenie kadry,</a:t>
            </a:r>
          </a:p>
          <a:p>
            <a:pPr marL="0" marR="0" lvl="0" indent="0" algn="l" defTabSz="457200" rtl="0" eaLnBrk="1" fontAlgn="auto" latinLnBrk="0" hangingPunct="1">
              <a:lnSpc>
                <a:spcPct val="100000"/>
              </a:lnSpc>
              <a:spcBef>
                <a:spcPct val="20000"/>
              </a:spcBef>
              <a:spcAft>
                <a:spcPts val="600"/>
              </a:spcAft>
              <a:buClr>
                <a:srgbClr val="4590B8"/>
              </a:buClr>
              <a:buSzPct val="92000"/>
              <a:buFont typeface="Wingdings 2" panose="05020102010507070707" pitchFamily="18" charset="2"/>
              <a:buNone/>
              <a:tabLst/>
              <a:defRPr/>
            </a:pPr>
            <a:r>
              <a:rPr kumimoji="0" lang="pl-PL"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b)	</a:t>
            </a:r>
            <a:r>
              <a:rPr kumimoji="0" lang="pl-PL" sz="2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koszty związane z różnymi formami prowadzenia zajęć </a:t>
            </a:r>
            <a:r>
              <a:rPr kumimoji="0" lang="pl-PL"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(np. wyjazdy, bilety wstępu),</a:t>
            </a:r>
          </a:p>
          <a:p>
            <a:pPr marL="0" marR="0" lvl="0" indent="0" algn="l" defTabSz="457200" rtl="0" eaLnBrk="1" fontAlgn="auto" latinLnBrk="0" hangingPunct="1">
              <a:lnSpc>
                <a:spcPct val="100000"/>
              </a:lnSpc>
              <a:spcBef>
                <a:spcPct val="20000"/>
              </a:spcBef>
              <a:spcAft>
                <a:spcPts val="600"/>
              </a:spcAft>
              <a:buClr>
                <a:srgbClr val="4590B8"/>
              </a:buClr>
              <a:buSzPct val="92000"/>
              <a:buFont typeface="Wingdings 2" panose="05020102010507070707" pitchFamily="18" charset="2"/>
              <a:buNone/>
              <a:tabLst/>
              <a:defRPr/>
            </a:pPr>
            <a:r>
              <a:rPr kumimoji="0" lang="pl-PL"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c)	</a:t>
            </a:r>
            <a:r>
              <a:rPr kumimoji="0" lang="pl-PL" sz="2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pomoce naukowe, </a:t>
            </a:r>
            <a:r>
              <a:rPr kumimoji="0" lang="pl-PL"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książki itp.,</a:t>
            </a:r>
          </a:p>
          <a:p>
            <a:pPr marL="0" marR="0" lvl="0" indent="0" algn="l" defTabSz="457200" rtl="0" eaLnBrk="1" fontAlgn="auto" latinLnBrk="0" hangingPunct="1">
              <a:lnSpc>
                <a:spcPct val="100000"/>
              </a:lnSpc>
              <a:spcBef>
                <a:spcPct val="20000"/>
              </a:spcBef>
              <a:spcAft>
                <a:spcPts val="600"/>
              </a:spcAft>
              <a:buClr>
                <a:srgbClr val="4590B8"/>
              </a:buClr>
              <a:buSzPct val="92000"/>
              <a:buFont typeface="Wingdings 2" panose="05020102010507070707" pitchFamily="18" charset="2"/>
              <a:buNone/>
              <a:tabLst/>
              <a:defRPr/>
            </a:pPr>
            <a:r>
              <a:rPr kumimoji="0" lang="pl-PL"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d)	</a:t>
            </a:r>
            <a:r>
              <a:rPr kumimoji="0" lang="pl-PL" sz="2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materiały </a:t>
            </a:r>
            <a:r>
              <a:rPr kumimoji="0" lang="pl-PL"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do prowadzenia zajęć, </a:t>
            </a:r>
          </a:p>
          <a:p>
            <a:pPr marL="0" marR="0" lvl="0" indent="0" algn="l" defTabSz="457200" rtl="0" eaLnBrk="1" fontAlgn="auto" latinLnBrk="0" hangingPunct="1">
              <a:lnSpc>
                <a:spcPct val="100000"/>
              </a:lnSpc>
              <a:spcBef>
                <a:spcPct val="20000"/>
              </a:spcBef>
              <a:spcAft>
                <a:spcPts val="600"/>
              </a:spcAft>
              <a:buClr>
                <a:srgbClr val="4590B8"/>
              </a:buClr>
              <a:buSzPct val="92000"/>
              <a:buFont typeface="Wingdings 2" panose="05020102010507070707" pitchFamily="18" charset="2"/>
              <a:buNone/>
              <a:tabLst/>
              <a:defRPr/>
            </a:pPr>
            <a:r>
              <a:rPr kumimoji="0" lang="pl-PL" sz="240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e)</a:t>
            </a:r>
            <a:r>
              <a:rPr kumimoji="0" lang="pl-PL" sz="2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koszty dojazdów </a:t>
            </a:r>
            <a:r>
              <a:rPr kumimoji="0" lang="pl-PL" sz="240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uczestników,</a:t>
            </a:r>
          </a:p>
          <a:p>
            <a:pPr marL="0" marR="0" lvl="0" indent="0" algn="l" defTabSz="457200" rtl="0" eaLnBrk="1" fontAlgn="auto" latinLnBrk="0" hangingPunct="1">
              <a:lnSpc>
                <a:spcPct val="100000"/>
              </a:lnSpc>
              <a:spcBef>
                <a:spcPct val="20000"/>
              </a:spcBef>
              <a:spcAft>
                <a:spcPts val="600"/>
              </a:spcAft>
              <a:buClr>
                <a:srgbClr val="4590B8"/>
              </a:buClr>
              <a:buSzPct val="92000"/>
              <a:buFont typeface="Wingdings 2" panose="05020102010507070707" pitchFamily="18" charset="2"/>
              <a:buNone/>
              <a:tabLst/>
              <a:defRPr/>
            </a:pPr>
            <a:r>
              <a:rPr kumimoji="0" lang="pl-PL" sz="240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f)	</a:t>
            </a:r>
            <a:r>
              <a:rPr kumimoji="0" lang="pl-PL" sz="2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wyżywienie</a:t>
            </a:r>
            <a:r>
              <a:rPr kumimoji="0" lang="pl-PL" sz="240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t>
            </a:r>
          </a:p>
          <a:p>
            <a:pPr marL="457200" marR="0" lvl="0" indent="-457200" algn="l" defTabSz="457200" rtl="0" eaLnBrk="1" fontAlgn="auto" latinLnBrk="0" hangingPunct="1">
              <a:lnSpc>
                <a:spcPct val="100000"/>
              </a:lnSpc>
              <a:spcBef>
                <a:spcPct val="20000"/>
              </a:spcBef>
              <a:spcAft>
                <a:spcPts val="600"/>
              </a:spcAft>
              <a:buClr>
                <a:srgbClr val="4590B8"/>
              </a:buClr>
              <a:buSzPct val="92000"/>
              <a:buFont typeface="Wingdings 2" panose="05020102010507070707" pitchFamily="18" charset="2"/>
              <a:buAutoNum type="alphaLcParenR" startAt="7"/>
              <a:tabLst/>
              <a:defRPr/>
            </a:pPr>
            <a:r>
              <a:rPr kumimoji="0" lang="pl-PL" sz="24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wyposażenie</a:t>
            </a:r>
            <a:r>
              <a:rPr kumimoji="0" lang="pl-PL" sz="240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klubu w zakresie niezbędnym do jego funkcjonowania.</a:t>
            </a:r>
          </a:p>
          <a:p>
            <a:pPr marL="457200" marR="0" lvl="0" indent="-457200" algn="l" defTabSz="457200" rtl="0" eaLnBrk="1" fontAlgn="auto" latinLnBrk="0" hangingPunct="1">
              <a:lnSpc>
                <a:spcPct val="100000"/>
              </a:lnSpc>
              <a:spcBef>
                <a:spcPct val="20000"/>
              </a:spcBef>
              <a:spcAft>
                <a:spcPts val="600"/>
              </a:spcAft>
              <a:buClr>
                <a:srgbClr val="4590B8"/>
              </a:buClr>
              <a:buSzPct val="92000"/>
              <a:buFont typeface="Wingdings 2" panose="05020102010507070707" pitchFamily="18" charset="2"/>
              <a:buAutoNum type="alphaLcParenR" startAt="7"/>
              <a:tabLst/>
              <a:defRPr/>
            </a:pPr>
            <a:r>
              <a:rPr kumimoji="0" lang="pl-PL" sz="24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koszty </a:t>
            </a:r>
            <a:r>
              <a:rPr kumimoji="0" lang="pl-PL" sz="2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eksploatacji pomieszczeń </a:t>
            </a:r>
            <a:r>
              <a:rPr kumimoji="0" lang="pl-PL" sz="240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w proporcji odpowiadającej liczbie godzin </a:t>
            </a:r>
            <a:r>
              <a:rPr kumimoji="0" lang="pl-PL"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funkcjonowania klubu w miesiącu</a:t>
            </a:r>
            <a:r>
              <a:rPr lang="pl-PL" sz="2400" dirty="0">
                <a:solidFill>
                  <a:prstClr val="black"/>
                </a:solidFill>
                <a:latin typeface="Times New Roman" panose="02020603050405020304" pitchFamily="18" charset="0"/>
                <a:cs typeface="Times New Roman" panose="02020603050405020304" pitchFamily="18" charset="0"/>
              </a:rPr>
              <a:t>.</a:t>
            </a:r>
            <a:endParaRPr kumimoji="0" lang="pl-PL"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1257300" lvl="3" indent="0">
              <a:spcBef>
                <a:spcPct val="20000"/>
              </a:spcBef>
              <a:spcAft>
                <a:spcPts val="600"/>
              </a:spcAft>
              <a:buClr>
                <a:srgbClr val="4590B8"/>
              </a:buClr>
              <a:buSzPct val="92000"/>
              <a:buNone/>
              <a:defRPr/>
            </a:pPr>
            <a:endParaRPr kumimoji="0" lang="pl-PL"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185274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341BAC-B363-8BDC-7DD6-5E641F95D5F0}"/>
            </a:ext>
          </a:extLst>
        </p:cNvPr>
        <p:cNvGrpSpPr/>
        <p:nvPr/>
      </p:nvGrpSpPr>
      <p:grpSpPr>
        <a:xfrm>
          <a:off x="0" y="0"/>
          <a:ext cx="0" cy="0"/>
          <a:chOff x="0" y="0"/>
          <a:chExt cx="0" cy="0"/>
        </a:xfrm>
      </p:grpSpPr>
      <p:sp>
        <p:nvSpPr>
          <p:cNvPr id="4" name="Tytuł 1">
            <a:extLst>
              <a:ext uri="{FF2B5EF4-FFF2-40B4-BE49-F238E27FC236}">
                <a16:creationId xmlns:a16="http://schemas.microsoft.com/office/drawing/2014/main" id="{83E15B7B-1F18-6D1C-8437-83209412EC9F}"/>
              </a:ext>
            </a:extLst>
          </p:cNvPr>
          <p:cNvSpPr>
            <a:spLocks noGrp="1"/>
          </p:cNvSpPr>
          <p:nvPr>
            <p:ph type="title"/>
          </p:nvPr>
        </p:nvSpPr>
        <p:spPr>
          <a:xfrm>
            <a:off x="838200" y="504895"/>
            <a:ext cx="10515600" cy="635795"/>
          </a:xfrm>
          <a:noFill/>
        </p:spPr>
        <p:txBody>
          <a:bodyPr>
            <a:noAutofit/>
          </a:bodyPr>
          <a:lstStyle/>
          <a:p>
            <a:pPr algn="ctr"/>
            <a:r>
              <a:rPr kumimoji="0" lang="pl-PL" sz="2800" b="1" i="0" u="none" strike="noStrike" kern="1200" cap="all"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Wskaźniki (produktu i rezultatu)</a:t>
            </a:r>
            <a:endParaRPr lang="pl-PL" sz="2800" b="1" dirty="0">
              <a:solidFill>
                <a:schemeClr val="tx1"/>
              </a:solidFill>
              <a:latin typeface="Times New Roman" panose="02020603050405020304" pitchFamily="18" charset="0"/>
              <a:cs typeface="Times New Roman" panose="02020603050405020304" pitchFamily="18" charset="0"/>
            </a:endParaRPr>
          </a:p>
        </p:txBody>
      </p:sp>
      <p:sp>
        <p:nvSpPr>
          <p:cNvPr id="3" name="Symbol zastępczy zawartości 2">
            <a:extLst>
              <a:ext uri="{FF2B5EF4-FFF2-40B4-BE49-F238E27FC236}">
                <a16:creationId xmlns:a16="http://schemas.microsoft.com/office/drawing/2014/main" id="{61EA04AA-29CD-448D-B470-C79B7EC960E5}"/>
              </a:ext>
            </a:extLst>
          </p:cNvPr>
          <p:cNvSpPr>
            <a:spLocks noGrp="1"/>
          </p:cNvSpPr>
          <p:nvPr>
            <p:ph idx="1"/>
          </p:nvPr>
        </p:nvSpPr>
        <p:spPr>
          <a:xfrm>
            <a:off x="495008" y="1140690"/>
            <a:ext cx="11576920" cy="4371846"/>
          </a:xfrm>
        </p:spPr>
        <p:txBody>
          <a:bodyPr>
            <a:noAutofit/>
          </a:bodyPr>
          <a:lstStyle/>
          <a:p>
            <a:pPr marL="306000" marR="0" lvl="0" indent="-306000" algn="l" defTabSz="457200" rtl="0" eaLnBrk="1" fontAlgn="auto" latinLnBrk="0" hangingPunct="1">
              <a:lnSpc>
                <a:spcPct val="100000"/>
              </a:lnSpc>
              <a:spcBef>
                <a:spcPct val="20000"/>
              </a:spcBef>
              <a:spcAft>
                <a:spcPts val="600"/>
              </a:spcAft>
              <a:buClr>
                <a:srgbClr val="4590B8"/>
              </a:buClr>
              <a:buSzPct val="92000"/>
              <a:buFont typeface="Wingdings 2" panose="05020102010507070707" pitchFamily="18" charset="2"/>
              <a:buChar char=""/>
              <a:tabLst/>
              <a:defRPr/>
            </a:pPr>
            <a:r>
              <a:rPr kumimoji="0" lang="pl-PL" sz="2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Wskaźniki produktu:</a:t>
            </a:r>
          </a:p>
          <a:p>
            <a:pPr marL="306000" marR="0" lvl="0" indent="-306000" algn="l" defTabSz="457200" rtl="0" eaLnBrk="1" fontAlgn="auto" latinLnBrk="0" hangingPunct="1">
              <a:lnSpc>
                <a:spcPct val="100000"/>
              </a:lnSpc>
              <a:spcBef>
                <a:spcPct val="20000"/>
              </a:spcBef>
              <a:spcAft>
                <a:spcPts val="600"/>
              </a:spcAft>
              <a:buClr>
                <a:srgbClr val="4590B8"/>
              </a:buClr>
              <a:buSzPct val="92000"/>
              <a:buFontTx/>
              <a:buChar char="-"/>
              <a:tabLst/>
              <a:defRPr/>
            </a:pPr>
            <a:r>
              <a:rPr kumimoji="0" lang="pl-PL"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Liczba osób znajdujących się w niekorzystnej sytuacji, objętych wsparciem w ramach edukacji pozaformalnej </a:t>
            </a:r>
            <a:r>
              <a:rPr kumimoji="0" lang="pl-PL" sz="2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321 os. </a:t>
            </a:r>
          </a:p>
          <a:p>
            <a:pPr marL="306000" marR="0" lvl="0" indent="-306000" algn="l" defTabSz="457200" rtl="0" eaLnBrk="1" fontAlgn="auto" latinLnBrk="0" hangingPunct="1">
              <a:lnSpc>
                <a:spcPct val="100000"/>
              </a:lnSpc>
              <a:spcBef>
                <a:spcPct val="20000"/>
              </a:spcBef>
              <a:spcAft>
                <a:spcPts val="600"/>
              </a:spcAft>
              <a:buClr>
                <a:srgbClr val="4590B8"/>
              </a:buClr>
              <a:buSzPct val="92000"/>
              <a:buFontTx/>
              <a:buChar char="-"/>
              <a:tabLst/>
              <a:defRPr/>
            </a:pPr>
            <a:r>
              <a:rPr kumimoji="0" lang="pl-PL"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Liczba uczniów i słuchaczy szkół i placówek kształcenia zawodowego objętych wsparciem </a:t>
            </a:r>
            <a:r>
              <a:rPr kumimoji="0" lang="pl-PL" sz="2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10 os. </a:t>
            </a:r>
          </a:p>
          <a:p>
            <a:pPr marL="306000" marR="0" lvl="0" indent="-306000" algn="l" defTabSz="457200" rtl="0" eaLnBrk="1" fontAlgn="auto" latinLnBrk="0" hangingPunct="1">
              <a:lnSpc>
                <a:spcPct val="100000"/>
              </a:lnSpc>
              <a:spcBef>
                <a:spcPct val="20000"/>
              </a:spcBef>
              <a:spcAft>
                <a:spcPts val="600"/>
              </a:spcAft>
              <a:buClr>
                <a:srgbClr val="4590B8"/>
              </a:buClr>
              <a:buSzPct val="92000"/>
              <a:buFontTx/>
              <a:buChar char="-"/>
              <a:tabLst/>
              <a:defRPr/>
            </a:pPr>
            <a:r>
              <a:rPr kumimoji="0" lang="pl-PL"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Liczba uczniów szkół i placówek systemu oświaty prowadzących kształcenie ogólne objętych wsparciem </a:t>
            </a:r>
            <a:r>
              <a:rPr kumimoji="0" lang="pl-PL" sz="2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301 os. </a:t>
            </a:r>
          </a:p>
          <a:p>
            <a:pPr marL="306000" marR="0" lvl="0" indent="-306000" algn="l" defTabSz="457200" rtl="0" eaLnBrk="1" fontAlgn="auto" latinLnBrk="0" hangingPunct="1">
              <a:lnSpc>
                <a:spcPct val="100000"/>
              </a:lnSpc>
              <a:spcBef>
                <a:spcPct val="20000"/>
              </a:spcBef>
              <a:spcAft>
                <a:spcPts val="600"/>
              </a:spcAft>
              <a:buClr>
                <a:srgbClr val="4590B8"/>
              </a:buClr>
              <a:buSzPct val="92000"/>
              <a:buFontTx/>
              <a:buChar char="-"/>
              <a:tabLst/>
              <a:defRPr/>
            </a:pPr>
            <a:r>
              <a:rPr kumimoji="0" lang="pl-PL"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Liczba dzieci/uczniów o specjalnych potrzebach rozwojowych i edukacyjnych objętych wsparciem (osoby)</a:t>
            </a:r>
            <a:r>
              <a:rPr kumimoji="0" lang="pl-PL" sz="2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 10 os. </a:t>
            </a:r>
          </a:p>
          <a:p>
            <a:pPr marL="0" marR="0" lvl="0" indent="0" algn="l" defTabSz="457200" rtl="0" eaLnBrk="1" fontAlgn="auto" latinLnBrk="0" hangingPunct="1">
              <a:lnSpc>
                <a:spcPct val="100000"/>
              </a:lnSpc>
              <a:spcBef>
                <a:spcPct val="20000"/>
              </a:spcBef>
              <a:spcAft>
                <a:spcPts val="600"/>
              </a:spcAft>
              <a:buClr>
                <a:srgbClr val="4590B8"/>
              </a:buClr>
              <a:buSzPct val="92000"/>
              <a:buFont typeface="Wingdings 2" panose="05020102010507070707" pitchFamily="18" charset="2"/>
              <a:buNone/>
              <a:tabLst/>
              <a:defRPr/>
            </a:pPr>
            <a:endParaRPr kumimoji="0" lang="pl-PL" sz="2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306000" marR="0" lvl="0" indent="-306000" algn="l" defTabSz="457200" rtl="0" eaLnBrk="1" fontAlgn="auto" latinLnBrk="0" hangingPunct="1">
              <a:lnSpc>
                <a:spcPct val="100000"/>
              </a:lnSpc>
              <a:spcBef>
                <a:spcPct val="20000"/>
              </a:spcBef>
              <a:spcAft>
                <a:spcPts val="600"/>
              </a:spcAft>
              <a:buClr>
                <a:srgbClr val="4590B8"/>
              </a:buClr>
              <a:buSzPct val="92000"/>
              <a:buFont typeface="Wingdings 2" panose="05020102010507070707" pitchFamily="18" charset="2"/>
              <a:buChar char=""/>
              <a:tabLst/>
              <a:defRPr/>
            </a:pPr>
            <a:r>
              <a:rPr kumimoji="0" lang="pl-PL" sz="2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Wskaźniki rezultatu:</a:t>
            </a:r>
          </a:p>
          <a:p>
            <a:pPr marL="0" marR="0" lvl="0" indent="0" algn="l" defTabSz="457200" rtl="0" eaLnBrk="1" fontAlgn="auto" latinLnBrk="0" hangingPunct="1">
              <a:lnSpc>
                <a:spcPct val="100000"/>
              </a:lnSpc>
              <a:spcBef>
                <a:spcPct val="20000"/>
              </a:spcBef>
              <a:spcAft>
                <a:spcPts val="600"/>
              </a:spcAft>
              <a:buClr>
                <a:srgbClr val="4590B8"/>
              </a:buClr>
              <a:buSzPct val="92000"/>
              <a:buFont typeface="Wingdings 2" panose="05020102010507070707" pitchFamily="18" charset="2"/>
              <a:buNone/>
              <a:tabLst/>
              <a:defRPr/>
            </a:pPr>
            <a:r>
              <a:rPr kumimoji="0" lang="pl-PL"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Liczba uczniów, którzy nabyli kwalifikacje po opuszczeniu programu </a:t>
            </a:r>
            <a:r>
              <a:rPr kumimoji="0" lang="pl-PL" sz="2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129 os. </a:t>
            </a:r>
            <a:endParaRPr kumimoji="0" lang="pl-PL"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1257300" lvl="3" indent="0">
              <a:spcBef>
                <a:spcPct val="20000"/>
              </a:spcBef>
              <a:spcAft>
                <a:spcPts val="600"/>
              </a:spcAft>
              <a:buClr>
                <a:srgbClr val="4590B8"/>
              </a:buClr>
              <a:buSzPct val="92000"/>
              <a:buNone/>
              <a:defRPr/>
            </a:pPr>
            <a:endParaRPr kumimoji="0" lang="pl-PL"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579771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65DB4B-A738-E995-C948-FF1C2D899053}"/>
            </a:ext>
          </a:extLst>
        </p:cNvPr>
        <p:cNvGrpSpPr/>
        <p:nvPr/>
      </p:nvGrpSpPr>
      <p:grpSpPr>
        <a:xfrm>
          <a:off x="0" y="0"/>
          <a:ext cx="0" cy="0"/>
          <a:chOff x="0" y="0"/>
          <a:chExt cx="0" cy="0"/>
        </a:xfrm>
      </p:grpSpPr>
      <p:sp>
        <p:nvSpPr>
          <p:cNvPr id="4" name="Tytuł 1">
            <a:extLst>
              <a:ext uri="{FF2B5EF4-FFF2-40B4-BE49-F238E27FC236}">
                <a16:creationId xmlns:a16="http://schemas.microsoft.com/office/drawing/2014/main" id="{D00D5DB9-5ED1-B91E-37E4-B3C7C6E948ED}"/>
              </a:ext>
            </a:extLst>
          </p:cNvPr>
          <p:cNvSpPr>
            <a:spLocks noGrp="1"/>
          </p:cNvSpPr>
          <p:nvPr>
            <p:ph type="title"/>
          </p:nvPr>
        </p:nvSpPr>
        <p:spPr>
          <a:xfrm>
            <a:off x="838200" y="504895"/>
            <a:ext cx="10515600" cy="635795"/>
          </a:xfrm>
          <a:noFill/>
        </p:spPr>
        <p:txBody>
          <a:bodyPr>
            <a:noAutofit/>
          </a:bodyPr>
          <a:lstStyle/>
          <a:p>
            <a:pPr algn="ctr"/>
            <a:r>
              <a:rPr kumimoji="0" lang="pl-PL" sz="2800" b="1" i="0" u="none" strike="noStrike" kern="1200" cap="all"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Źródła finansowania Projektu</a:t>
            </a:r>
            <a:endParaRPr lang="pl-PL" sz="2800" b="1" dirty="0">
              <a:solidFill>
                <a:schemeClr val="tx1"/>
              </a:solidFill>
              <a:latin typeface="Times New Roman" panose="02020603050405020304" pitchFamily="18" charset="0"/>
              <a:cs typeface="Times New Roman" panose="02020603050405020304" pitchFamily="18" charset="0"/>
            </a:endParaRPr>
          </a:p>
        </p:txBody>
      </p:sp>
      <p:sp>
        <p:nvSpPr>
          <p:cNvPr id="3" name="Symbol zastępczy zawartości 2">
            <a:extLst>
              <a:ext uri="{FF2B5EF4-FFF2-40B4-BE49-F238E27FC236}">
                <a16:creationId xmlns:a16="http://schemas.microsoft.com/office/drawing/2014/main" id="{CAC6375B-B840-9CA1-5B89-1B9AAC0F0768}"/>
              </a:ext>
            </a:extLst>
          </p:cNvPr>
          <p:cNvSpPr>
            <a:spLocks noGrp="1"/>
          </p:cNvSpPr>
          <p:nvPr>
            <p:ph idx="1"/>
          </p:nvPr>
        </p:nvSpPr>
        <p:spPr>
          <a:xfrm>
            <a:off x="522717" y="1417781"/>
            <a:ext cx="11576920" cy="4371846"/>
          </a:xfrm>
        </p:spPr>
        <p:txBody>
          <a:bodyPr>
            <a:noAutofit/>
          </a:bodyPr>
          <a:lstStyle/>
          <a:p>
            <a:pPr marL="306000" marR="0" lvl="0" indent="-306000" algn="l" defTabSz="457200" rtl="0" eaLnBrk="1" fontAlgn="auto" latinLnBrk="0" hangingPunct="1">
              <a:lnSpc>
                <a:spcPct val="100000"/>
              </a:lnSpc>
              <a:spcBef>
                <a:spcPct val="20000"/>
              </a:spcBef>
              <a:spcAft>
                <a:spcPts val="600"/>
              </a:spcAft>
              <a:buClr>
                <a:srgbClr val="4590B8"/>
              </a:buClr>
              <a:buSzPct val="92000"/>
              <a:buFont typeface="Wingdings 2" panose="05020102010507070707" pitchFamily="18" charset="2"/>
              <a:buChar char=""/>
              <a:tabLst/>
              <a:defRPr/>
            </a:pPr>
            <a:r>
              <a:rPr kumimoji="0" lang="pl-PL"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Dostępna alokacja: </a:t>
            </a:r>
            <a:r>
              <a:rPr kumimoji="0" lang="pl-PL" sz="2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2 148 250,00 zł</a:t>
            </a:r>
          </a:p>
          <a:p>
            <a:pPr marL="306000" marR="0" lvl="0" indent="-306000" algn="l" defTabSz="457200" rtl="0" eaLnBrk="1" fontAlgn="auto" latinLnBrk="0" hangingPunct="1">
              <a:lnSpc>
                <a:spcPct val="100000"/>
              </a:lnSpc>
              <a:spcBef>
                <a:spcPct val="20000"/>
              </a:spcBef>
              <a:spcAft>
                <a:spcPts val="600"/>
              </a:spcAft>
              <a:buClr>
                <a:srgbClr val="4590B8"/>
              </a:buClr>
              <a:buSzPct val="92000"/>
              <a:buFont typeface="Wingdings 2" panose="05020102010507070707" pitchFamily="18" charset="2"/>
              <a:buChar char=""/>
              <a:tabLst/>
              <a:defRPr/>
            </a:pPr>
            <a:r>
              <a:rPr kumimoji="0" lang="pl-PL"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Wkład własny: </a:t>
            </a:r>
            <a:r>
              <a:rPr kumimoji="0" lang="pl-PL" sz="2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120 980,40 zł</a:t>
            </a:r>
          </a:p>
          <a:p>
            <a:pPr marL="306000" marR="0" lvl="0" indent="-306000" algn="l" defTabSz="457200" rtl="0" eaLnBrk="1" fontAlgn="auto" latinLnBrk="0" hangingPunct="1">
              <a:lnSpc>
                <a:spcPct val="100000"/>
              </a:lnSpc>
              <a:spcBef>
                <a:spcPct val="20000"/>
              </a:spcBef>
              <a:spcAft>
                <a:spcPts val="600"/>
              </a:spcAft>
              <a:buClr>
                <a:srgbClr val="4590B8"/>
              </a:buClr>
              <a:buSzPct val="92000"/>
              <a:buFont typeface="Wingdings 2" panose="05020102010507070707" pitchFamily="18" charset="2"/>
              <a:buChar char=""/>
              <a:tabLst/>
              <a:defRPr/>
            </a:pPr>
            <a:endParaRPr kumimoji="0" lang="pl-PL" sz="2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306000" marR="0" lvl="0" indent="-306000" algn="l" defTabSz="457200" rtl="0" eaLnBrk="1" fontAlgn="auto" latinLnBrk="0" hangingPunct="1">
              <a:lnSpc>
                <a:spcPct val="100000"/>
              </a:lnSpc>
              <a:spcBef>
                <a:spcPct val="20000"/>
              </a:spcBef>
              <a:spcAft>
                <a:spcPts val="600"/>
              </a:spcAft>
              <a:buClr>
                <a:srgbClr val="4590B8"/>
              </a:buClr>
              <a:buSzPct val="92000"/>
              <a:buFontTx/>
              <a:buChar char="-"/>
              <a:tabLst/>
              <a:defRPr/>
            </a:pPr>
            <a:r>
              <a:rPr kumimoji="0" lang="pl-PL"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Liczba grantów: </a:t>
            </a:r>
            <a:r>
              <a:rPr kumimoji="0" lang="pl-PL" sz="2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min. </a:t>
            </a:r>
            <a:r>
              <a:rPr lang="pl-PL" sz="2400" b="1" dirty="0">
                <a:solidFill>
                  <a:prstClr val="black"/>
                </a:solidFill>
                <a:latin typeface="Times New Roman" panose="02020603050405020304" pitchFamily="18" charset="0"/>
                <a:cs typeface="Times New Roman" panose="02020603050405020304" pitchFamily="18" charset="0"/>
              </a:rPr>
              <a:t>22</a:t>
            </a:r>
            <a:endParaRPr kumimoji="0" lang="pl-PL" sz="2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306000" marR="0" lvl="0" indent="-306000" algn="l" defTabSz="457200" rtl="0" eaLnBrk="1" fontAlgn="auto" latinLnBrk="0" hangingPunct="1">
              <a:lnSpc>
                <a:spcPct val="100000"/>
              </a:lnSpc>
              <a:spcBef>
                <a:spcPct val="20000"/>
              </a:spcBef>
              <a:spcAft>
                <a:spcPts val="600"/>
              </a:spcAft>
              <a:buClr>
                <a:srgbClr val="4590B8"/>
              </a:buClr>
              <a:buSzPct val="92000"/>
              <a:buFontTx/>
              <a:buChar char="-"/>
              <a:tabLst/>
              <a:defRPr/>
            </a:pPr>
            <a:r>
              <a:rPr kumimoji="0" lang="pl-PL"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Maksymalna wartość grantu nie może przekroczyć: </a:t>
            </a:r>
            <a:r>
              <a:rPr kumimoji="0" lang="pl-PL" sz="2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100 000,00 zł </a:t>
            </a:r>
          </a:p>
          <a:p>
            <a:pPr marL="0" marR="0" lvl="0" indent="0" algn="l" defTabSz="457200" rtl="0" eaLnBrk="1" fontAlgn="auto" latinLnBrk="0" hangingPunct="1">
              <a:lnSpc>
                <a:spcPct val="100000"/>
              </a:lnSpc>
              <a:spcBef>
                <a:spcPct val="20000"/>
              </a:spcBef>
              <a:spcAft>
                <a:spcPts val="600"/>
              </a:spcAft>
              <a:buClr>
                <a:srgbClr val="4590B8"/>
              </a:buClr>
              <a:buSzPct val="92000"/>
              <a:buFont typeface="Wingdings 2" panose="05020102010507070707" pitchFamily="18" charset="2"/>
              <a:buNone/>
              <a:tabLst/>
              <a:defRPr/>
            </a:pPr>
            <a:r>
              <a:rPr kumimoji="0" lang="pl-PL" sz="2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 min. wkład własny 5%)</a:t>
            </a:r>
          </a:p>
          <a:p>
            <a:pPr marL="0" marR="0" lvl="0" indent="0" algn="l" defTabSz="457200" rtl="0" eaLnBrk="1" fontAlgn="auto" latinLnBrk="0" hangingPunct="1">
              <a:lnSpc>
                <a:spcPct val="100000"/>
              </a:lnSpc>
              <a:spcBef>
                <a:spcPct val="20000"/>
              </a:spcBef>
              <a:spcAft>
                <a:spcPts val="600"/>
              </a:spcAft>
              <a:buClr>
                <a:srgbClr val="4590B8"/>
              </a:buClr>
              <a:buSzPct val="92000"/>
              <a:buFont typeface="Wingdings 2" panose="05020102010507070707" pitchFamily="18" charset="2"/>
              <a:buNone/>
              <a:tabLst/>
              <a:defRPr/>
            </a:pPr>
            <a:endParaRPr kumimoji="0" lang="pl-PL" sz="2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306000" marR="0" lvl="0" indent="-306000" algn="l" defTabSz="457200" rtl="0" eaLnBrk="1" fontAlgn="auto" latinLnBrk="0" hangingPunct="1">
              <a:lnSpc>
                <a:spcPct val="100000"/>
              </a:lnSpc>
              <a:spcBef>
                <a:spcPct val="20000"/>
              </a:spcBef>
              <a:spcAft>
                <a:spcPts val="600"/>
              </a:spcAft>
              <a:buClr>
                <a:srgbClr val="4590B8"/>
              </a:buClr>
              <a:buSzPct val="92000"/>
              <a:buFontTx/>
              <a:buChar char="-"/>
              <a:tabLst/>
              <a:defRPr/>
            </a:pPr>
            <a:r>
              <a:rPr kumimoji="0" lang="pl-PL"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Maksymalna ilość wniosków na jednego Grantobiorcę w jednym naborze: </a:t>
            </a:r>
            <a:r>
              <a:rPr kumimoji="0" lang="pl-PL" sz="2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2</a:t>
            </a:r>
          </a:p>
          <a:p>
            <a:pPr marL="1257300" lvl="3" indent="0">
              <a:spcBef>
                <a:spcPct val="20000"/>
              </a:spcBef>
              <a:spcAft>
                <a:spcPts val="600"/>
              </a:spcAft>
              <a:buClr>
                <a:srgbClr val="4590B8"/>
              </a:buClr>
              <a:buSzPct val="92000"/>
              <a:buNone/>
              <a:defRPr/>
            </a:pPr>
            <a:endParaRPr kumimoji="0" lang="pl-PL"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046855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FA0938-FAE6-E601-8A72-6123D37F8A78}"/>
            </a:ext>
          </a:extLst>
        </p:cNvPr>
        <p:cNvGrpSpPr/>
        <p:nvPr/>
      </p:nvGrpSpPr>
      <p:grpSpPr>
        <a:xfrm>
          <a:off x="0" y="0"/>
          <a:ext cx="0" cy="0"/>
          <a:chOff x="0" y="0"/>
          <a:chExt cx="0" cy="0"/>
        </a:xfrm>
      </p:grpSpPr>
      <p:sp>
        <p:nvSpPr>
          <p:cNvPr id="4" name="Tytuł 1">
            <a:extLst>
              <a:ext uri="{FF2B5EF4-FFF2-40B4-BE49-F238E27FC236}">
                <a16:creationId xmlns:a16="http://schemas.microsoft.com/office/drawing/2014/main" id="{DDEC6372-D758-61B4-2759-E90CF5947DAA}"/>
              </a:ext>
            </a:extLst>
          </p:cNvPr>
          <p:cNvSpPr>
            <a:spLocks noGrp="1"/>
          </p:cNvSpPr>
          <p:nvPr>
            <p:ph type="title"/>
          </p:nvPr>
        </p:nvSpPr>
        <p:spPr>
          <a:xfrm>
            <a:off x="977325" y="400463"/>
            <a:ext cx="10515600" cy="635795"/>
          </a:xfrm>
          <a:noFill/>
        </p:spPr>
        <p:txBody>
          <a:bodyPr>
            <a:normAutofit fontScale="90000"/>
          </a:bodyPr>
          <a:lstStyle/>
          <a:p>
            <a:pPr algn="ctr"/>
            <a:r>
              <a:rPr lang="pl-PL" b="1" dirty="0">
                <a:solidFill>
                  <a:schemeClr val="tx1"/>
                </a:solidFill>
                <a:latin typeface="Times New Roman" panose="02020603050405020304" pitchFamily="18" charset="0"/>
                <a:cs typeface="Times New Roman" panose="02020603050405020304" pitchFamily="18" charset="0"/>
              </a:rPr>
              <a:t>SENIORZY PODGRODZIA – zakres wsparcia</a:t>
            </a:r>
            <a:endParaRPr lang="pl-PL" sz="3600" b="1" dirty="0">
              <a:solidFill>
                <a:schemeClr val="tx1"/>
              </a:solidFill>
              <a:latin typeface="Times New Roman" panose="02020603050405020304" pitchFamily="18" charset="0"/>
              <a:cs typeface="Times New Roman" panose="02020603050405020304" pitchFamily="18" charset="0"/>
            </a:endParaRPr>
          </a:p>
        </p:txBody>
      </p:sp>
      <p:sp>
        <p:nvSpPr>
          <p:cNvPr id="3" name="Symbol zastępczy zawartości 2">
            <a:extLst>
              <a:ext uri="{FF2B5EF4-FFF2-40B4-BE49-F238E27FC236}">
                <a16:creationId xmlns:a16="http://schemas.microsoft.com/office/drawing/2014/main" id="{E6C7394D-1EAC-95CA-1E61-39DB897649DF}"/>
              </a:ext>
            </a:extLst>
          </p:cNvPr>
          <p:cNvSpPr>
            <a:spLocks noGrp="1"/>
          </p:cNvSpPr>
          <p:nvPr>
            <p:ph idx="1"/>
          </p:nvPr>
        </p:nvSpPr>
        <p:spPr>
          <a:xfrm>
            <a:off x="295615" y="1154351"/>
            <a:ext cx="11600769" cy="5527497"/>
          </a:xfrm>
        </p:spPr>
        <p:txBody>
          <a:bodyPr>
            <a:normAutofit lnSpcReduction="10000"/>
          </a:bodyPr>
          <a:lstStyle/>
          <a:p>
            <a:pPr marL="342900" marR="0" lvl="0" indent="-342900" algn="l" defTabSz="457200" rtl="0" eaLnBrk="1" fontAlgn="auto" latinLnBrk="0" hangingPunct="1">
              <a:lnSpc>
                <a:spcPct val="100000"/>
              </a:lnSpc>
              <a:spcBef>
                <a:spcPts val="0"/>
              </a:spcBef>
              <a:spcAft>
                <a:spcPts val="0"/>
              </a:spcAft>
              <a:buClrTx/>
              <a:buSzTx/>
              <a:buFontTx/>
              <a:buAutoNum type="arabicPeriod"/>
              <a:tabLst/>
              <a:defRPr/>
            </a:pPr>
            <a:r>
              <a:rPr kumimoji="0" lang="pl-PL"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Działania na rzecz integracji seniorów, pozwalające uchronić tę grupę społeczną przez izolacją i wykluczeniem społecznym:</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l-PL"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pl-PL"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 tworzenie i funkcjonowanie klubów seniora;</a:t>
            </a:r>
          </a:p>
          <a:p>
            <a:pPr marL="0" marR="0" lvl="0" indent="0" algn="l" defTabSz="457200" rtl="0" eaLnBrk="1" fontAlgn="auto" latinLnBrk="0" hangingPunct="1">
              <a:lnSpc>
                <a:spcPct val="100000"/>
              </a:lnSpc>
              <a:spcBef>
                <a:spcPts val="0"/>
              </a:spcBef>
              <a:spcAft>
                <a:spcPts val="0"/>
              </a:spcAft>
              <a:buClrTx/>
              <a:buSzTx/>
              <a:buFontTx/>
              <a:buNone/>
              <a:tabLst/>
              <a:defRPr/>
            </a:pPr>
            <a:endParaRPr lang="pl-PL" sz="1900" b="1" dirty="0">
              <a:solidFill>
                <a:prstClr val="black"/>
              </a:solidFill>
              <a:latin typeface="Times New Roman" panose="02020603050405020304" pitchFamily="18"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pl-PL" sz="1900" b="1" dirty="0">
                <a:solidFill>
                  <a:schemeClr val="tx1"/>
                </a:solidFill>
                <a:latin typeface="Times New Roman" panose="02020603050405020304" pitchFamily="18" charset="0"/>
                <a:cs typeface="Times New Roman" panose="02020603050405020304" pitchFamily="18" charset="0"/>
              </a:rPr>
              <a:t>Uzupełniająco </a:t>
            </a:r>
            <a:r>
              <a:rPr lang="pl-PL" sz="1900" dirty="0">
                <a:solidFill>
                  <a:schemeClr val="tx1"/>
                </a:solidFill>
                <a:latin typeface="Times New Roman" panose="02020603050405020304" pitchFamily="18" charset="0"/>
                <a:cs typeface="Times New Roman" panose="02020603050405020304" pitchFamily="18" charset="0"/>
              </a:rPr>
              <a:t>w ramach klubów seniora, działania mające na celu wsparcie i integrację osób starszych, </a:t>
            </a:r>
            <a:r>
              <a:rPr lang="pl-PL" sz="1900" b="1" dirty="0">
                <a:solidFill>
                  <a:schemeClr val="tx1"/>
                </a:solidFill>
                <a:latin typeface="Times New Roman" panose="02020603050405020304" pitchFamily="18" charset="0"/>
                <a:cs typeface="Times New Roman" panose="02020603050405020304" pitchFamily="18" charset="0"/>
              </a:rPr>
              <a:t>uwzględniające udział rodziny i całego środowiska w tworzeniu lokalnych sieci integracji i samopomocy</a:t>
            </a:r>
            <a:r>
              <a:rPr lang="pl-PL" sz="1900" dirty="0">
                <a:solidFill>
                  <a:schemeClr val="tx1"/>
                </a:solidFill>
                <a:latin typeface="Times New Roman" panose="02020603050405020304" pitchFamily="18" charset="0"/>
                <a:cs typeface="Times New Roman" panose="02020603050405020304" pitchFamily="18" charset="0"/>
              </a:rPr>
              <a:t> obejmujące:</a:t>
            </a:r>
          </a:p>
          <a:p>
            <a:r>
              <a:rPr lang="pl-PL" sz="1900" b="1" dirty="0">
                <a:solidFill>
                  <a:schemeClr val="tx1"/>
                </a:solidFill>
                <a:latin typeface="Times New Roman" panose="02020603050405020304" pitchFamily="18" charset="0"/>
                <a:cs typeface="Times New Roman" panose="02020603050405020304" pitchFamily="18" charset="0"/>
              </a:rPr>
              <a:t>- organizację wydarzeń włączających środowisko lokalne</a:t>
            </a:r>
            <a:r>
              <a:rPr lang="pl-PL" sz="1900" dirty="0">
                <a:solidFill>
                  <a:schemeClr val="tx1"/>
                </a:solidFill>
                <a:latin typeface="Times New Roman" panose="02020603050405020304" pitchFamily="18" charset="0"/>
                <a:cs typeface="Times New Roman" panose="02020603050405020304" pitchFamily="18" charset="0"/>
              </a:rPr>
              <a:t> w problemy osób starszych: np. dnia sąsiada, pikników i wigilii sąsiedzkich;</a:t>
            </a:r>
          </a:p>
          <a:p>
            <a:r>
              <a:rPr lang="pl-PL" sz="1900" b="1" dirty="0">
                <a:solidFill>
                  <a:schemeClr val="tx1"/>
                </a:solidFill>
                <a:latin typeface="Times New Roman" panose="02020603050405020304" pitchFamily="18" charset="0"/>
                <a:cs typeface="Times New Roman" panose="02020603050405020304" pitchFamily="18" charset="0"/>
              </a:rPr>
              <a:t>- spotkania o charakterze międzypokoleniowym</a:t>
            </a:r>
            <a:r>
              <a:rPr lang="pl-PL" sz="1900" dirty="0">
                <a:solidFill>
                  <a:schemeClr val="tx1"/>
                </a:solidFill>
                <a:latin typeface="Times New Roman" panose="02020603050405020304" pitchFamily="18" charset="0"/>
                <a:cs typeface="Times New Roman" panose="02020603050405020304" pitchFamily="18" charset="0"/>
              </a:rPr>
              <a:t>, np. z młodzieżą szkolną lub grupami przedszkolnymi, mające na celu wymianę doświadczeń, wzajemną edukację i pomoc;</a:t>
            </a:r>
          </a:p>
          <a:p>
            <a:r>
              <a:rPr lang="pl-PL" sz="1900" b="1" dirty="0">
                <a:solidFill>
                  <a:schemeClr val="tx1"/>
                </a:solidFill>
                <a:latin typeface="Times New Roman" panose="02020603050405020304" pitchFamily="18" charset="0"/>
                <a:cs typeface="Times New Roman" panose="02020603050405020304" pitchFamily="18" charset="0"/>
              </a:rPr>
              <a:t>- spotkania klubów wolontariackich których celem jest pomoc osobom starszym </a:t>
            </a:r>
            <a:r>
              <a:rPr lang="pl-PL" sz="1900" dirty="0">
                <a:solidFill>
                  <a:schemeClr val="tx1"/>
                </a:solidFill>
                <a:latin typeface="Times New Roman" panose="02020603050405020304" pitchFamily="18" charset="0"/>
                <a:cs typeface="Times New Roman" panose="02020603050405020304" pitchFamily="18" charset="0"/>
              </a:rPr>
              <a:t>i samopomoc, w tym organizacja banków wolnego czasu;</a:t>
            </a:r>
          </a:p>
          <a:p>
            <a:r>
              <a:rPr lang="pl-PL" sz="1900" dirty="0">
                <a:solidFill>
                  <a:schemeClr val="tx1"/>
                </a:solidFill>
                <a:latin typeface="Times New Roman" panose="02020603050405020304" pitchFamily="18" charset="0"/>
                <a:cs typeface="Times New Roman" panose="02020603050405020304" pitchFamily="18" charset="0"/>
              </a:rPr>
              <a:t>- </a:t>
            </a:r>
            <a:r>
              <a:rPr lang="pl-PL" sz="1900" b="1" dirty="0">
                <a:solidFill>
                  <a:schemeClr val="tx1"/>
                </a:solidFill>
                <a:latin typeface="Times New Roman" panose="02020603050405020304" pitchFamily="18" charset="0"/>
                <a:cs typeface="Times New Roman" panose="02020603050405020304" pitchFamily="18" charset="0"/>
              </a:rPr>
              <a:t>akcje proekologiczne organizowane wspólnie z młodzieżą </a:t>
            </a:r>
            <a:r>
              <a:rPr lang="pl-PL" sz="1900" dirty="0">
                <a:solidFill>
                  <a:schemeClr val="tx1"/>
                </a:solidFill>
                <a:latin typeface="Times New Roman" panose="02020603050405020304" pitchFamily="18" charset="0"/>
                <a:cs typeface="Times New Roman" panose="02020603050405020304" pitchFamily="18" charset="0"/>
              </a:rPr>
              <a:t>zwiększające udział młodych i starszych w kształtowaniu środowiska życia, estetyki dzielnicy, osiedla;</a:t>
            </a:r>
          </a:p>
          <a:p>
            <a:r>
              <a:rPr lang="pl-PL" sz="1900" b="1" dirty="0">
                <a:solidFill>
                  <a:schemeClr val="tx1"/>
                </a:solidFill>
                <a:latin typeface="Times New Roman" panose="02020603050405020304" pitchFamily="18" charset="0"/>
                <a:cs typeface="Times New Roman" panose="02020603050405020304" pitchFamily="18" charset="0"/>
              </a:rPr>
              <a:t>- przedstawienia grup teatralnych, zespołów pieśni i tańca z klubów seniora w szkole/przedszkolu </a:t>
            </a:r>
            <a:r>
              <a:rPr lang="pl-PL" sz="1900" dirty="0">
                <a:solidFill>
                  <a:schemeClr val="tx1"/>
                </a:solidFill>
                <a:latin typeface="Times New Roman" panose="02020603050405020304" pitchFamily="18" charset="0"/>
                <a:cs typeface="Times New Roman" panose="02020603050405020304" pitchFamily="18" charset="0"/>
              </a:rPr>
              <a:t>lub odwiedziny grup przedszkolnych/szkolnych/ognisk kulturalnych w klubie seniora.</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l-PL"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pic>
        <p:nvPicPr>
          <p:cNvPr id="6" name="Obraz 5">
            <a:extLst>
              <a:ext uri="{FF2B5EF4-FFF2-40B4-BE49-F238E27FC236}">
                <a16:creationId xmlns:a16="http://schemas.microsoft.com/office/drawing/2014/main" id="{A7E7009F-BC54-B770-6A52-C3861318BC4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1673" y="59744"/>
            <a:ext cx="1763457" cy="976514"/>
          </a:xfrm>
          <a:prstGeom prst="rect">
            <a:avLst/>
          </a:prstGeom>
        </p:spPr>
      </p:pic>
    </p:spTree>
    <p:extLst>
      <p:ext uri="{BB962C8B-B14F-4D97-AF65-F5344CB8AC3E}">
        <p14:creationId xmlns:p14="http://schemas.microsoft.com/office/powerpoint/2010/main" val="22288961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3665EF-B819-4E43-9DAF-1F1CB34F50AA}"/>
            </a:ext>
          </a:extLst>
        </p:cNvPr>
        <p:cNvGrpSpPr/>
        <p:nvPr/>
      </p:nvGrpSpPr>
      <p:grpSpPr>
        <a:xfrm>
          <a:off x="0" y="0"/>
          <a:ext cx="0" cy="0"/>
          <a:chOff x="0" y="0"/>
          <a:chExt cx="0" cy="0"/>
        </a:xfrm>
      </p:grpSpPr>
      <p:sp>
        <p:nvSpPr>
          <p:cNvPr id="4" name="Tytuł 1">
            <a:extLst>
              <a:ext uri="{FF2B5EF4-FFF2-40B4-BE49-F238E27FC236}">
                <a16:creationId xmlns:a16="http://schemas.microsoft.com/office/drawing/2014/main" id="{98E278AA-7A9A-8E12-55F6-77FA85D230D3}"/>
              </a:ext>
            </a:extLst>
          </p:cNvPr>
          <p:cNvSpPr>
            <a:spLocks noGrp="1"/>
          </p:cNvSpPr>
          <p:nvPr>
            <p:ph type="title"/>
          </p:nvPr>
        </p:nvSpPr>
        <p:spPr>
          <a:xfrm>
            <a:off x="1051216" y="144736"/>
            <a:ext cx="10515600" cy="635795"/>
          </a:xfrm>
          <a:noFill/>
        </p:spPr>
        <p:txBody>
          <a:bodyPr>
            <a:normAutofit/>
          </a:bodyPr>
          <a:lstStyle/>
          <a:p>
            <a:pPr algn="ctr"/>
            <a:r>
              <a:rPr lang="pl-PL" sz="2800" b="1" dirty="0">
                <a:solidFill>
                  <a:schemeClr val="tx1"/>
                </a:solidFill>
                <a:latin typeface="Times New Roman" panose="02020603050405020304" pitchFamily="18" charset="0"/>
                <a:cs typeface="Times New Roman" panose="02020603050405020304" pitchFamily="18" charset="0"/>
              </a:rPr>
              <a:t>Cel, zadania i oferta klubu młodzieżowego</a:t>
            </a:r>
          </a:p>
        </p:txBody>
      </p:sp>
      <p:sp>
        <p:nvSpPr>
          <p:cNvPr id="3" name="Symbol zastępczy zawartości 2">
            <a:extLst>
              <a:ext uri="{FF2B5EF4-FFF2-40B4-BE49-F238E27FC236}">
                <a16:creationId xmlns:a16="http://schemas.microsoft.com/office/drawing/2014/main" id="{9C9B7492-C575-DEBD-772D-87832A17DC9B}"/>
              </a:ext>
            </a:extLst>
          </p:cNvPr>
          <p:cNvSpPr>
            <a:spLocks noGrp="1"/>
          </p:cNvSpPr>
          <p:nvPr>
            <p:ph idx="1"/>
          </p:nvPr>
        </p:nvSpPr>
        <p:spPr>
          <a:xfrm>
            <a:off x="310280" y="1214640"/>
            <a:ext cx="11737694" cy="5315469"/>
          </a:xfrm>
        </p:spPr>
        <p:txBody>
          <a:bodyPr>
            <a:noAutofit/>
          </a:bodyPr>
          <a:lstStyle/>
          <a:p>
            <a:pPr marL="0" indent="0" algn="ctr">
              <a:buNone/>
            </a:pPr>
            <a:r>
              <a:rPr lang="pl-PL" sz="2000" b="1" dirty="0">
                <a:solidFill>
                  <a:schemeClr val="tx1"/>
                </a:solidFill>
                <a:latin typeface="Times New Roman" panose="02020603050405020304" pitchFamily="18" charset="0"/>
                <a:cs typeface="Times New Roman" panose="02020603050405020304" pitchFamily="18" charset="0"/>
              </a:rPr>
              <a:t>Celem klubu jest podniesienie aktywności społecznej, kulturalnej i fizycznej </a:t>
            </a:r>
            <a:br>
              <a:rPr lang="pl-PL" sz="2000" b="1" dirty="0">
                <a:solidFill>
                  <a:schemeClr val="tx1"/>
                </a:solidFill>
                <a:latin typeface="Times New Roman" panose="02020603050405020304" pitchFamily="18" charset="0"/>
                <a:cs typeface="Times New Roman" panose="02020603050405020304" pitchFamily="18" charset="0"/>
              </a:rPr>
            </a:br>
            <a:r>
              <a:rPr lang="pl-PL" sz="2000" b="1" dirty="0">
                <a:solidFill>
                  <a:schemeClr val="tx1"/>
                </a:solidFill>
                <a:latin typeface="Times New Roman" panose="02020603050405020304" pitchFamily="18" charset="0"/>
                <a:cs typeface="Times New Roman" panose="02020603050405020304" pitchFamily="18" charset="0"/>
              </a:rPr>
              <a:t>osób starszych narażonych na marginalizację społeczną.</a:t>
            </a:r>
            <a:br>
              <a:rPr lang="pl-PL" sz="2000" b="1" dirty="0">
                <a:solidFill>
                  <a:schemeClr val="tx1"/>
                </a:solidFill>
                <a:latin typeface="Times New Roman" panose="02020603050405020304" pitchFamily="18" charset="0"/>
                <a:cs typeface="Times New Roman" panose="02020603050405020304" pitchFamily="18" charset="0"/>
              </a:rPr>
            </a:br>
            <a:endParaRPr lang="pl-PL" sz="2000" b="1" dirty="0">
              <a:solidFill>
                <a:schemeClr val="tx1"/>
              </a:solidFill>
              <a:latin typeface="Times New Roman" panose="02020603050405020304" pitchFamily="18" charset="0"/>
              <a:cs typeface="Times New Roman" panose="02020603050405020304" pitchFamily="18" charset="0"/>
            </a:endParaRPr>
          </a:p>
          <a:p>
            <a:r>
              <a:rPr lang="pl-PL" sz="2000" b="1" dirty="0">
                <a:solidFill>
                  <a:schemeClr val="tx1"/>
                </a:solidFill>
                <a:latin typeface="Times New Roman" panose="02020603050405020304" pitchFamily="18" charset="0"/>
                <a:cs typeface="Times New Roman" panose="02020603050405020304" pitchFamily="18" charset="0"/>
              </a:rPr>
              <a:t>Za osobę starszą należy rozumieć osobę, która ukończyła 60. rok życia.</a:t>
            </a:r>
          </a:p>
          <a:p>
            <a:r>
              <a:rPr lang="pl-PL" sz="2000" b="1" dirty="0">
                <a:solidFill>
                  <a:schemeClr val="tx1"/>
                </a:solidFill>
                <a:latin typeface="Times New Roman" panose="02020603050405020304" pitchFamily="18" charset="0"/>
                <a:cs typeface="Times New Roman" panose="02020603050405020304" pitchFamily="18" charset="0"/>
              </a:rPr>
              <a:t>Klub ma być miejscem przyjaznym seniorom, </a:t>
            </a:r>
            <a:r>
              <a:rPr lang="pl-PL" sz="2000" dirty="0">
                <a:solidFill>
                  <a:schemeClr val="tx1"/>
                </a:solidFill>
                <a:latin typeface="Times New Roman" panose="02020603050405020304" pitchFamily="18" charset="0"/>
                <a:cs typeface="Times New Roman" panose="02020603050405020304" pitchFamily="18" charset="0"/>
              </a:rPr>
              <a:t>dającym poczucie bezpieczeństwa i lokalnej wspólnoty, z empatyczną i kompetentną kadrą. Klub ma tworzyć przestrzeń, w której jest miejsce na wymianę doświadczeń i pomysłów na spędzanie wolnego czasu. W klubie każdy ma równe prawo do wypowiedzi, decyzje podejmowane są wspólnie, a relacje opierają się na wzajemnym szacunku i tolerancji.</a:t>
            </a:r>
          </a:p>
          <a:p>
            <a:r>
              <a:rPr lang="pl-PL" sz="2000" b="1" dirty="0">
                <a:solidFill>
                  <a:schemeClr val="tx1"/>
                </a:solidFill>
                <a:latin typeface="Times New Roman" panose="02020603050405020304" pitchFamily="18" charset="0"/>
                <a:cs typeface="Times New Roman" panose="02020603050405020304" pitchFamily="18" charset="0"/>
              </a:rPr>
              <a:t>Klub powinien oferować elastyczną i zróżnicowaną ofertę zajęć, </a:t>
            </a:r>
            <a:r>
              <a:rPr lang="pl-PL" sz="2000" dirty="0">
                <a:solidFill>
                  <a:schemeClr val="tx1"/>
                </a:solidFill>
                <a:latin typeface="Times New Roman" panose="02020603050405020304" pitchFamily="18" charset="0"/>
                <a:cs typeface="Times New Roman" panose="02020603050405020304" pitchFamily="18" charset="0"/>
              </a:rPr>
              <a:t>dopasowaną do zainteresowań, zdolności, predyspozycji, potrzeb i preferencji uczestników. </a:t>
            </a:r>
          </a:p>
          <a:p>
            <a:r>
              <a:rPr lang="pl-PL" sz="2000" dirty="0">
                <a:solidFill>
                  <a:schemeClr val="tx1"/>
                </a:solidFill>
                <a:latin typeface="Times New Roman" panose="02020603050405020304" pitchFamily="18" charset="0"/>
                <a:cs typeface="Times New Roman" panose="02020603050405020304" pitchFamily="18" charset="0"/>
              </a:rPr>
              <a:t>W związku z powyższym, na etapie przygotowania koncepcji funkcjonowania klubu, </a:t>
            </a:r>
            <a:r>
              <a:rPr lang="pl-PL" sz="2000" b="1" dirty="0">
                <a:solidFill>
                  <a:schemeClr val="tx1"/>
                </a:solidFill>
                <a:latin typeface="Times New Roman" panose="02020603050405020304" pitchFamily="18" charset="0"/>
                <a:cs typeface="Times New Roman" panose="02020603050405020304" pitchFamily="18" charset="0"/>
              </a:rPr>
              <a:t>należy pozyskać informacje bezpośrednio od potencjalnych uczestników dotyczących ich zainteresowań i pomysłów na zajęcia </a:t>
            </a:r>
            <a:r>
              <a:rPr lang="pl-PL" sz="2000" dirty="0">
                <a:solidFill>
                  <a:schemeClr val="tx1"/>
                </a:solidFill>
                <a:latin typeface="Times New Roman" panose="02020603050405020304" pitchFamily="18" charset="0"/>
                <a:cs typeface="Times New Roman" panose="02020603050405020304" pitchFamily="18" charset="0"/>
              </a:rPr>
              <a:t>(np. w trakcie spotkań grup i społeczności lokalnej, w rozmowach indywidualnych, w formie ankiet, skrzynek na dobre pomysły itp.).</a:t>
            </a:r>
            <a:endParaRPr kumimoji="0" lang="pl-PL"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595657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679AD6-DCFF-C496-E1FA-58942E0941D1}"/>
            </a:ext>
          </a:extLst>
        </p:cNvPr>
        <p:cNvGrpSpPr/>
        <p:nvPr/>
      </p:nvGrpSpPr>
      <p:grpSpPr>
        <a:xfrm>
          <a:off x="0" y="0"/>
          <a:ext cx="0" cy="0"/>
          <a:chOff x="0" y="0"/>
          <a:chExt cx="0" cy="0"/>
        </a:xfrm>
      </p:grpSpPr>
      <p:sp>
        <p:nvSpPr>
          <p:cNvPr id="4" name="Tytuł 1">
            <a:extLst>
              <a:ext uri="{FF2B5EF4-FFF2-40B4-BE49-F238E27FC236}">
                <a16:creationId xmlns:a16="http://schemas.microsoft.com/office/drawing/2014/main" id="{B5CB2C46-429C-3C3E-FB66-1135A57CB860}"/>
              </a:ext>
            </a:extLst>
          </p:cNvPr>
          <p:cNvSpPr>
            <a:spLocks noGrp="1"/>
          </p:cNvSpPr>
          <p:nvPr>
            <p:ph type="title"/>
          </p:nvPr>
        </p:nvSpPr>
        <p:spPr>
          <a:xfrm>
            <a:off x="921907" y="394118"/>
            <a:ext cx="10515600" cy="483337"/>
          </a:xfrm>
          <a:noFill/>
        </p:spPr>
        <p:txBody>
          <a:bodyPr>
            <a:noAutofit/>
          </a:bodyPr>
          <a:lstStyle/>
          <a:p>
            <a:pPr algn="ctr"/>
            <a:r>
              <a:rPr lang="pl-PL" sz="2800" b="1" dirty="0">
                <a:solidFill>
                  <a:schemeClr val="tx1"/>
                </a:solidFill>
                <a:latin typeface="Times New Roman" panose="02020603050405020304" pitchFamily="18" charset="0"/>
                <a:cs typeface="Times New Roman" panose="02020603050405020304" pitchFamily="18" charset="0"/>
              </a:rPr>
              <a:t>ZAŁOŻENIA PROWADZENIA KLUBU</a:t>
            </a:r>
          </a:p>
        </p:txBody>
      </p:sp>
      <p:sp>
        <p:nvSpPr>
          <p:cNvPr id="3" name="Symbol zastępczy zawartości 2">
            <a:extLst>
              <a:ext uri="{FF2B5EF4-FFF2-40B4-BE49-F238E27FC236}">
                <a16:creationId xmlns:a16="http://schemas.microsoft.com/office/drawing/2014/main" id="{9FDDB2C3-7BC9-565E-6103-C5C5D34A85DD}"/>
              </a:ext>
            </a:extLst>
          </p:cNvPr>
          <p:cNvSpPr>
            <a:spLocks noGrp="1"/>
          </p:cNvSpPr>
          <p:nvPr>
            <p:ph idx="1"/>
          </p:nvPr>
        </p:nvSpPr>
        <p:spPr>
          <a:xfrm>
            <a:off x="440169" y="1233113"/>
            <a:ext cx="11737694" cy="5932733"/>
          </a:xfrm>
        </p:spPr>
        <p:txBody>
          <a:bodyPr>
            <a:noAutofit/>
          </a:bodyPr>
          <a:lstStyle/>
          <a:p>
            <a:pPr marL="306000" marR="0" lvl="0" indent="-306000" algn="l" defTabSz="457200" rtl="0" eaLnBrk="1" fontAlgn="auto" latinLnBrk="0" hangingPunct="1">
              <a:lnSpc>
                <a:spcPct val="100000"/>
              </a:lnSpc>
              <a:spcBef>
                <a:spcPct val="20000"/>
              </a:spcBef>
              <a:spcAft>
                <a:spcPts val="600"/>
              </a:spcAft>
              <a:buClr>
                <a:srgbClr val="4590B8"/>
              </a:buClr>
              <a:buSzPct val="92000"/>
              <a:buFont typeface="Wingdings 2" panose="05020102010507070707" pitchFamily="18" charset="2"/>
              <a:buChar char=""/>
              <a:tabLst/>
              <a:defRPr/>
            </a:pPr>
            <a:r>
              <a:rPr kumimoji="0" lang="pl-PL" sz="20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Możliwa jest również realizacja form towarzyszących, jak np.:</a:t>
            </a:r>
          </a:p>
          <a:p>
            <a:pPr marL="0" marR="0" lvl="0" indent="0" algn="l" defTabSz="457200" rtl="0" eaLnBrk="1" fontAlgn="auto" latinLnBrk="0" hangingPunct="1">
              <a:lnSpc>
                <a:spcPct val="100000"/>
              </a:lnSpc>
              <a:spcBef>
                <a:spcPct val="20000"/>
              </a:spcBef>
              <a:spcAft>
                <a:spcPts val="600"/>
              </a:spcAft>
              <a:buClr>
                <a:srgbClr val="4590B8"/>
              </a:buClr>
              <a:buSzPct val="92000"/>
              <a:buFont typeface="Wingdings 2" panose="05020102010507070707" pitchFamily="18" charset="2"/>
              <a:buNone/>
              <a:tabLst/>
              <a:defRPr/>
            </a:pPr>
            <a:r>
              <a:rPr kumimoji="0" lang="pl-PL" sz="20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wyjazdy na wycieczki czy spotkania integracyjne </a:t>
            </a:r>
            <a:r>
              <a:rPr kumimoji="0" lang="pl-PL"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(np. wspólne świętowanie, występy);</a:t>
            </a:r>
          </a:p>
          <a:p>
            <a:pPr marL="0" marR="0" lvl="0" indent="0" algn="l" defTabSz="457200" rtl="0" eaLnBrk="1" fontAlgn="auto" latinLnBrk="0" hangingPunct="1">
              <a:lnSpc>
                <a:spcPct val="100000"/>
              </a:lnSpc>
              <a:spcBef>
                <a:spcPct val="20000"/>
              </a:spcBef>
              <a:spcAft>
                <a:spcPts val="600"/>
              </a:spcAft>
              <a:buClr>
                <a:srgbClr val="4590B8"/>
              </a:buClr>
              <a:buSzPct val="92000"/>
              <a:buFont typeface="Wingdings 2" panose="05020102010507070707" pitchFamily="18" charset="2"/>
              <a:buNone/>
              <a:tabLst/>
              <a:defRPr/>
            </a:pPr>
            <a:r>
              <a:rPr kumimoji="0" lang="pl-PL" sz="20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wsparcie o charakterze specjalistycznym </a:t>
            </a:r>
            <a:r>
              <a:rPr kumimoji="0" lang="pl-PL"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(np. poradnictwo psychologiczne, prowadzenie zajęć o charakterze profilaktycznym i w ramach edukacji zdrowotnej). </a:t>
            </a:r>
            <a:r>
              <a:rPr kumimoji="0" lang="pl-PL" sz="20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Oferta zajęć specjalistycznych powinna być uzasadniona </a:t>
            </a:r>
            <a:br>
              <a:rPr kumimoji="0" lang="pl-PL" sz="20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br>
            <a:r>
              <a:rPr kumimoji="0" lang="pl-PL" sz="20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i wynikać ze zgłoszonych lub zdiagnozowanych potrzeb.</a:t>
            </a:r>
          </a:p>
          <a:p>
            <a:pPr marL="306000" marR="0" lvl="0" indent="-306000" algn="l" defTabSz="457200" rtl="0" eaLnBrk="1" fontAlgn="auto" latinLnBrk="0" hangingPunct="1">
              <a:lnSpc>
                <a:spcPct val="100000"/>
              </a:lnSpc>
              <a:spcBef>
                <a:spcPct val="20000"/>
              </a:spcBef>
              <a:spcAft>
                <a:spcPts val="600"/>
              </a:spcAft>
              <a:buClr>
                <a:srgbClr val="4590B8"/>
              </a:buClr>
              <a:buSzPct val="92000"/>
              <a:buFont typeface="Wingdings 2" panose="05020102010507070707" pitchFamily="18" charset="2"/>
              <a:buChar char=""/>
              <a:tabLst/>
              <a:defRPr/>
            </a:pPr>
            <a:r>
              <a:rPr kumimoji="0" lang="pl-PL" sz="20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Realizacja poniżej wymienionych obszarów wsparcia musi mieć charakter dodatkowy</a:t>
            </a:r>
            <a:r>
              <a:rPr kumimoji="0" lang="pl-PL"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w stosunku </a:t>
            </a:r>
            <a:br>
              <a:rPr kumimoji="0" lang="pl-PL"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br>
            <a:r>
              <a:rPr kumimoji="0" lang="pl-PL"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do działań już realizowanych przez podmioty prowadzące klub/grantobiorcę (brak możliwości finansowania bieżącej działalności).</a:t>
            </a:r>
          </a:p>
          <a:p>
            <a:pPr marL="306000" marR="0" lvl="0" indent="-306000" algn="l" defTabSz="457200" rtl="0" eaLnBrk="1" fontAlgn="auto" latinLnBrk="0" hangingPunct="1">
              <a:lnSpc>
                <a:spcPct val="100000"/>
              </a:lnSpc>
              <a:spcBef>
                <a:spcPct val="20000"/>
              </a:spcBef>
              <a:spcAft>
                <a:spcPts val="600"/>
              </a:spcAft>
              <a:buClr>
                <a:srgbClr val="4590B8"/>
              </a:buClr>
              <a:buSzPct val="92000"/>
              <a:buFont typeface="Wingdings 2" panose="05020102010507070707" pitchFamily="18" charset="2"/>
              <a:buChar char=""/>
              <a:tabLst/>
              <a:defRPr/>
            </a:pPr>
            <a:r>
              <a:rPr kumimoji="0" lang="pl-PL" sz="20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Klub seniora nie świadczy usług opiekuńczych i specjalistycznych usług opiekuńczych</a:t>
            </a:r>
            <a:r>
              <a:rPr kumimoji="0" lang="pl-PL"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takich jak dzienny dom pomocy lub inne ośrodki wsparcia zdefiniowane w art.51. ustawy o pomocy społecznej.</a:t>
            </a:r>
          </a:p>
          <a:p>
            <a:pPr marL="306000" marR="0" lvl="0" indent="-306000" algn="l" defTabSz="457200" rtl="0" eaLnBrk="1" fontAlgn="auto" latinLnBrk="0" hangingPunct="1">
              <a:lnSpc>
                <a:spcPct val="100000"/>
              </a:lnSpc>
              <a:spcBef>
                <a:spcPct val="20000"/>
              </a:spcBef>
              <a:spcAft>
                <a:spcPts val="600"/>
              </a:spcAft>
              <a:buClr>
                <a:srgbClr val="4590B8"/>
              </a:buClr>
              <a:buSzPct val="92000"/>
              <a:buFont typeface="Wingdings 2" panose="05020102010507070707" pitchFamily="18" charset="2"/>
              <a:buChar char=""/>
              <a:tabLst/>
              <a:defRPr/>
            </a:pPr>
            <a:r>
              <a:rPr kumimoji="0" lang="pl-PL" sz="20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Wymagana jest kompleksowość wsparcia, co oznacza realizację zajęć z co najmniej 3 wskazanych obszarów</a:t>
            </a:r>
            <a:r>
              <a:rPr kumimoji="0" lang="pl-PL"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i w ramach tych obszarów klub powinien zapewnić reprezentacyjną grupę uczestników </a:t>
            </a:r>
            <a:br>
              <a:rPr kumimoji="0" lang="pl-PL"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br>
            <a:r>
              <a:rPr kumimoji="0" lang="pl-PL"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i odpowiednią liczbę godzin pozwalająca na osiągnięcie oczekiwanych rezultatów.</a:t>
            </a:r>
          </a:p>
          <a:p>
            <a:pPr marL="1257300" lvl="3" indent="0">
              <a:spcBef>
                <a:spcPct val="20000"/>
              </a:spcBef>
              <a:spcAft>
                <a:spcPts val="600"/>
              </a:spcAft>
              <a:buClr>
                <a:srgbClr val="4590B8"/>
              </a:buClr>
              <a:buSzPct val="92000"/>
              <a:buNone/>
              <a:defRPr/>
            </a:pPr>
            <a:endParaRPr kumimoji="0" lang="pl-PL"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648548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D4EDDD-860F-62E8-1556-E9370F290626}"/>
            </a:ext>
          </a:extLst>
        </p:cNvPr>
        <p:cNvGrpSpPr/>
        <p:nvPr/>
      </p:nvGrpSpPr>
      <p:grpSpPr>
        <a:xfrm>
          <a:off x="0" y="0"/>
          <a:ext cx="0" cy="0"/>
          <a:chOff x="0" y="0"/>
          <a:chExt cx="0" cy="0"/>
        </a:xfrm>
      </p:grpSpPr>
      <p:sp>
        <p:nvSpPr>
          <p:cNvPr id="6" name="pole tekstowe 5">
            <a:extLst>
              <a:ext uri="{FF2B5EF4-FFF2-40B4-BE49-F238E27FC236}">
                <a16:creationId xmlns:a16="http://schemas.microsoft.com/office/drawing/2014/main" id="{538879D5-3925-EE0D-8F78-B8DC05F1A3FB}"/>
              </a:ext>
            </a:extLst>
          </p:cNvPr>
          <p:cNvSpPr txBox="1"/>
          <p:nvPr/>
        </p:nvSpPr>
        <p:spPr>
          <a:xfrm>
            <a:off x="192232" y="157862"/>
            <a:ext cx="11807536" cy="10433625"/>
          </a:xfrm>
          <a:prstGeom prst="rect">
            <a:avLst/>
          </a:prstGeom>
          <a:noFill/>
        </p:spPr>
        <p:txBody>
          <a:bodyPr wrap="square">
            <a:spAutoFit/>
          </a:bodyPr>
          <a:lstStyle/>
          <a:p>
            <a:pPr algn="ctr"/>
            <a:r>
              <a:rPr kumimoji="0" lang="pl-PL" sz="2800" b="1" i="0" u="none" strike="noStrike" kern="1200" cap="all" spc="0" normalizeH="0" baseline="0" noProof="0" dirty="0">
                <a:ln>
                  <a:noFill/>
                </a:ln>
                <a:effectLst/>
                <a:uLnTx/>
                <a:uFillTx/>
                <a:latin typeface="Times New Roman" panose="02020603050405020304" pitchFamily="18" charset="0"/>
                <a:ea typeface="+mj-ea"/>
                <a:cs typeface="Times New Roman" panose="02020603050405020304" pitchFamily="18" charset="0"/>
              </a:rPr>
              <a:t>Przedstawienie wniosków ze spotkań </a:t>
            </a:r>
            <a:br>
              <a:rPr kumimoji="0" lang="pl-PL" sz="2800" b="1" i="0" u="none" strike="noStrike" kern="1200" cap="all" spc="0" normalizeH="0" baseline="0" noProof="0" dirty="0">
                <a:ln>
                  <a:noFill/>
                </a:ln>
                <a:effectLst/>
                <a:uLnTx/>
                <a:uFillTx/>
                <a:latin typeface="Times New Roman" panose="02020603050405020304" pitchFamily="18" charset="0"/>
                <a:ea typeface="+mj-ea"/>
                <a:cs typeface="Times New Roman" panose="02020603050405020304" pitchFamily="18" charset="0"/>
              </a:rPr>
            </a:br>
            <a:r>
              <a:rPr kumimoji="0" lang="pl-PL" sz="2800" b="1" i="0" u="none" strike="noStrike" kern="1200" cap="all" spc="0" normalizeH="0" baseline="0" noProof="0" dirty="0">
                <a:ln>
                  <a:noFill/>
                </a:ln>
                <a:effectLst/>
                <a:uLnTx/>
                <a:uFillTx/>
                <a:latin typeface="Times New Roman" panose="02020603050405020304" pitchFamily="18" charset="0"/>
                <a:ea typeface="+mj-ea"/>
                <a:cs typeface="Times New Roman" panose="02020603050405020304" pitchFamily="18" charset="0"/>
              </a:rPr>
              <a:t>informacyjno – konsultacyjnych w gminach dotyczących możliwości dofinansowania </a:t>
            </a:r>
            <a:br>
              <a:rPr kumimoji="0" lang="pl-PL" sz="2800" b="1" i="0" u="none" strike="noStrike" kern="1200" cap="all" spc="0" normalizeH="0" baseline="0" noProof="0" dirty="0">
                <a:ln>
                  <a:noFill/>
                </a:ln>
                <a:effectLst/>
                <a:uLnTx/>
                <a:uFillTx/>
                <a:latin typeface="Times New Roman" panose="02020603050405020304" pitchFamily="18" charset="0"/>
                <a:ea typeface="+mj-ea"/>
                <a:cs typeface="Times New Roman" panose="02020603050405020304" pitchFamily="18" charset="0"/>
              </a:rPr>
            </a:br>
            <a:r>
              <a:rPr kumimoji="0" lang="pl-PL" sz="2800" b="1" i="0" u="none" strike="noStrike" kern="1200" cap="all" spc="0" normalizeH="0" baseline="0" noProof="0" dirty="0">
                <a:ln>
                  <a:noFill/>
                </a:ln>
                <a:effectLst/>
                <a:uLnTx/>
                <a:uFillTx/>
                <a:latin typeface="Times New Roman" panose="02020603050405020304" pitchFamily="18" charset="0"/>
                <a:ea typeface="+mj-ea"/>
                <a:cs typeface="Times New Roman" panose="02020603050405020304" pitchFamily="18" charset="0"/>
              </a:rPr>
              <a:t>projektów z LSR </a:t>
            </a:r>
          </a:p>
          <a:p>
            <a:pPr algn="ctr"/>
            <a:endParaRPr kumimoji="0" lang="pl-PL" sz="2800" b="1" i="0" u="none" strike="noStrike" kern="1200" cap="all" spc="0" normalizeH="0" baseline="0" noProof="0" dirty="0">
              <a:ln>
                <a:noFill/>
              </a:ln>
              <a:effectLst/>
              <a:uLnTx/>
              <a:uFillTx/>
              <a:latin typeface="Times New Roman" panose="02020603050405020304" pitchFamily="18" charset="0"/>
              <a:ea typeface="+mj-ea"/>
              <a:cs typeface="Times New Roman" panose="02020603050405020304" pitchFamily="18" charset="0"/>
            </a:endParaRPr>
          </a:p>
          <a:p>
            <a:pPr algn="ctr">
              <a:buFontTx/>
              <a:buChar char="-"/>
            </a:pPr>
            <a:r>
              <a:rPr kumimoji="0" lang="pl-PL" sz="2800" i="0" u="none" strike="noStrike" kern="1200" spc="0" normalizeH="0" noProof="0" dirty="0">
                <a:ln>
                  <a:noFill/>
                </a:ln>
                <a:effectLst/>
                <a:uLnTx/>
                <a:uFillTx/>
                <a:latin typeface="Times New Roman" panose="02020603050405020304" pitchFamily="18" charset="0"/>
                <a:ea typeface="+mj-ea"/>
                <a:cs typeface="Times New Roman" panose="02020603050405020304" pitchFamily="18" charset="0"/>
              </a:rPr>
              <a:t>Zaproponowane w LSR przedsięwzięcia zostały sformułowane w sposób poprawny i adekwatny do potrzeb i pomysłów lokalnej społeczności (wynikających z przeprowadzonych konsultacji społecznych)- uczestnicy spotkań wyrazili zainteresowanie proponowanymi formami wsparcia</a:t>
            </a:r>
          </a:p>
          <a:p>
            <a:pPr algn="ctr">
              <a:buFontTx/>
              <a:buChar char="-"/>
            </a:pPr>
            <a:endParaRPr kumimoji="0" lang="pl-PL" sz="2800" i="0" u="none" strike="noStrike" kern="1200" spc="0" normalizeH="0" noProof="0" dirty="0">
              <a:ln>
                <a:noFill/>
              </a:ln>
              <a:effectLst/>
              <a:uLnTx/>
              <a:uFillTx/>
              <a:latin typeface="Times New Roman" panose="02020603050405020304" pitchFamily="18" charset="0"/>
              <a:ea typeface="+mj-ea"/>
              <a:cs typeface="Times New Roman" panose="02020603050405020304" pitchFamily="18" charset="0"/>
            </a:endParaRPr>
          </a:p>
          <a:p>
            <a:pPr algn="ctr">
              <a:buFontTx/>
              <a:buChar char="-"/>
            </a:pPr>
            <a:r>
              <a:rPr kumimoji="0" lang="pl-PL" sz="2800" i="0" u="none" strike="noStrike" kern="1200" spc="0" normalizeH="0" noProof="0" dirty="0">
                <a:ln>
                  <a:noFill/>
                </a:ln>
                <a:effectLst/>
                <a:uLnTx/>
                <a:uFillTx/>
                <a:latin typeface="Times New Roman" panose="02020603050405020304" pitchFamily="18" charset="0"/>
                <a:ea typeface="+mj-ea"/>
                <a:cs typeface="Times New Roman" panose="02020603050405020304" pitchFamily="18" charset="0"/>
              </a:rPr>
              <a:t>Nieatrakcyjne warunki wsparcia i wypłaty środków (czas oczekiwania na refundację) powodują mniejsze zainteresowanie środkami </a:t>
            </a:r>
          </a:p>
          <a:p>
            <a:pPr algn="ctr">
              <a:buFontTx/>
              <a:buChar char="-"/>
            </a:pPr>
            <a:endParaRPr kumimoji="0" lang="pl-PL" sz="2800" b="1" i="0" u="none" strike="noStrike" kern="1200" spc="0" normalizeH="0" noProof="0" dirty="0">
              <a:ln>
                <a:noFill/>
              </a:ln>
              <a:effectLst/>
              <a:uLnTx/>
              <a:uFillTx/>
              <a:latin typeface="Times New Roman" panose="02020603050405020304" pitchFamily="18" charset="0"/>
              <a:ea typeface="+mj-ea"/>
              <a:cs typeface="Times New Roman" panose="02020603050405020304" pitchFamily="18" charset="0"/>
            </a:endParaRPr>
          </a:p>
          <a:p>
            <a:pPr algn="ctr"/>
            <a:endParaRPr lang="pl-PL" sz="2800" b="1" cap="all" dirty="0">
              <a:latin typeface="Times New Roman" panose="02020603050405020304" pitchFamily="18" charset="0"/>
              <a:ea typeface="+mj-ea"/>
              <a:cs typeface="Times New Roman" panose="02020603050405020304" pitchFamily="18" charset="0"/>
            </a:endParaRPr>
          </a:p>
          <a:p>
            <a:pPr algn="ctr"/>
            <a:endParaRPr lang="pl-PL" sz="2800" b="1" cap="all" dirty="0">
              <a:latin typeface="Times New Roman" panose="02020603050405020304" pitchFamily="18" charset="0"/>
              <a:ea typeface="+mj-ea"/>
              <a:cs typeface="Times New Roman" panose="02020603050405020304" pitchFamily="18" charset="0"/>
            </a:endParaRPr>
          </a:p>
          <a:p>
            <a:pPr algn="ctr"/>
            <a:endParaRPr lang="pl-PL" sz="2800" b="1" cap="all" dirty="0">
              <a:latin typeface="Times New Roman" panose="02020603050405020304" pitchFamily="18" charset="0"/>
              <a:ea typeface="+mj-ea"/>
              <a:cs typeface="Times New Roman" panose="02020603050405020304" pitchFamily="18" charset="0"/>
            </a:endParaRPr>
          </a:p>
          <a:p>
            <a:pPr algn="ctr"/>
            <a:endParaRPr lang="pl-PL" sz="2800" b="1" cap="all" dirty="0">
              <a:latin typeface="Times New Roman" panose="02020603050405020304" pitchFamily="18" charset="0"/>
              <a:ea typeface="+mj-ea"/>
              <a:cs typeface="Times New Roman" panose="02020603050405020304" pitchFamily="18" charset="0"/>
            </a:endParaRPr>
          </a:p>
          <a:p>
            <a:pPr algn="ctr"/>
            <a:endParaRPr lang="pl-PL" sz="2800" b="1" cap="all" dirty="0">
              <a:latin typeface="Times New Roman" panose="02020603050405020304" pitchFamily="18" charset="0"/>
              <a:ea typeface="+mj-ea"/>
              <a:cs typeface="Times New Roman" panose="02020603050405020304" pitchFamily="18" charset="0"/>
            </a:endParaRPr>
          </a:p>
          <a:p>
            <a:pPr algn="ctr"/>
            <a:endParaRPr lang="pl-PL" sz="2800" b="1" cap="all" dirty="0">
              <a:latin typeface="Times New Roman" panose="02020603050405020304" pitchFamily="18" charset="0"/>
              <a:ea typeface="+mj-ea"/>
              <a:cs typeface="Times New Roman" panose="02020603050405020304" pitchFamily="18" charset="0"/>
            </a:endParaRPr>
          </a:p>
          <a:p>
            <a:pPr algn="ctr"/>
            <a:endParaRPr lang="pl-PL" sz="2800" b="1" cap="all" dirty="0">
              <a:latin typeface="Times New Roman" panose="02020603050405020304" pitchFamily="18" charset="0"/>
              <a:ea typeface="+mj-ea"/>
              <a:cs typeface="Times New Roman" panose="02020603050405020304" pitchFamily="18" charset="0"/>
            </a:endParaRPr>
          </a:p>
          <a:p>
            <a:pPr algn="ctr"/>
            <a:endParaRPr lang="pl-PL" sz="2800" b="1" cap="all" dirty="0">
              <a:latin typeface="Times New Roman" panose="02020603050405020304" pitchFamily="18" charset="0"/>
              <a:ea typeface="+mj-ea"/>
              <a:cs typeface="Times New Roman" panose="02020603050405020304" pitchFamily="18" charset="0"/>
            </a:endParaRPr>
          </a:p>
          <a:p>
            <a:pPr algn="ctr"/>
            <a:endParaRPr lang="pl-PL" sz="2800" b="1" cap="all" dirty="0">
              <a:latin typeface="Times New Roman" panose="02020603050405020304" pitchFamily="18" charset="0"/>
              <a:ea typeface="+mj-ea"/>
              <a:cs typeface="Times New Roman" panose="02020603050405020304" pitchFamily="18" charset="0"/>
            </a:endParaRPr>
          </a:p>
          <a:p>
            <a:pPr algn="ctr"/>
            <a:endParaRPr lang="pl-PL" sz="2800" b="1" cap="all" dirty="0">
              <a:latin typeface="Times New Roman" panose="02020603050405020304" pitchFamily="18" charset="0"/>
              <a:ea typeface="+mj-ea"/>
              <a:cs typeface="Times New Roman" panose="02020603050405020304" pitchFamily="18" charset="0"/>
            </a:endParaRPr>
          </a:p>
          <a:p>
            <a:pPr algn="ctr"/>
            <a:endParaRPr lang="pl-PL"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688710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62C191-6928-2140-D984-488A9697B2CC}"/>
            </a:ext>
          </a:extLst>
        </p:cNvPr>
        <p:cNvGrpSpPr/>
        <p:nvPr/>
      </p:nvGrpSpPr>
      <p:grpSpPr>
        <a:xfrm>
          <a:off x="0" y="0"/>
          <a:ext cx="0" cy="0"/>
          <a:chOff x="0" y="0"/>
          <a:chExt cx="0" cy="0"/>
        </a:xfrm>
      </p:grpSpPr>
      <p:sp>
        <p:nvSpPr>
          <p:cNvPr id="4" name="Tytuł 1">
            <a:extLst>
              <a:ext uri="{FF2B5EF4-FFF2-40B4-BE49-F238E27FC236}">
                <a16:creationId xmlns:a16="http://schemas.microsoft.com/office/drawing/2014/main" id="{559941F5-8AB1-F21F-B4F8-4D6759D83EDD}"/>
              </a:ext>
            </a:extLst>
          </p:cNvPr>
          <p:cNvSpPr>
            <a:spLocks noGrp="1"/>
          </p:cNvSpPr>
          <p:nvPr>
            <p:ph type="title"/>
          </p:nvPr>
        </p:nvSpPr>
        <p:spPr>
          <a:xfrm>
            <a:off x="-371184" y="-18473"/>
            <a:ext cx="12563184" cy="635795"/>
          </a:xfrm>
          <a:noFill/>
        </p:spPr>
        <p:txBody>
          <a:bodyPr>
            <a:noAutofit/>
          </a:bodyPr>
          <a:lstStyle/>
          <a:p>
            <a:pPr algn="ctr"/>
            <a:r>
              <a:rPr lang="pl-PL" sz="2400" b="1" dirty="0">
                <a:solidFill>
                  <a:schemeClr val="tx1"/>
                </a:solidFill>
                <a:latin typeface="Times New Roman" panose="02020603050405020304" pitchFamily="18" charset="0"/>
                <a:cs typeface="Times New Roman" panose="02020603050405020304" pitchFamily="18" charset="0"/>
              </a:rPr>
              <a:t>Realizacja celu klubu odbywa się poprzez wspieranie seniorów </a:t>
            </a:r>
            <a:br>
              <a:rPr lang="pl-PL" sz="2400" b="1" dirty="0">
                <a:solidFill>
                  <a:schemeClr val="tx1"/>
                </a:solidFill>
                <a:latin typeface="Times New Roman" panose="02020603050405020304" pitchFamily="18" charset="0"/>
                <a:cs typeface="Times New Roman" panose="02020603050405020304" pitchFamily="18" charset="0"/>
              </a:rPr>
            </a:br>
            <a:r>
              <a:rPr lang="pl-PL" sz="2400" b="1" dirty="0">
                <a:solidFill>
                  <a:schemeClr val="tx1"/>
                </a:solidFill>
                <a:latin typeface="Times New Roman" panose="02020603050405020304" pitchFamily="18" charset="0"/>
                <a:cs typeface="Times New Roman" panose="02020603050405020304" pitchFamily="18" charset="0"/>
              </a:rPr>
              <a:t>w następujących obszarach</a:t>
            </a:r>
          </a:p>
        </p:txBody>
      </p:sp>
      <p:sp>
        <p:nvSpPr>
          <p:cNvPr id="3" name="Symbol zastępczy zawartości 2">
            <a:extLst>
              <a:ext uri="{FF2B5EF4-FFF2-40B4-BE49-F238E27FC236}">
                <a16:creationId xmlns:a16="http://schemas.microsoft.com/office/drawing/2014/main" id="{B87F7FC3-2B4A-8E32-F768-32A6C3E00CF6}"/>
              </a:ext>
            </a:extLst>
          </p:cNvPr>
          <p:cNvSpPr>
            <a:spLocks noGrp="1"/>
          </p:cNvSpPr>
          <p:nvPr>
            <p:ph idx="1"/>
          </p:nvPr>
        </p:nvSpPr>
        <p:spPr>
          <a:xfrm>
            <a:off x="122812" y="831272"/>
            <a:ext cx="11946375" cy="5373991"/>
          </a:xfrm>
        </p:spPr>
        <p:txBody>
          <a:bodyPr>
            <a:noAutofit/>
          </a:bodyPr>
          <a:lstStyle/>
          <a:p>
            <a:pPr marL="306000" marR="0" lvl="0" indent="-306000" algn="l" defTabSz="457200" rtl="0" eaLnBrk="1" fontAlgn="auto" latinLnBrk="0" hangingPunct="1">
              <a:lnSpc>
                <a:spcPct val="100000"/>
              </a:lnSpc>
              <a:spcBef>
                <a:spcPts val="0"/>
              </a:spcBef>
              <a:buClr>
                <a:srgbClr val="4590B8"/>
              </a:buClr>
              <a:buSzPct val="92000"/>
              <a:buFont typeface="Wingdings 2" panose="05020102010507070707" pitchFamily="18" charset="2"/>
              <a:buChar char=""/>
              <a:tabLst/>
              <a:defRPr/>
            </a:pPr>
            <a:r>
              <a:rPr kumimoji="0" lang="pl-PL" sz="17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Aktywność obywatelska – </a:t>
            </a:r>
            <a:r>
              <a:rPr kumimoji="0" lang="pl-PL" sz="170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inicjowanie działań na rzecz osób słabszych i zagrożonych wykluczeniem, organizacja wolontariatu. sieci pomocy sąsiedzkiej, banku wolnego czasu, organizacja wydarzeń integrujących społeczność lokalna np. „wigilii sąsiedzkiej”.</a:t>
            </a:r>
          </a:p>
          <a:p>
            <a:pPr marL="306000" marR="0" lvl="0" indent="-306000" algn="l" defTabSz="457200" rtl="0" eaLnBrk="1" fontAlgn="auto" latinLnBrk="0" hangingPunct="1">
              <a:lnSpc>
                <a:spcPct val="100000"/>
              </a:lnSpc>
              <a:spcBef>
                <a:spcPts val="0"/>
              </a:spcBef>
              <a:buClr>
                <a:srgbClr val="4590B8"/>
              </a:buClr>
              <a:buSzPct val="92000"/>
              <a:buFont typeface="Wingdings 2" panose="05020102010507070707" pitchFamily="18" charset="2"/>
              <a:buChar char=""/>
              <a:tabLst/>
              <a:defRPr/>
            </a:pPr>
            <a:r>
              <a:rPr kumimoji="0" lang="pl-PL" sz="17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Kultura fizyczna – </a:t>
            </a:r>
            <a:r>
              <a:rPr kumimoji="0" lang="pl-PL" sz="170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organizowanie zajęć ruchowych, tanecznych i innych mających na celu promowanie i wzrost aktywności fizycznej osób w wieku senioralnym.</a:t>
            </a:r>
          </a:p>
          <a:p>
            <a:pPr marL="306000" marR="0" lvl="0" indent="-306000" algn="l" defTabSz="457200" rtl="0" eaLnBrk="1" fontAlgn="auto" latinLnBrk="0" hangingPunct="1">
              <a:lnSpc>
                <a:spcPct val="100000"/>
              </a:lnSpc>
              <a:spcBef>
                <a:spcPts val="0"/>
              </a:spcBef>
              <a:buClr>
                <a:srgbClr val="4590B8"/>
              </a:buClr>
              <a:buSzPct val="92000"/>
              <a:buFont typeface="Wingdings 2" panose="05020102010507070707" pitchFamily="18" charset="2"/>
              <a:buChar char=""/>
              <a:tabLst/>
              <a:defRPr/>
            </a:pPr>
            <a:r>
              <a:rPr kumimoji="0" lang="pl-PL" sz="17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Zdrowie – </a:t>
            </a:r>
            <a:r>
              <a:rPr kumimoji="0" lang="pl-PL" sz="170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edukacja zdrowotna, udział w wykładach i zajęciach profilaktycznych.</a:t>
            </a:r>
          </a:p>
          <a:p>
            <a:pPr marL="306000" marR="0" lvl="0" indent="-306000" algn="l" defTabSz="457200" rtl="0" eaLnBrk="1" fontAlgn="auto" latinLnBrk="0" hangingPunct="1">
              <a:lnSpc>
                <a:spcPct val="100000"/>
              </a:lnSpc>
              <a:spcBef>
                <a:spcPts val="0"/>
              </a:spcBef>
              <a:buClr>
                <a:srgbClr val="4590B8"/>
              </a:buClr>
              <a:buSzPct val="92000"/>
              <a:buFont typeface="Wingdings 2" panose="05020102010507070707" pitchFamily="18" charset="2"/>
              <a:buChar char=""/>
              <a:tabLst/>
              <a:defRPr/>
            </a:pPr>
            <a:r>
              <a:rPr kumimoji="0" lang="pl-PL" sz="17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Bezpieczeństwo</a:t>
            </a:r>
            <a:r>
              <a:rPr kumimoji="0" lang="pl-PL" sz="170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 zapobieganie przestępstwom popełnionym na </a:t>
            </a:r>
            <a:r>
              <a:rPr kumimoji="0" lang="pl-PL" sz="17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seniorach </a:t>
            </a:r>
            <a:r>
              <a:rPr kumimoji="0" lang="pl-PL" sz="17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poprzez edukację w zakresie zabezpieczenia mienia </a:t>
            </a:r>
            <a:br>
              <a:rPr kumimoji="0" lang="pl-PL" sz="17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br>
            <a:r>
              <a:rPr kumimoji="0" lang="pl-PL" sz="17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i zdrowia np. w kontekście korzystania z bankowości elektronicznej, zakupów w sklepach i na platformach internetowych, wykorzystywanych aktualnie narzędzi wyłudzenia pieniędzy </a:t>
            </a:r>
            <a:r>
              <a:rPr kumimoji="0" lang="pl-PL" sz="170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spotkania z policją, strażą miejską, edukatorami w wybranej dziedzinie.</a:t>
            </a:r>
          </a:p>
          <a:p>
            <a:pPr marL="306000" marR="0" lvl="0" indent="-306000" algn="l" defTabSz="457200" rtl="0" eaLnBrk="1" fontAlgn="auto" latinLnBrk="0" hangingPunct="1">
              <a:lnSpc>
                <a:spcPct val="100000"/>
              </a:lnSpc>
              <a:spcBef>
                <a:spcPts val="0"/>
              </a:spcBef>
              <a:buClr>
                <a:srgbClr val="4590B8"/>
              </a:buClr>
              <a:buSzPct val="92000"/>
              <a:buFont typeface="Wingdings 2" panose="05020102010507070707" pitchFamily="18" charset="2"/>
              <a:buChar char=""/>
              <a:tabLst/>
              <a:defRPr/>
            </a:pPr>
            <a:r>
              <a:rPr kumimoji="0" lang="pl-PL" sz="17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Kreatywność i rozwój zainteresowań – </a:t>
            </a:r>
            <a:r>
              <a:rPr kumimoji="0" lang="pl-PL" sz="170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organizowanie warsztatów artystycznych, twórczych, spotkań grup hobbystycznych, </a:t>
            </a:r>
            <a:br>
              <a:rPr kumimoji="0" lang="pl-PL" sz="170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br>
            <a:r>
              <a:rPr kumimoji="0" lang="pl-PL" sz="170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w tym kabaretowych i teatralnych.</a:t>
            </a:r>
          </a:p>
          <a:p>
            <a:pPr marL="306000" marR="0" lvl="0" indent="-306000" algn="l" defTabSz="457200" rtl="0" eaLnBrk="1" fontAlgn="auto" latinLnBrk="0" hangingPunct="1">
              <a:lnSpc>
                <a:spcPct val="100000"/>
              </a:lnSpc>
              <a:spcBef>
                <a:spcPts val="0"/>
              </a:spcBef>
              <a:buClr>
                <a:srgbClr val="4590B8"/>
              </a:buClr>
              <a:buSzPct val="92000"/>
              <a:buFont typeface="Wingdings 2" panose="05020102010507070707" pitchFamily="18" charset="2"/>
              <a:buChar char=""/>
              <a:tabLst/>
              <a:defRPr/>
            </a:pPr>
            <a:r>
              <a:rPr kumimoji="0" lang="pl-PL" sz="17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Nabywanie nowych umiejętności – </a:t>
            </a:r>
            <a:r>
              <a:rPr kumimoji="0" lang="pl-PL" sz="170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np. poruszania się w Internecie i selekcji informacji, umiejętności obsługi komputera </a:t>
            </a:r>
            <a:br>
              <a:rPr kumimoji="0" lang="pl-PL" sz="170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br>
            <a:r>
              <a:rPr kumimoji="0" lang="pl-PL" sz="170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i urządzeń typu smartfon, tablet, załatwiania spraw urzędowych za </a:t>
            </a:r>
            <a:r>
              <a:rPr kumimoji="0" lang="pl-PL" sz="17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pomocą narzędzi online.</a:t>
            </a:r>
          </a:p>
          <a:p>
            <a:pPr marL="306000" marR="0" lvl="0" indent="-306000" algn="l" defTabSz="457200" rtl="0" eaLnBrk="1" fontAlgn="auto" latinLnBrk="0" hangingPunct="1">
              <a:lnSpc>
                <a:spcPct val="100000"/>
              </a:lnSpc>
              <a:spcBef>
                <a:spcPts val="0"/>
              </a:spcBef>
              <a:buClr>
                <a:srgbClr val="4590B8"/>
              </a:buClr>
              <a:buSzPct val="92000"/>
              <a:buFont typeface="Wingdings 2" panose="05020102010507070707" pitchFamily="18" charset="2"/>
              <a:buChar char=""/>
              <a:tabLst/>
              <a:defRPr/>
            </a:pPr>
            <a:r>
              <a:rPr kumimoji="0" lang="pl-PL" sz="17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Samopomoc – </a:t>
            </a:r>
            <a:r>
              <a:rPr kumimoji="0" lang="pl-PL" sz="170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tworzenie grup samopomocnych, których członkowie będą wzajemnie się wspierać w trudnościach życia codziennego.</a:t>
            </a:r>
          </a:p>
          <a:p>
            <a:pPr marL="306000" marR="0" lvl="0" indent="-306000" algn="l" defTabSz="457200" rtl="0" eaLnBrk="1" fontAlgn="auto" latinLnBrk="0" hangingPunct="1">
              <a:lnSpc>
                <a:spcPct val="100000"/>
              </a:lnSpc>
              <a:spcBef>
                <a:spcPts val="0"/>
              </a:spcBef>
              <a:buClr>
                <a:srgbClr val="4590B8"/>
              </a:buClr>
              <a:buSzPct val="92000"/>
              <a:buFont typeface="Wingdings 2" panose="05020102010507070707" pitchFamily="18" charset="2"/>
              <a:buChar char=""/>
              <a:tabLst/>
              <a:defRPr/>
            </a:pPr>
            <a:r>
              <a:rPr kumimoji="0" lang="pl-PL" sz="17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Udział w kulturze i uwrażliwienie na sztukę – </a:t>
            </a:r>
            <a:r>
              <a:rPr kumimoji="0" lang="pl-PL" sz="170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organizowanie zajęć filmowych, muzycznych, teatralnych, wyjazdy do kin, teatrów, muzeów, centrów sztuki, opery, filharmonii, itp.</a:t>
            </a:r>
          </a:p>
          <a:p>
            <a:pPr marL="306000" marR="0" lvl="0" indent="-306000" algn="l" defTabSz="457200" rtl="0" eaLnBrk="1" fontAlgn="auto" latinLnBrk="0" hangingPunct="1">
              <a:lnSpc>
                <a:spcPct val="100000"/>
              </a:lnSpc>
              <a:spcBef>
                <a:spcPts val="0"/>
              </a:spcBef>
              <a:buClr>
                <a:srgbClr val="4590B8"/>
              </a:buClr>
              <a:buSzPct val="92000"/>
              <a:buFont typeface="Wingdings 2" panose="05020102010507070707" pitchFamily="18" charset="2"/>
              <a:buChar char=""/>
              <a:tabLst/>
              <a:defRPr/>
            </a:pPr>
            <a:r>
              <a:rPr kumimoji="0" lang="pl-PL" sz="17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Wsparcie psychologiczne – </a:t>
            </a:r>
            <a:r>
              <a:rPr kumimoji="0" lang="pl-PL" sz="170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indywidualne poradnictwo psychologiczne oraz grupowe warsztaty z psychologiem mające na celu m.in. kształtowania umiejętności współdziałania i współpracy w grupie, np. z elementami psychogramy i </a:t>
            </a:r>
            <a:r>
              <a:rPr kumimoji="0" lang="pl-PL" sz="17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innych metod dostosowanych do potrzeb seniorów.</a:t>
            </a:r>
          </a:p>
          <a:p>
            <a:pPr marL="306000" marR="0" lvl="0" indent="-306000" algn="l" defTabSz="457200" rtl="0" eaLnBrk="1" fontAlgn="auto" latinLnBrk="0" hangingPunct="1">
              <a:lnSpc>
                <a:spcPct val="100000"/>
              </a:lnSpc>
              <a:spcBef>
                <a:spcPts val="0"/>
              </a:spcBef>
              <a:buClr>
                <a:srgbClr val="4590B8"/>
              </a:buClr>
              <a:buSzPct val="92000"/>
              <a:buFont typeface="Wingdings 2" panose="05020102010507070707" pitchFamily="18" charset="2"/>
              <a:buChar char=""/>
              <a:tabLst/>
              <a:defRPr/>
            </a:pPr>
            <a:r>
              <a:rPr kumimoji="0" lang="pl-PL" sz="17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Rozwój tożsamości lokalnej – </a:t>
            </a:r>
            <a:r>
              <a:rPr kumimoji="0" lang="pl-PL" sz="170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nabywanie wiedzy oraz dzielenie się wiedzą i doświadczeniami nt. lokalnej tradycji, kultury, historii z </a:t>
            </a:r>
            <a:r>
              <a:rPr kumimoji="0" lang="pl-PL" sz="17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pozostałymi członkami społeczności, międzypokoleniowe działania edukacyjno-integracyjne.</a:t>
            </a:r>
          </a:p>
          <a:p>
            <a:pPr marL="1257300" lvl="3" indent="0">
              <a:spcBef>
                <a:spcPct val="20000"/>
              </a:spcBef>
              <a:spcAft>
                <a:spcPts val="600"/>
              </a:spcAft>
              <a:buClr>
                <a:srgbClr val="4590B8"/>
              </a:buClr>
              <a:buSzPct val="92000"/>
              <a:buNone/>
              <a:defRPr/>
            </a:pPr>
            <a:endParaRPr kumimoji="0" lang="pl-PL"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640435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F43633-BB6F-3AB2-2CC2-283F40C468BB}"/>
            </a:ext>
          </a:extLst>
        </p:cNvPr>
        <p:cNvGrpSpPr/>
        <p:nvPr/>
      </p:nvGrpSpPr>
      <p:grpSpPr>
        <a:xfrm>
          <a:off x="0" y="0"/>
          <a:ext cx="0" cy="0"/>
          <a:chOff x="0" y="0"/>
          <a:chExt cx="0" cy="0"/>
        </a:xfrm>
      </p:grpSpPr>
      <p:sp>
        <p:nvSpPr>
          <p:cNvPr id="4" name="Tytuł 1">
            <a:extLst>
              <a:ext uri="{FF2B5EF4-FFF2-40B4-BE49-F238E27FC236}">
                <a16:creationId xmlns:a16="http://schemas.microsoft.com/office/drawing/2014/main" id="{9C4AE69C-2E0E-DF9E-0DB5-BB9F36E35629}"/>
              </a:ext>
            </a:extLst>
          </p:cNvPr>
          <p:cNvSpPr>
            <a:spLocks noGrp="1"/>
          </p:cNvSpPr>
          <p:nvPr>
            <p:ph type="title"/>
          </p:nvPr>
        </p:nvSpPr>
        <p:spPr>
          <a:xfrm>
            <a:off x="850175" y="138546"/>
            <a:ext cx="10515600" cy="635795"/>
          </a:xfrm>
          <a:noFill/>
        </p:spPr>
        <p:txBody>
          <a:bodyPr>
            <a:noAutofit/>
          </a:bodyPr>
          <a:lstStyle/>
          <a:p>
            <a:pPr algn="ctr"/>
            <a:r>
              <a:rPr lang="pl-PL" sz="2800" b="1" dirty="0">
                <a:solidFill>
                  <a:schemeClr val="tx1"/>
                </a:solidFill>
                <a:latin typeface="Times New Roman" panose="02020603050405020304" pitchFamily="18" charset="0"/>
                <a:cs typeface="Times New Roman" panose="02020603050405020304" pitchFamily="18" charset="0"/>
              </a:rPr>
              <a:t>KADRA</a:t>
            </a:r>
          </a:p>
        </p:txBody>
      </p:sp>
      <p:sp>
        <p:nvSpPr>
          <p:cNvPr id="3" name="Symbol zastępczy zawartości 2">
            <a:extLst>
              <a:ext uri="{FF2B5EF4-FFF2-40B4-BE49-F238E27FC236}">
                <a16:creationId xmlns:a16="http://schemas.microsoft.com/office/drawing/2014/main" id="{0FEED551-6E0B-50B7-6565-B19574F8408A}"/>
              </a:ext>
            </a:extLst>
          </p:cNvPr>
          <p:cNvSpPr>
            <a:spLocks noGrp="1"/>
          </p:cNvSpPr>
          <p:nvPr>
            <p:ph idx="1"/>
          </p:nvPr>
        </p:nvSpPr>
        <p:spPr>
          <a:xfrm>
            <a:off x="134788" y="932873"/>
            <a:ext cx="11946375" cy="5373991"/>
          </a:xfrm>
        </p:spPr>
        <p:txBody>
          <a:bodyPr>
            <a:noAutofit/>
          </a:bodyPr>
          <a:lstStyle/>
          <a:p>
            <a:pPr marL="306000" marR="0" lvl="0" indent="-306000" algn="l" defTabSz="457200" rtl="0" eaLnBrk="1" fontAlgn="auto" latinLnBrk="0" hangingPunct="1">
              <a:lnSpc>
                <a:spcPct val="100000"/>
              </a:lnSpc>
              <a:spcBef>
                <a:spcPct val="20000"/>
              </a:spcBef>
              <a:spcAft>
                <a:spcPts val="600"/>
              </a:spcAft>
              <a:buClr>
                <a:srgbClr val="4590B8"/>
              </a:buClr>
              <a:buSzPct val="92000"/>
              <a:buFont typeface="Wingdings 2" panose="05020102010507070707" pitchFamily="18" charset="2"/>
              <a:buChar char=""/>
              <a:tabLst/>
              <a:defRPr/>
            </a:pPr>
            <a:r>
              <a:rPr kumimoji="0" lang="pl-PL" sz="2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Za organizację zajęć i prowadzenie klubu seniora odpowiada kierownik, </a:t>
            </a:r>
            <a:r>
              <a:rPr kumimoji="0" lang="pl-PL"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który powinien mieć doświadczenie w pracy z tożsamą lub podobną grupą. Kierownik może pełnić równocześnie inną funkcję </a:t>
            </a:r>
            <a:br>
              <a:rPr kumimoji="0" lang="pl-PL"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br>
            <a:r>
              <a:rPr kumimoji="0" lang="pl-PL"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(np. animatora). Wymiar zaangażowania czasowego kierownika jest adekwatny do liczby godzin działalności klubu w skali miesiąca. </a:t>
            </a:r>
          </a:p>
          <a:p>
            <a:pPr marL="0" marR="0" lvl="0" indent="0" algn="l" defTabSz="457200" rtl="0" eaLnBrk="1" fontAlgn="auto" latinLnBrk="0" hangingPunct="1">
              <a:lnSpc>
                <a:spcPct val="100000"/>
              </a:lnSpc>
              <a:spcBef>
                <a:spcPct val="20000"/>
              </a:spcBef>
              <a:spcAft>
                <a:spcPts val="600"/>
              </a:spcAft>
              <a:buClr>
                <a:srgbClr val="4590B8"/>
              </a:buClr>
              <a:buSzPct val="92000"/>
              <a:buFont typeface="Wingdings 2" panose="05020102010507070707" pitchFamily="18" charset="2"/>
              <a:buNone/>
              <a:tabLst/>
              <a:defRPr/>
            </a:pPr>
            <a:endParaRPr kumimoji="0" lang="pl-PL"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306000" marR="0" lvl="0" indent="-306000" algn="l" defTabSz="457200" rtl="0" eaLnBrk="1" fontAlgn="auto" latinLnBrk="0" hangingPunct="1">
              <a:lnSpc>
                <a:spcPct val="100000"/>
              </a:lnSpc>
              <a:spcBef>
                <a:spcPct val="20000"/>
              </a:spcBef>
              <a:spcAft>
                <a:spcPts val="600"/>
              </a:spcAft>
              <a:buClr>
                <a:srgbClr val="4590B8"/>
              </a:buClr>
              <a:buSzPct val="92000"/>
              <a:buFont typeface="Wingdings 2" panose="05020102010507070707" pitchFamily="18" charset="2"/>
              <a:buChar char=""/>
              <a:tabLst/>
              <a:defRPr/>
            </a:pPr>
            <a:r>
              <a:rPr kumimoji="0" lang="pl-PL" sz="2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Na potrzeby prowadzenia zajęć specjalistycznych mogą zostać zatrudnieni wyłącznie specjaliści posiadający kwalifikacje odpowiednie do rodzaju zajęć </a:t>
            </a:r>
            <a:r>
              <a:rPr kumimoji="0" lang="pl-PL"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(np. psycholog, terapeuta zajęciowy, fizjoterapeuta).</a:t>
            </a:r>
          </a:p>
          <a:p>
            <a:pPr marL="0" marR="0" lvl="0" indent="0" algn="l" defTabSz="457200" rtl="0" eaLnBrk="1" fontAlgn="auto" latinLnBrk="0" hangingPunct="1">
              <a:lnSpc>
                <a:spcPct val="100000"/>
              </a:lnSpc>
              <a:spcBef>
                <a:spcPct val="20000"/>
              </a:spcBef>
              <a:spcAft>
                <a:spcPts val="600"/>
              </a:spcAft>
              <a:buClr>
                <a:srgbClr val="4590B8"/>
              </a:buClr>
              <a:buSzPct val="92000"/>
              <a:buFont typeface="Wingdings 2" panose="05020102010507070707" pitchFamily="18" charset="2"/>
              <a:buNone/>
              <a:tabLst/>
              <a:defRPr/>
            </a:pPr>
            <a:endParaRPr kumimoji="0" lang="pl-PL"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306000" marR="0" lvl="0" indent="-306000" algn="l" defTabSz="457200" rtl="0" eaLnBrk="1" fontAlgn="auto" latinLnBrk="0" hangingPunct="1">
              <a:lnSpc>
                <a:spcPct val="100000"/>
              </a:lnSpc>
              <a:spcBef>
                <a:spcPct val="20000"/>
              </a:spcBef>
              <a:spcAft>
                <a:spcPts val="600"/>
              </a:spcAft>
              <a:buClr>
                <a:srgbClr val="4590B8"/>
              </a:buClr>
              <a:buSzPct val="92000"/>
              <a:buFont typeface="Wingdings 2" panose="05020102010507070707" pitchFamily="18" charset="2"/>
              <a:buChar char=""/>
              <a:tabLst/>
              <a:defRPr/>
            </a:pPr>
            <a:r>
              <a:rPr kumimoji="0" lang="pl-PL" sz="2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Zatrudnienie dodatkowego opiekuna dla osoby potrzebującej wsparcia w codziennych czynnościach lub asystenta osoby niepełnosprawnej możliwe jest w szczególnych przypadkach, </a:t>
            </a:r>
            <a:r>
              <a:rPr kumimoji="0" lang="pl-PL"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w związku z potrzebą zapewnienia równych szans uczestnictwa w projekcie osobom o specyficznych potrzebach.</a:t>
            </a:r>
          </a:p>
          <a:p>
            <a:pPr marL="1257300" lvl="3" indent="0">
              <a:spcBef>
                <a:spcPct val="20000"/>
              </a:spcBef>
              <a:spcAft>
                <a:spcPts val="600"/>
              </a:spcAft>
              <a:buClr>
                <a:srgbClr val="4590B8"/>
              </a:buClr>
              <a:buSzPct val="92000"/>
              <a:buNone/>
              <a:defRPr/>
            </a:pPr>
            <a:endParaRPr kumimoji="0" lang="pl-PL"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96253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0E8026-6BE2-FD42-5B57-D2EDFD4D9585}"/>
            </a:ext>
          </a:extLst>
        </p:cNvPr>
        <p:cNvGrpSpPr/>
        <p:nvPr/>
      </p:nvGrpSpPr>
      <p:grpSpPr>
        <a:xfrm>
          <a:off x="0" y="0"/>
          <a:ext cx="0" cy="0"/>
          <a:chOff x="0" y="0"/>
          <a:chExt cx="0" cy="0"/>
        </a:xfrm>
      </p:grpSpPr>
      <p:sp>
        <p:nvSpPr>
          <p:cNvPr id="4" name="Tytuł 1">
            <a:extLst>
              <a:ext uri="{FF2B5EF4-FFF2-40B4-BE49-F238E27FC236}">
                <a16:creationId xmlns:a16="http://schemas.microsoft.com/office/drawing/2014/main" id="{AE77D157-D749-11AB-82A6-E89703DC6B92}"/>
              </a:ext>
            </a:extLst>
          </p:cNvPr>
          <p:cNvSpPr>
            <a:spLocks noGrp="1"/>
          </p:cNvSpPr>
          <p:nvPr>
            <p:ph type="title"/>
          </p:nvPr>
        </p:nvSpPr>
        <p:spPr>
          <a:xfrm>
            <a:off x="838200" y="295564"/>
            <a:ext cx="10515600" cy="635795"/>
          </a:xfrm>
          <a:noFill/>
        </p:spPr>
        <p:txBody>
          <a:bodyPr>
            <a:noAutofit/>
          </a:bodyPr>
          <a:lstStyle/>
          <a:p>
            <a:pPr algn="ctr"/>
            <a:r>
              <a:rPr lang="pl-PL" sz="2800" b="1" dirty="0">
                <a:solidFill>
                  <a:schemeClr val="tx1"/>
                </a:solidFill>
                <a:latin typeface="Times New Roman" panose="02020603050405020304" pitchFamily="18" charset="0"/>
                <a:cs typeface="Times New Roman" panose="02020603050405020304" pitchFamily="18" charset="0"/>
              </a:rPr>
              <a:t>Zasady funkcjonowania klubu</a:t>
            </a:r>
          </a:p>
        </p:txBody>
      </p:sp>
      <p:sp>
        <p:nvSpPr>
          <p:cNvPr id="3" name="Symbol zastępczy zawartości 2">
            <a:extLst>
              <a:ext uri="{FF2B5EF4-FFF2-40B4-BE49-F238E27FC236}">
                <a16:creationId xmlns:a16="http://schemas.microsoft.com/office/drawing/2014/main" id="{278D06C6-2F37-BFE4-1EC1-80D65465C994}"/>
              </a:ext>
            </a:extLst>
          </p:cNvPr>
          <p:cNvSpPr>
            <a:spLocks noGrp="1"/>
          </p:cNvSpPr>
          <p:nvPr>
            <p:ph idx="1"/>
          </p:nvPr>
        </p:nvSpPr>
        <p:spPr>
          <a:xfrm>
            <a:off x="245625" y="1345463"/>
            <a:ext cx="11946375" cy="5373991"/>
          </a:xfrm>
        </p:spPr>
        <p:txBody>
          <a:bodyPr>
            <a:noAutofit/>
          </a:bodyPr>
          <a:lstStyle/>
          <a:p>
            <a:pPr marL="306000" marR="0" lvl="0" indent="-306000" algn="l" defTabSz="457200" rtl="0" eaLnBrk="1" fontAlgn="auto" latinLnBrk="0" hangingPunct="1">
              <a:lnSpc>
                <a:spcPct val="100000"/>
              </a:lnSpc>
              <a:spcBef>
                <a:spcPct val="20000"/>
              </a:spcBef>
              <a:spcAft>
                <a:spcPts val="600"/>
              </a:spcAft>
              <a:buClr>
                <a:srgbClr val="4590B8"/>
              </a:buClr>
              <a:buSzPct val="92000"/>
              <a:buFont typeface="Wingdings 2" panose="05020102010507070707" pitchFamily="18" charset="2"/>
              <a:buChar char=""/>
              <a:tabLst/>
              <a:defRPr/>
            </a:pPr>
            <a:r>
              <a:rPr kumimoji="0" lang="pl-PL" sz="2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Godziny funkcjonowania placówki powinny być dostosowane do potrzeb i możliwości uczestnictwa seniorów. </a:t>
            </a:r>
            <a:br>
              <a:rPr kumimoji="0" lang="pl-PL" sz="2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br>
            <a:endParaRPr kumimoji="0" lang="pl-PL" sz="2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306000" marR="0" lvl="0" indent="-306000" algn="l" defTabSz="457200" rtl="0" eaLnBrk="1" fontAlgn="auto" latinLnBrk="0" hangingPunct="1">
              <a:lnSpc>
                <a:spcPct val="100000"/>
              </a:lnSpc>
              <a:spcBef>
                <a:spcPct val="20000"/>
              </a:spcBef>
              <a:spcAft>
                <a:spcPts val="600"/>
              </a:spcAft>
              <a:buClr>
                <a:srgbClr val="4590B8"/>
              </a:buClr>
              <a:buSzPct val="92000"/>
              <a:buFont typeface="Wingdings 2" panose="05020102010507070707" pitchFamily="18" charset="2"/>
              <a:buChar char=""/>
              <a:tabLst/>
              <a:defRPr/>
            </a:pPr>
            <a:r>
              <a:rPr kumimoji="0" lang="pl-PL" sz="2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Liczba osób uczestniczących w poszczególnych spotkaniach i warsztatach organizowanych przez klub może być zróżnicowana w związku z indywidualnymi preferencjami i potrzebami seniorów. Na zajęciach cyklicznych wymagana jest frekwencja na poziomie 70%. Jednocześnie w warsztatach i zajęciach grupowych nie uczestniczy więcej niż 20 osób jednocześnie. </a:t>
            </a:r>
            <a:br>
              <a:rPr kumimoji="0" lang="pl-PL" sz="2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br>
            <a:endParaRPr kumimoji="0" lang="pl-PL" sz="2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306000" marR="0" lvl="0" indent="-306000" algn="l" defTabSz="457200" rtl="0" eaLnBrk="1" fontAlgn="auto" latinLnBrk="0" hangingPunct="1">
              <a:lnSpc>
                <a:spcPct val="100000"/>
              </a:lnSpc>
              <a:spcBef>
                <a:spcPct val="20000"/>
              </a:spcBef>
              <a:spcAft>
                <a:spcPts val="600"/>
              </a:spcAft>
              <a:buClr>
                <a:srgbClr val="4590B8"/>
              </a:buClr>
              <a:buSzPct val="92000"/>
              <a:buFont typeface="Wingdings 2" panose="05020102010507070707" pitchFamily="18" charset="2"/>
              <a:buChar char=""/>
              <a:tabLst/>
              <a:defRPr/>
            </a:pPr>
            <a:r>
              <a:rPr kumimoji="0" lang="pl-PL" sz="2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W klubie musi być obecna co najmniej 1 osoba z personelu </a:t>
            </a:r>
            <a:r>
              <a:rPr kumimoji="0" lang="pl-PL"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(prowadzący zajęcia, kierownik klubu). Grantobiorca ponosi całkowitą odpowiedzialność za bezpieczeństwo uczestników zajęć zarówno na terenie klubu, jak i podczas zajęć realizowanych poza klubem.</a:t>
            </a:r>
            <a:br>
              <a:rPr kumimoji="0" lang="pl-PL"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br>
            <a:endParaRPr kumimoji="0" lang="pl-PL"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306000" marR="0" lvl="0" indent="-306000" algn="l" defTabSz="457200" rtl="0" eaLnBrk="1" fontAlgn="auto" latinLnBrk="0" hangingPunct="1">
              <a:lnSpc>
                <a:spcPct val="100000"/>
              </a:lnSpc>
              <a:spcBef>
                <a:spcPct val="20000"/>
              </a:spcBef>
              <a:spcAft>
                <a:spcPts val="600"/>
              </a:spcAft>
              <a:buClr>
                <a:srgbClr val="4590B8"/>
              </a:buClr>
              <a:buSzPct val="92000"/>
              <a:buFont typeface="Wingdings 2" panose="05020102010507070707" pitchFamily="18" charset="2"/>
              <a:buChar char=""/>
              <a:tabLst/>
              <a:defRPr/>
            </a:pPr>
            <a:r>
              <a:rPr kumimoji="0" lang="pl-PL" sz="2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Zajęcia w klubie są bezpłatne. </a:t>
            </a:r>
          </a:p>
          <a:p>
            <a:pPr marL="1257300" lvl="3" indent="0">
              <a:spcBef>
                <a:spcPct val="20000"/>
              </a:spcBef>
              <a:spcAft>
                <a:spcPts val="600"/>
              </a:spcAft>
              <a:buClr>
                <a:srgbClr val="4590B8"/>
              </a:buClr>
              <a:buSzPct val="92000"/>
              <a:buNone/>
              <a:defRPr/>
            </a:pPr>
            <a:endParaRPr kumimoji="0" lang="pl-PL"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629182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603FA2-473B-C6AF-F933-4EBCCDFDCC65}"/>
            </a:ext>
          </a:extLst>
        </p:cNvPr>
        <p:cNvGrpSpPr/>
        <p:nvPr/>
      </p:nvGrpSpPr>
      <p:grpSpPr>
        <a:xfrm>
          <a:off x="0" y="0"/>
          <a:ext cx="0" cy="0"/>
          <a:chOff x="0" y="0"/>
          <a:chExt cx="0" cy="0"/>
        </a:xfrm>
      </p:grpSpPr>
      <p:sp>
        <p:nvSpPr>
          <p:cNvPr id="4" name="Tytuł 1">
            <a:extLst>
              <a:ext uri="{FF2B5EF4-FFF2-40B4-BE49-F238E27FC236}">
                <a16:creationId xmlns:a16="http://schemas.microsoft.com/office/drawing/2014/main" id="{9777217D-968D-49F2-92A5-3F93F6A77926}"/>
              </a:ext>
            </a:extLst>
          </p:cNvPr>
          <p:cNvSpPr>
            <a:spLocks noGrp="1"/>
          </p:cNvSpPr>
          <p:nvPr>
            <p:ph type="title"/>
          </p:nvPr>
        </p:nvSpPr>
        <p:spPr>
          <a:xfrm>
            <a:off x="850175" y="138546"/>
            <a:ext cx="10515600" cy="635795"/>
          </a:xfrm>
          <a:noFill/>
        </p:spPr>
        <p:txBody>
          <a:bodyPr>
            <a:noAutofit/>
          </a:bodyPr>
          <a:lstStyle/>
          <a:p>
            <a:pPr algn="ctr"/>
            <a:r>
              <a:rPr lang="pl-PL" sz="2800" b="1" dirty="0">
                <a:solidFill>
                  <a:schemeClr val="tx1"/>
                </a:solidFill>
                <a:latin typeface="Times New Roman" panose="02020603050405020304" pitchFamily="18" charset="0"/>
                <a:cs typeface="Times New Roman" panose="02020603050405020304" pitchFamily="18" charset="0"/>
              </a:rPr>
              <a:t>Zasady funkcjonowania klubu</a:t>
            </a:r>
          </a:p>
        </p:txBody>
      </p:sp>
      <p:sp>
        <p:nvSpPr>
          <p:cNvPr id="3" name="Symbol zastępczy zawartości 2">
            <a:extLst>
              <a:ext uri="{FF2B5EF4-FFF2-40B4-BE49-F238E27FC236}">
                <a16:creationId xmlns:a16="http://schemas.microsoft.com/office/drawing/2014/main" id="{F489D05F-E590-3F44-79E1-19ED19F1D11C}"/>
              </a:ext>
            </a:extLst>
          </p:cNvPr>
          <p:cNvSpPr>
            <a:spLocks noGrp="1"/>
          </p:cNvSpPr>
          <p:nvPr>
            <p:ph idx="1"/>
          </p:nvPr>
        </p:nvSpPr>
        <p:spPr>
          <a:xfrm>
            <a:off x="245625" y="1345463"/>
            <a:ext cx="11946375" cy="5373991"/>
          </a:xfrm>
        </p:spPr>
        <p:txBody>
          <a:bodyPr>
            <a:noAutofit/>
          </a:bodyPr>
          <a:lstStyle/>
          <a:p>
            <a:pPr marL="306000" marR="0" lvl="0" indent="-306000" algn="l" defTabSz="457200" rtl="0" eaLnBrk="1" fontAlgn="auto" latinLnBrk="0" hangingPunct="1">
              <a:lnSpc>
                <a:spcPct val="100000"/>
              </a:lnSpc>
              <a:spcBef>
                <a:spcPct val="20000"/>
              </a:spcBef>
              <a:spcAft>
                <a:spcPts val="600"/>
              </a:spcAft>
              <a:buClr>
                <a:srgbClr val="4590B8"/>
              </a:buClr>
              <a:buSzPct val="92000"/>
              <a:buFont typeface="Wingdings 2" panose="05020102010507070707" pitchFamily="18" charset="2"/>
              <a:buChar char=""/>
              <a:tabLst/>
              <a:defRPr/>
            </a:pPr>
            <a:r>
              <a:rPr kumimoji="0" lang="pl-PL" sz="2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Klub zobowiązany jest do prowadzenia dokumentacji, która musi zawierać:</a:t>
            </a:r>
          </a:p>
          <a:p>
            <a:pPr marL="0" marR="0" lvl="0" indent="0" algn="l" defTabSz="457200" rtl="0" eaLnBrk="1" fontAlgn="auto" latinLnBrk="0" hangingPunct="1">
              <a:lnSpc>
                <a:spcPct val="100000"/>
              </a:lnSpc>
              <a:spcBef>
                <a:spcPct val="20000"/>
              </a:spcBef>
              <a:spcAft>
                <a:spcPts val="600"/>
              </a:spcAft>
              <a:buClr>
                <a:srgbClr val="4590B8"/>
              </a:buClr>
              <a:buSzPct val="92000"/>
              <a:buFont typeface="Wingdings 2" panose="05020102010507070707" pitchFamily="18" charset="2"/>
              <a:buNone/>
              <a:tabLst/>
              <a:defRPr/>
            </a:pPr>
            <a:r>
              <a:rPr kumimoji="0" lang="pl-PL"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	</a:t>
            </a:r>
            <a:r>
              <a:rPr kumimoji="0" lang="pl-PL" sz="2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listę obecności </a:t>
            </a:r>
            <a:r>
              <a:rPr kumimoji="0" lang="pl-PL"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uczestników w ramach poszczególnych zajęć,</a:t>
            </a:r>
          </a:p>
          <a:p>
            <a:pPr marL="0" marR="0" lvl="0" indent="0" algn="l" defTabSz="457200" rtl="0" eaLnBrk="1" fontAlgn="auto" latinLnBrk="0" hangingPunct="1">
              <a:lnSpc>
                <a:spcPct val="100000"/>
              </a:lnSpc>
              <a:spcBef>
                <a:spcPct val="20000"/>
              </a:spcBef>
              <a:spcAft>
                <a:spcPts val="600"/>
              </a:spcAft>
              <a:buClr>
                <a:srgbClr val="4590B8"/>
              </a:buClr>
              <a:buSzPct val="92000"/>
              <a:buFont typeface="Wingdings 2" panose="05020102010507070707" pitchFamily="18" charset="2"/>
              <a:buNone/>
              <a:tabLst/>
              <a:defRPr/>
            </a:pPr>
            <a:r>
              <a:rPr kumimoji="0" lang="pl-PL"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b)	</a:t>
            </a:r>
            <a:r>
              <a:rPr kumimoji="0" lang="pl-PL" sz="2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harmonogram działań </a:t>
            </a:r>
            <a:r>
              <a:rPr kumimoji="0" lang="pl-PL"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w ujęciu tygodniowym, umieszczony w miejscu dostępnym dla uczestników projektu,</a:t>
            </a:r>
          </a:p>
          <a:p>
            <a:pPr marL="0" marR="0" lvl="0" indent="0" algn="l" defTabSz="457200" rtl="0" eaLnBrk="1" fontAlgn="auto" latinLnBrk="0" hangingPunct="1">
              <a:lnSpc>
                <a:spcPct val="100000"/>
              </a:lnSpc>
              <a:spcBef>
                <a:spcPct val="20000"/>
              </a:spcBef>
              <a:spcAft>
                <a:spcPts val="600"/>
              </a:spcAft>
              <a:buClr>
                <a:srgbClr val="4590B8"/>
              </a:buClr>
              <a:buSzPct val="92000"/>
              <a:buFont typeface="Wingdings 2" panose="05020102010507070707" pitchFamily="18" charset="2"/>
              <a:buNone/>
              <a:tabLst/>
              <a:defRPr/>
            </a:pPr>
            <a:r>
              <a:rPr kumimoji="0" lang="pl-PL"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c)	</a:t>
            </a:r>
            <a:r>
              <a:rPr kumimoji="0" lang="pl-PL" sz="2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ewidencję czasu pracy kadry </a:t>
            </a:r>
            <a:r>
              <a:rPr kumimoji="0" lang="pl-PL"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klubu – w przypadku umowy zlecenie musi być prowadzona ewidencja godzin pracy,</a:t>
            </a:r>
          </a:p>
          <a:p>
            <a:pPr marL="0" marR="0" lvl="0" indent="0" algn="l" defTabSz="457200" rtl="0" eaLnBrk="1" fontAlgn="auto" latinLnBrk="0" hangingPunct="1">
              <a:lnSpc>
                <a:spcPct val="100000"/>
              </a:lnSpc>
              <a:spcBef>
                <a:spcPct val="20000"/>
              </a:spcBef>
              <a:spcAft>
                <a:spcPts val="600"/>
              </a:spcAft>
              <a:buClr>
                <a:srgbClr val="4590B8"/>
              </a:buClr>
              <a:buSzPct val="92000"/>
              <a:buFont typeface="Wingdings 2" panose="05020102010507070707" pitchFamily="18" charset="2"/>
              <a:buNone/>
              <a:tabLst/>
              <a:defRPr/>
            </a:pPr>
            <a:r>
              <a:rPr kumimoji="0" lang="pl-PL"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d)	</a:t>
            </a:r>
            <a:r>
              <a:rPr kumimoji="0" lang="pl-PL" sz="2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miesięczne sprawozdania</a:t>
            </a:r>
            <a:r>
              <a:rPr kumimoji="0" lang="pl-PL"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/protokoły z działalności klubu prowadzone przez kierownika klubu.</a:t>
            </a:r>
          </a:p>
          <a:p>
            <a:pPr marL="0" marR="0" lvl="0" indent="0" algn="l" defTabSz="457200" rtl="0" eaLnBrk="1" fontAlgn="auto" latinLnBrk="0" hangingPunct="1">
              <a:lnSpc>
                <a:spcPct val="100000"/>
              </a:lnSpc>
              <a:spcBef>
                <a:spcPct val="20000"/>
              </a:spcBef>
              <a:spcAft>
                <a:spcPts val="600"/>
              </a:spcAft>
              <a:buClr>
                <a:srgbClr val="4590B8"/>
              </a:buClr>
              <a:buSzPct val="92000"/>
              <a:buFont typeface="Wingdings 2" panose="05020102010507070707" pitchFamily="18" charset="2"/>
              <a:buNone/>
              <a:tabLst/>
              <a:defRPr/>
            </a:pPr>
            <a:endParaRPr kumimoji="0" lang="pl-PL"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306000" marR="0" lvl="0" indent="-306000" algn="l" defTabSz="457200" rtl="0" eaLnBrk="1" fontAlgn="auto" latinLnBrk="0" hangingPunct="1">
              <a:lnSpc>
                <a:spcPct val="100000"/>
              </a:lnSpc>
              <a:spcBef>
                <a:spcPct val="20000"/>
              </a:spcBef>
              <a:spcAft>
                <a:spcPts val="600"/>
              </a:spcAft>
              <a:buClr>
                <a:srgbClr val="4590B8"/>
              </a:buClr>
              <a:buSzPct val="92000"/>
              <a:buFont typeface="Wingdings 2" panose="05020102010507070707" pitchFamily="18" charset="2"/>
              <a:buChar char=""/>
              <a:tabLst/>
              <a:defRPr/>
            </a:pPr>
            <a:r>
              <a:rPr kumimoji="0" lang="pl-PL" sz="2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Klub zobowiązany jest do posiadania swojego regulaminu, </a:t>
            </a:r>
            <a:r>
              <a:rPr kumimoji="0" lang="pl-PL"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w którym znajdą odzwierciedlenie zapisy Standardu Klubu Seniora.</a:t>
            </a:r>
          </a:p>
          <a:p>
            <a:pPr marL="1257300" lvl="3" indent="0">
              <a:spcBef>
                <a:spcPct val="20000"/>
              </a:spcBef>
              <a:spcAft>
                <a:spcPts val="600"/>
              </a:spcAft>
              <a:buClr>
                <a:srgbClr val="4590B8"/>
              </a:buClr>
              <a:buSzPct val="92000"/>
              <a:buNone/>
              <a:defRPr/>
            </a:pPr>
            <a:endParaRPr kumimoji="0" lang="pl-PL"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878507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563CE2-5417-286F-4E3B-5FA511624686}"/>
            </a:ext>
          </a:extLst>
        </p:cNvPr>
        <p:cNvGrpSpPr/>
        <p:nvPr/>
      </p:nvGrpSpPr>
      <p:grpSpPr>
        <a:xfrm>
          <a:off x="0" y="0"/>
          <a:ext cx="0" cy="0"/>
          <a:chOff x="0" y="0"/>
          <a:chExt cx="0" cy="0"/>
        </a:xfrm>
      </p:grpSpPr>
      <p:sp>
        <p:nvSpPr>
          <p:cNvPr id="4" name="Tytuł 1">
            <a:extLst>
              <a:ext uri="{FF2B5EF4-FFF2-40B4-BE49-F238E27FC236}">
                <a16:creationId xmlns:a16="http://schemas.microsoft.com/office/drawing/2014/main" id="{8C2A7252-72CE-4DF2-EFF8-928F4F850BBB}"/>
              </a:ext>
            </a:extLst>
          </p:cNvPr>
          <p:cNvSpPr>
            <a:spLocks noGrp="1"/>
          </p:cNvSpPr>
          <p:nvPr>
            <p:ph type="title"/>
          </p:nvPr>
        </p:nvSpPr>
        <p:spPr>
          <a:xfrm>
            <a:off x="838200" y="504895"/>
            <a:ext cx="10515600" cy="635795"/>
          </a:xfrm>
          <a:noFill/>
        </p:spPr>
        <p:txBody>
          <a:bodyPr>
            <a:noAutofit/>
          </a:bodyPr>
          <a:lstStyle/>
          <a:p>
            <a:pPr algn="ctr"/>
            <a:r>
              <a:rPr lang="pl-PL" sz="2800" b="1" dirty="0">
                <a:solidFill>
                  <a:schemeClr val="tx1"/>
                </a:solidFill>
                <a:latin typeface="Times New Roman" panose="02020603050405020304" pitchFamily="18" charset="0"/>
                <a:cs typeface="Times New Roman" panose="02020603050405020304" pitchFamily="18" charset="0"/>
              </a:rPr>
              <a:t>Wymogi lokalowe</a:t>
            </a:r>
          </a:p>
        </p:txBody>
      </p:sp>
      <p:sp>
        <p:nvSpPr>
          <p:cNvPr id="3" name="Symbol zastępczy zawartości 2">
            <a:extLst>
              <a:ext uri="{FF2B5EF4-FFF2-40B4-BE49-F238E27FC236}">
                <a16:creationId xmlns:a16="http://schemas.microsoft.com/office/drawing/2014/main" id="{0F797C4C-A83C-BF06-7024-891CCC9C268F}"/>
              </a:ext>
            </a:extLst>
          </p:cNvPr>
          <p:cNvSpPr>
            <a:spLocks noGrp="1"/>
          </p:cNvSpPr>
          <p:nvPr>
            <p:ph idx="1"/>
          </p:nvPr>
        </p:nvSpPr>
        <p:spPr>
          <a:xfrm>
            <a:off x="245625" y="1345464"/>
            <a:ext cx="11946375" cy="4371846"/>
          </a:xfrm>
        </p:spPr>
        <p:txBody>
          <a:bodyPr>
            <a:noAutofit/>
          </a:bodyPr>
          <a:lstStyle/>
          <a:p>
            <a:pPr marL="306000" marR="0" lvl="0" indent="-306000" algn="l" defTabSz="457200" rtl="0" eaLnBrk="1" fontAlgn="auto" latinLnBrk="0" hangingPunct="1">
              <a:lnSpc>
                <a:spcPct val="150000"/>
              </a:lnSpc>
              <a:spcBef>
                <a:spcPct val="20000"/>
              </a:spcBef>
              <a:spcAft>
                <a:spcPts val="800"/>
              </a:spcAft>
              <a:buClr>
                <a:srgbClr val="4590B8"/>
              </a:buClr>
              <a:buSzPct val="92000"/>
              <a:buFont typeface="Wingdings 2" panose="05020102010507070707" pitchFamily="18" charset="2"/>
              <a:buChar char=""/>
              <a:tabLst/>
              <a:defRPr/>
            </a:pPr>
            <a:r>
              <a:rPr kumimoji="0" lang="pl-PL" sz="20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Klub seniora musi być usytuowany w miejscu dostępnym dla seniorów oraz być przystosowany </a:t>
            </a:r>
            <a:br>
              <a:rPr kumimoji="0" lang="pl-PL" sz="20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br>
            <a:r>
              <a:rPr kumimoji="0" lang="pl-PL" sz="20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do potrzeb oraz możliwości osób z niepełnosprawnościami </a:t>
            </a:r>
            <a:r>
              <a:rPr kumimoji="0" lang="pl-PL" sz="2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zgodnie ze Standardami dostępności dla polityki spójności 2021-2027 stanowiącymi załącznik do Wytycznych dotyczących zasad równościowych w ramach funduszy unijnych na lata 2021-2027. </a:t>
            </a:r>
          </a:p>
          <a:p>
            <a:pPr marL="0" marR="0" lvl="0" indent="0" algn="l" defTabSz="457200" rtl="0" eaLnBrk="1" fontAlgn="auto" latinLnBrk="0" hangingPunct="1">
              <a:lnSpc>
                <a:spcPct val="150000"/>
              </a:lnSpc>
              <a:spcBef>
                <a:spcPct val="20000"/>
              </a:spcBef>
              <a:spcAft>
                <a:spcPts val="800"/>
              </a:spcAft>
              <a:buClr>
                <a:srgbClr val="4590B8"/>
              </a:buClr>
              <a:buSzPct val="92000"/>
              <a:buFont typeface="Wingdings 2" panose="05020102010507070707" pitchFamily="18" charset="2"/>
              <a:buNone/>
              <a:tabLst/>
              <a:defRPr/>
            </a:pPr>
            <a:endParaRPr kumimoji="0" lang="pl-PL" sz="2000" b="0" i="0" u="none" strike="noStrike" kern="1200" cap="none" spc="0" normalizeH="0" baseline="0" noProof="0" dirty="0">
              <a:ln>
                <a:noFill/>
              </a:ln>
              <a:solidFill>
                <a:srgbClr val="3D3D3D"/>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306000" marR="0" lvl="0" indent="-306000" algn="l" defTabSz="457200" rtl="0" eaLnBrk="1" fontAlgn="auto" latinLnBrk="0" hangingPunct="1">
              <a:lnSpc>
                <a:spcPct val="150000"/>
              </a:lnSpc>
              <a:spcBef>
                <a:spcPct val="20000"/>
              </a:spcBef>
              <a:spcAft>
                <a:spcPts val="800"/>
              </a:spcAft>
              <a:buClr>
                <a:srgbClr val="4590B8"/>
              </a:buClr>
              <a:buSzPct val="92000"/>
              <a:buFont typeface="Wingdings 2" panose="05020102010507070707" pitchFamily="18" charset="2"/>
              <a:buChar char=""/>
              <a:tabLst/>
              <a:defRPr/>
            </a:pPr>
            <a:r>
              <a:rPr kumimoji="0" lang="pl-PL" sz="20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Liczba i wielkość pomieszczeń przeznaczonych na klub odpowiada potrzebom wynikającym z liczby jego uczestników.  </a:t>
            </a:r>
            <a:endParaRPr kumimoji="0" lang="pl-PL" sz="2000" b="1" i="0" u="none" strike="noStrike" kern="1200" cap="none" spc="0" normalizeH="0" baseline="0" noProof="0" dirty="0">
              <a:ln>
                <a:noFill/>
              </a:ln>
              <a:solidFill>
                <a:srgbClr val="3D3D3D"/>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1257300" lvl="3" indent="0">
              <a:spcBef>
                <a:spcPct val="20000"/>
              </a:spcBef>
              <a:spcAft>
                <a:spcPts val="600"/>
              </a:spcAft>
              <a:buClr>
                <a:srgbClr val="4590B8"/>
              </a:buClr>
              <a:buSzPct val="92000"/>
              <a:buNone/>
              <a:defRPr/>
            </a:pPr>
            <a:endParaRPr kumimoji="0" lang="pl-PL"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032774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9CAAAB-C771-80C1-FCFD-B85C27500EBE}"/>
            </a:ext>
          </a:extLst>
        </p:cNvPr>
        <p:cNvGrpSpPr/>
        <p:nvPr/>
      </p:nvGrpSpPr>
      <p:grpSpPr>
        <a:xfrm>
          <a:off x="0" y="0"/>
          <a:ext cx="0" cy="0"/>
          <a:chOff x="0" y="0"/>
          <a:chExt cx="0" cy="0"/>
        </a:xfrm>
      </p:grpSpPr>
      <p:sp>
        <p:nvSpPr>
          <p:cNvPr id="4" name="Tytuł 1">
            <a:extLst>
              <a:ext uri="{FF2B5EF4-FFF2-40B4-BE49-F238E27FC236}">
                <a16:creationId xmlns:a16="http://schemas.microsoft.com/office/drawing/2014/main" id="{3B818D83-4FE0-145A-7AF1-3A17D8FE1A1B}"/>
              </a:ext>
            </a:extLst>
          </p:cNvPr>
          <p:cNvSpPr>
            <a:spLocks noGrp="1"/>
          </p:cNvSpPr>
          <p:nvPr>
            <p:ph type="title"/>
          </p:nvPr>
        </p:nvSpPr>
        <p:spPr>
          <a:xfrm>
            <a:off x="838200" y="504895"/>
            <a:ext cx="10515600" cy="635795"/>
          </a:xfrm>
          <a:noFill/>
        </p:spPr>
        <p:txBody>
          <a:bodyPr>
            <a:noAutofit/>
          </a:bodyPr>
          <a:lstStyle/>
          <a:p>
            <a:pPr algn="ctr"/>
            <a:r>
              <a:rPr lang="pl-PL" sz="2800" b="1" dirty="0">
                <a:solidFill>
                  <a:schemeClr val="tx1"/>
                </a:solidFill>
                <a:latin typeface="Times New Roman" panose="02020603050405020304" pitchFamily="18" charset="0"/>
                <a:cs typeface="Times New Roman" panose="02020603050405020304" pitchFamily="18" charset="0"/>
              </a:rPr>
              <a:t>Katalog kosztów</a:t>
            </a:r>
          </a:p>
        </p:txBody>
      </p:sp>
      <p:sp>
        <p:nvSpPr>
          <p:cNvPr id="3" name="Symbol zastępczy zawartości 2">
            <a:extLst>
              <a:ext uri="{FF2B5EF4-FFF2-40B4-BE49-F238E27FC236}">
                <a16:creationId xmlns:a16="http://schemas.microsoft.com/office/drawing/2014/main" id="{A96090B7-B851-075D-4E2C-34A57BB5BD2D}"/>
              </a:ext>
            </a:extLst>
          </p:cNvPr>
          <p:cNvSpPr>
            <a:spLocks noGrp="1"/>
          </p:cNvSpPr>
          <p:nvPr>
            <p:ph idx="1"/>
          </p:nvPr>
        </p:nvSpPr>
        <p:spPr>
          <a:xfrm>
            <a:off x="227711" y="1243077"/>
            <a:ext cx="11736577" cy="4371846"/>
          </a:xfrm>
        </p:spPr>
        <p:txBody>
          <a:bodyPr>
            <a:noAutofit/>
          </a:bodyPr>
          <a:lstStyle/>
          <a:p>
            <a:pPr marL="306000" marR="0" lvl="0" indent="-306000" algn="l" defTabSz="457200" rtl="0" eaLnBrk="1" fontAlgn="auto" latinLnBrk="0" hangingPunct="1">
              <a:lnSpc>
                <a:spcPct val="100000"/>
              </a:lnSpc>
              <a:spcBef>
                <a:spcPct val="20000"/>
              </a:spcBef>
              <a:spcAft>
                <a:spcPts val="600"/>
              </a:spcAft>
              <a:buClr>
                <a:srgbClr val="4590B8"/>
              </a:buClr>
              <a:buSzPct val="92000"/>
              <a:buFont typeface="Wingdings 2" panose="05020102010507070707" pitchFamily="18" charset="2"/>
              <a:buChar char=""/>
              <a:tabLst/>
              <a:defRPr/>
            </a:pPr>
            <a:r>
              <a:rPr kumimoji="0" lang="pl-PL" sz="2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W ramach prowadzenia klubu dofinansowaniu podlegają w szczególności następujące koszty:</a:t>
            </a:r>
          </a:p>
          <a:p>
            <a:pPr marL="0" marR="0" lvl="0" indent="0" algn="l" defTabSz="457200" rtl="0" eaLnBrk="1" fontAlgn="auto" latinLnBrk="0" hangingPunct="1">
              <a:lnSpc>
                <a:spcPct val="100000"/>
              </a:lnSpc>
              <a:spcBef>
                <a:spcPct val="20000"/>
              </a:spcBef>
              <a:spcAft>
                <a:spcPts val="600"/>
              </a:spcAft>
              <a:buClr>
                <a:srgbClr val="4590B8"/>
              </a:buClr>
              <a:buSzPct val="92000"/>
              <a:buFont typeface="Wingdings 2" panose="05020102010507070707" pitchFamily="18" charset="2"/>
              <a:buNone/>
              <a:tabLst/>
              <a:defRPr/>
            </a:pPr>
            <a:r>
              <a:rPr kumimoji="0" lang="pl-PL"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	</a:t>
            </a:r>
            <a:r>
              <a:rPr kumimoji="0" lang="pl-PL" sz="2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wynagrodzenie kadry,</a:t>
            </a:r>
          </a:p>
          <a:p>
            <a:pPr marL="0" marR="0" lvl="0" indent="0" algn="l" defTabSz="457200" rtl="0" eaLnBrk="1" fontAlgn="auto" latinLnBrk="0" hangingPunct="1">
              <a:lnSpc>
                <a:spcPct val="100000"/>
              </a:lnSpc>
              <a:spcBef>
                <a:spcPct val="20000"/>
              </a:spcBef>
              <a:spcAft>
                <a:spcPts val="600"/>
              </a:spcAft>
              <a:buClr>
                <a:srgbClr val="4590B8"/>
              </a:buClr>
              <a:buSzPct val="92000"/>
              <a:buFont typeface="Wingdings 2" panose="05020102010507070707" pitchFamily="18" charset="2"/>
              <a:buNone/>
              <a:tabLst/>
              <a:defRPr/>
            </a:pPr>
            <a:r>
              <a:rPr kumimoji="0" lang="pl-PL"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b)	</a:t>
            </a:r>
            <a:r>
              <a:rPr kumimoji="0" lang="pl-PL" sz="2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koszty związane z różnymi formami prowadzenia zajęć </a:t>
            </a:r>
            <a:r>
              <a:rPr kumimoji="0" lang="pl-PL"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(np. wyjazdy, bilety wstępu),</a:t>
            </a:r>
          </a:p>
          <a:p>
            <a:pPr marL="0" marR="0" lvl="0" indent="0" algn="l" defTabSz="457200" rtl="0" eaLnBrk="1" fontAlgn="auto" latinLnBrk="0" hangingPunct="1">
              <a:lnSpc>
                <a:spcPct val="100000"/>
              </a:lnSpc>
              <a:spcBef>
                <a:spcPct val="20000"/>
              </a:spcBef>
              <a:spcAft>
                <a:spcPts val="600"/>
              </a:spcAft>
              <a:buClr>
                <a:srgbClr val="4590B8"/>
              </a:buClr>
              <a:buSzPct val="92000"/>
              <a:buFont typeface="Wingdings 2" panose="05020102010507070707" pitchFamily="18" charset="2"/>
              <a:buNone/>
              <a:tabLst/>
              <a:defRPr/>
            </a:pPr>
            <a:r>
              <a:rPr kumimoji="0" lang="pl-PL"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c)	</a:t>
            </a:r>
            <a:r>
              <a:rPr kumimoji="0" lang="pl-PL" sz="2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gry planszowe, karciane, książki, prenumerata gazet, czytniki e-booków </a:t>
            </a:r>
            <a:r>
              <a:rPr kumimoji="0" lang="pl-PL"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itp.,</a:t>
            </a:r>
          </a:p>
          <a:p>
            <a:pPr marL="0" marR="0" lvl="0" indent="0" algn="l" defTabSz="457200" rtl="0" eaLnBrk="1" fontAlgn="auto" latinLnBrk="0" hangingPunct="1">
              <a:lnSpc>
                <a:spcPct val="100000"/>
              </a:lnSpc>
              <a:spcBef>
                <a:spcPct val="20000"/>
              </a:spcBef>
              <a:spcAft>
                <a:spcPts val="600"/>
              </a:spcAft>
              <a:buClr>
                <a:srgbClr val="4590B8"/>
              </a:buClr>
              <a:buSzPct val="92000"/>
              <a:buFont typeface="Wingdings 2" panose="05020102010507070707" pitchFamily="18" charset="2"/>
              <a:buNone/>
              <a:tabLst/>
              <a:defRPr/>
            </a:pPr>
            <a:r>
              <a:rPr kumimoji="0" lang="pl-PL"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d)	</a:t>
            </a:r>
            <a:r>
              <a:rPr kumimoji="0" lang="pl-PL" sz="2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materiały</a:t>
            </a:r>
            <a:r>
              <a:rPr kumimoji="0" lang="pl-PL"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do prowadzenia zajęć, </a:t>
            </a:r>
          </a:p>
          <a:p>
            <a:pPr marL="0" marR="0" lvl="0" indent="0" algn="l" defTabSz="457200" rtl="0" eaLnBrk="1" fontAlgn="auto" latinLnBrk="0" hangingPunct="1">
              <a:lnSpc>
                <a:spcPct val="100000"/>
              </a:lnSpc>
              <a:spcBef>
                <a:spcPct val="20000"/>
              </a:spcBef>
              <a:spcAft>
                <a:spcPts val="600"/>
              </a:spcAft>
              <a:buClr>
                <a:srgbClr val="4590B8"/>
              </a:buClr>
              <a:buSzPct val="92000"/>
              <a:buFont typeface="Wingdings 2" panose="05020102010507070707" pitchFamily="18" charset="2"/>
              <a:buNone/>
              <a:tabLst/>
              <a:defRPr/>
            </a:pPr>
            <a:r>
              <a:rPr kumimoji="0" lang="pl-PL"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e)	</a:t>
            </a:r>
            <a:r>
              <a:rPr kumimoji="0" lang="pl-PL" sz="2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wyżywienie,</a:t>
            </a:r>
          </a:p>
          <a:p>
            <a:pPr marL="0" marR="0" lvl="0" indent="0" algn="l" defTabSz="457200" rtl="0" eaLnBrk="1" fontAlgn="auto" latinLnBrk="0" hangingPunct="1">
              <a:lnSpc>
                <a:spcPct val="100000"/>
              </a:lnSpc>
              <a:spcBef>
                <a:spcPct val="20000"/>
              </a:spcBef>
              <a:spcAft>
                <a:spcPts val="600"/>
              </a:spcAft>
              <a:buClr>
                <a:srgbClr val="4590B8"/>
              </a:buClr>
              <a:buSzPct val="92000"/>
              <a:buFont typeface="Wingdings 2" panose="05020102010507070707" pitchFamily="18" charset="2"/>
              <a:buNone/>
              <a:tabLst/>
              <a:defRPr/>
            </a:pPr>
            <a:r>
              <a:rPr kumimoji="0" lang="pl-PL"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f)	</a:t>
            </a:r>
            <a:r>
              <a:rPr kumimoji="0" lang="pl-PL" sz="2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wyposażenie klubu </a:t>
            </a:r>
            <a:r>
              <a:rPr kumimoji="0" lang="pl-PL"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w zakresie niezbędnym do jego funkcjonowania,</a:t>
            </a:r>
          </a:p>
          <a:p>
            <a:pPr marL="0" marR="0" lvl="0" indent="0" algn="l" defTabSz="457200" rtl="0" eaLnBrk="1" fontAlgn="auto" latinLnBrk="0" hangingPunct="1">
              <a:lnSpc>
                <a:spcPct val="100000"/>
              </a:lnSpc>
              <a:spcBef>
                <a:spcPct val="20000"/>
              </a:spcBef>
              <a:spcAft>
                <a:spcPts val="600"/>
              </a:spcAft>
              <a:buClr>
                <a:srgbClr val="4590B8"/>
              </a:buClr>
              <a:buSzPct val="92000"/>
              <a:buFont typeface="Wingdings 2" panose="05020102010507070707" pitchFamily="18" charset="2"/>
              <a:buNone/>
              <a:tabLst/>
              <a:defRPr/>
            </a:pPr>
            <a:r>
              <a:rPr kumimoji="0" lang="pl-PL"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g)	</a:t>
            </a:r>
            <a:r>
              <a:rPr kumimoji="0" lang="pl-PL" sz="2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koszty eksploatacji pomieszczeń </a:t>
            </a:r>
            <a:r>
              <a:rPr kumimoji="0" lang="pl-PL"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w proporcji odpowiadającej liczbie godzin funkcjonowania klubu w miesiącu</a:t>
            </a:r>
            <a:r>
              <a:rPr lang="pl-PL" sz="2400" dirty="0">
                <a:solidFill>
                  <a:prstClr val="black"/>
                </a:solidFill>
                <a:latin typeface="Times New Roman" panose="02020603050405020304" pitchFamily="18" charset="0"/>
                <a:cs typeface="Times New Roman" panose="02020603050405020304" pitchFamily="18" charset="0"/>
              </a:rPr>
              <a:t>.</a:t>
            </a:r>
            <a:endParaRPr kumimoji="0" lang="pl-PL"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2070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9DCCE0-6A1D-9F09-D748-91F234D36E40}"/>
            </a:ext>
          </a:extLst>
        </p:cNvPr>
        <p:cNvGrpSpPr/>
        <p:nvPr/>
      </p:nvGrpSpPr>
      <p:grpSpPr>
        <a:xfrm>
          <a:off x="0" y="0"/>
          <a:ext cx="0" cy="0"/>
          <a:chOff x="0" y="0"/>
          <a:chExt cx="0" cy="0"/>
        </a:xfrm>
      </p:grpSpPr>
      <p:sp>
        <p:nvSpPr>
          <p:cNvPr id="4" name="Tytuł 1">
            <a:extLst>
              <a:ext uri="{FF2B5EF4-FFF2-40B4-BE49-F238E27FC236}">
                <a16:creationId xmlns:a16="http://schemas.microsoft.com/office/drawing/2014/main" id="{CE3EC5CA-3E4C-6DE3-59CC-6B3C80F944E8}"/>
              </a:ext>
            </a:extLst>
          </p:cNvPr>
          <p:cNvSpPr>
            <a:spLocks noGrp="1"/>
          </p:cNvSpPr>
          <p:nvPr>
            <p:ph type="title"/>
          </p:nvPr>
        </p:nvSpPr>
        <p:spPr>
          <a:xfrm>
            <a:off x="838200" y="504895"/>
            <a:ext cx="10515600" cy="635795"/>
          </a:xfrm>
          <a:noFill/>
        </p:spPr>
        <p:txBody>
          <a:bodyPr>
            <a:noAutofit/>
          </a:bodyPr>
          <a:lstStyle/>
          <a:p>
            <a:pPr algn="ctr"/>
            <a:r>
              <a:rPr kumimoji="0" lang="pl-PL" sz="2800" b="1" i="0" u="none" strike="noStrike" kern="1200" cap="all"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Wskaźniki (produktu i rezultatu)</a:t>
            </a:r>
            <a:endParaRPr lang="pl-PL" sz="2800" b="1" dirty="0">
              <a:solidFill>
                <a:schemeClr val="tx1"/>
              </a:solidFill>
              <a:latin typeface="Times New Roman" panose="02020603050405020304" pitchFamily="18" charset="0"/>
              <a:cs typeface="Times New Roman" panose="02020603050405020304" pitchFamily="18" charset="0"/>
            </a:endParaRPr>
          </a:p>
        </p:txBody>
      </p:sp>
      <p:sp>
        <p:nvSpPr>
          <p:cNvPr id="3" name="Symbol zastępczy zawartości 2">
            <a:extLst>
              <a:ext uri="{FF2B5EF4-FFF2-40B4-BE49-F238E27FC236}">
                <a16:creationId xmlns:a16="http://schemas.microsoft.com/office/drawing/2014/main" id="{25991D68-A9E8-1002-9032-5C9D3053CB94}"/>
              </a:ext>
            </a:extLst>
          </p:cNvPr>
          <p:cNvSpPr>
            <a:spLocks noGrp="1"/>
          </p:cNvSpPr>
          <p:nvPr>
            <p:ph idx="1"/>
          </p:nvPr>
        </p:nvSpPr>
        <p:spPr>
          <a:xfrm>
            <a:off x="217916" y="1316181"/>
            <a:ext cx="11780120" cy="4816765"/>
          </a:xfrm>
        </p:spPr>
        <p:txBody>
          <a:bodyPr>
            <a:noAutofit/>
          </a:bodyPr>
          <a:lstStyle/>
          <a:p>
            <a:pPr marL="306000" marR="0" lvl="0" indent="-306000" algn="l" defTabSz="457200" rtl="0" eaLnBrk="1" fontAlgn="auto" latinLnBrk="0" hangingPunct="1">
              <a:lnSpc>
                <a:spcPct val="100000"/>
              </a:lnSpc>
              <a:spcBef>
                <a:spcPct val="20000"/>
              </a:spcBef>
              <a:spcAft>
                <a:spcPts val="600"/>
              </a:spcAft>
              <a:buClr>
                <a:srgbClr val="4590B8"/>
              </a:buClr>
              <a:buSzPct val="92000"/>
              <a:buFont typeface="Wingdings 2" panose="05020102010507070707" pitchFamily="18" charset="2"/>
              <a:buChar char=""/>
              <a:tabLst/>
              <a:defRPr/>
            </a:pPr>
            <a:r>
              <a:rPr kumimoji="0" lang="pl-PL" sz="2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Wskaźniki produktu: </a:t>
            </a:r>
          </a:p>
          <a:p>
            <a:pPr marL="306000" marR="0" lvl="0" indent="-306000" algn="l" defTabSz="457200" rtl="0" eaLnBrk="1" fontAlgn="auto" latinLnBrk="0" hangingPunct="1">
              <a:lnSpc>
                <a:spcPct val="100000"/>
              </a:lnSpc>
              <a:spcBef>
                <a:spcPct val="20000"/>
              </a:spcBef>
              <a:spcAft>
                <a:spcPts val="600"/>
              </a:spcAft>
              <a:buClr>
                <a:srgbClr val="4590B8"/>
              </a:buClr>
              <a:buSzPct val="92000"/>
              <a:buFontTx/>
              <a:buChar char="-"/>
              <a:tabLst/>
              <a:defRPr/>
            </a:pPr>
            <a:r>
              <a:rPr kumimoji="0" lang="pl-PL"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Liczba osób starszych objętych wsparciem w klubach seniora, gospodarstwach opiekuńczych i Uniwersytetach Trzeciego Wieku </a:t>
            </a:r>
            <a:r>
              <a:rPr kumimoji="0" lang="pl-PL" sz="2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151 os. </a:t>
            </a:r>
          </a:p>
          <a:p>
            <a:pPr marL="306000" marR="0" lvl="0" indent="-306000" algn="l" defTabSz="457200" rtl="0" eaLnBrk="1" fontAlgn="auto" latinLnBrk="0" hangingPunct="1">
              <a:lnSpc>
                <a:spcPct val="100000"/>
              </a:lnSpc>
              <a:spcBef>
                <a:spcPct val="20000"/>
              </a:spcBef>
              <a:spcAft>
                <a:spcPts val="600"/>
              </a:spcAft>
              <a:buClr>
                <a:srgbClr val="4590B8"/>
              </a:buClr>
              <a:buSzPct val="92000"/>
              <a:buFontTx/>
              <a:buChar char="-"/>
              <a:tabLst/>
              <a:defRPr/>
            </a:pPr>
            <a:r>
              <a:rPr kumimoji="0" lang="pl-PL"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Całkowita liczba osób objętych wsparciem </a:t>
            </a:r>
            <a:r>
              <a:rPr kumimoji="0" lang="pl-PL" sz="2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151 os. </a:t>
            </a:r>
            <a:endParaRPr kumimoji="0" lang="pl-PL"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306000" marR="0" lvl="0" indent="-306000" algn="l" defTabSz="457200" rtl="0" eaLnBrk="1" fontAlgn="auto" latinLnBrk="0" hangingPunct="1">
              <a:lnSpc>
                <a:spcPct val="100000"/>
              </a:lnSpc>
              <a:spcBef>
                <a:spcPct val="20000"/>
              </a:spcBef>
              <a:spcAft>
                <a:spcPts val="600"/>
              </a:spcAft>
              <a:buClr>
                <a:srgbClr val="4590B8"/>
              </a:buClr>
              <a:buSzPct val="92000"/>
              <a:buFontTx/>
              <a:buChar char="-"/>
              <a:tabLst/>
              <a:defRPr/>
            </a:pPr>
            <a:endParaRPr kumimoji="0" lang="pl-PL" sz="2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306000" marR="0" lvl="0" indent="-306000" algn="l" defTabSz="457200" rtl="0" eaLnBrk="1" fontAlgn="auto" latinLnBrk="0" hangingPunct="1">
              <a:lnSpc>
                <a:spcPct val="100000"/>
              </a:lnSpc>
              <a:spcBef>
                <a:spcPct val="20000"/>
              </a:spcBef>
              <a:spcAft>
                <a:spcPts val="600"/>
              </a:spcAft>
              <a:buClr>
                <a:srgbClr val="4590B8"/>
              </a:buClr>
              <a:buSzPct val="92000"/>
              <a:buFont typeface="Wingdings 2" panose="05020102010507070707" pitchFamily="18" charset="2"/>
              <a:buChar char=""/>
              <a:tabLst/>
              <a:defRPr/>
            </a:pPr>
            <a:r>
              <a:rPr kumimoji="0" lang="pl-PL" sz="2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Wskaźniki rezultatu:</a:t>
            </a:r>
          </a:p>
          <a:p>
            <a:pPr marL="306000" marR="0" lvl="0" indent="-306000" algn="l" defTabSz="457200" rtl="0" eaLnBrk="1" fontAlgn="auto" latinLnBrk="0" hangingPunct="1">
              <a:lnSpc>
                <a:spcPct val="100000"/>
              </a:lnSpc>
              <a:spcBef>
                <a:spcPct val="20000"/>
              </a:spcBef>
              <a:spcAft>
                <a:spcPts val="600"/>
              </a:spcAft>
              <a:buClr>
                <a:srgbClr val="4590B8"/>
              </a:buClr>
              <a:buSzPct val="92000"/>
              <a:buFontTx/>
              <a:buChar char="-"/>
              <a:tabLst/>
              <a:defRPr/>
            </a:pPr>
            <a:r>
              <a:rPr kumimoji="0" lang="pl-PL"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Liczba osób, których sytuacja społeczna uległa poprawie po opuszczeniu programu </a:t>
            </a:r>
            <a:r>
              <a:rPr kumimoji="0" lang="pl-PL" sz="2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46 os. </a:t>
            </a:r>
          </a:p>
          <a:p>
            <a:pPr marL="306000" marR="0" lvl="0" indent="-306000" algn="l" defTabSz="457200" rtl="0" eaLnBrk="1" fontAlgn="auto" latinLnBrk="0" hangingPunct="1">
              <a:lnSpc>
                <a:spcPct val="100000"/>
              </a:lnSpc>
              <a:spcBef>
                <a:spcPct val="20000"/>
              </a:spcBef>
              <a:spcAft>
                <a:spcPts val="600"/>
              </a:spcAft>
              <a:buClr>
                <a:srgbClr val="4590B8"/>
              </a:buClr>
              <a:buSzPct val="92000"/>
              <a:buFontTx/>
              <a:buChar char="-"/>
              <a:tabLst/>
              <a:defRPr/>
            </a:pPr>
            <a:r>
              <a:rPr kumimoji="0" lang="pl-PL"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Liczba objętych wsparciem klubów seniora, gospodarstw opiekuńczych i Uniwersytetów Trzeciego Wieku </a:t>
            </a:r>
            <a:r>
              <a:rPr kumimoji="0" lang="pl-PL" sz="2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11 szt.</a:t>
            </a:r>
          </a:p>
          <a:p>
            <a:pPr marL="1257300" lvl="3" indent="0">
              <a:spcBef>
                <a:spcPct val="20000"/>
              </a:spcBef>
              <a:spcAft>
                <a:spcPts val="600"/>
              </a:spcAft>
              <a:buClr>
                <a:srgbClr val="4590B8"/>
              </a:buClr>
              <a:buSzPct val="92000"/>
              <a:buNone/>
              <a:defRPr/>
            </a:pPr>
            <a:endParaRPr kumimoji="0" lang="pl-PL"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425141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A23445-B323-0EB9-3ADF-A58C6827C54A}"/>
            </a:ext>
          </a:extLst>
        </p:cNvPr>
        <p:cNvGrpSpPr/>
        <p:nvPr/>
      </p:nvGrpSpPr>
      <p:grpSpPr>
        <a:xfrm>
          <a:off x="0" y="0"/>
          <a:ext cx="0" cy="0"/>
          <a:chOff x="0" y="0"/>
          <a:chExt cx="0" cy="0"/>
        </a:xfrm>
      </p:grpSpPr>
      <p:sp>
        <p:nvSpPr>
          <p:cNvPr id="4" name="Tytuł 1">
            <a:extLst>
              <a:ext uri="{FF2B5EF4-FFF2-40B4-BE49-F238E27FC236}">
                <a16:creationId xmlns:a16="http://schemas.microsoft.com/office/drawing/2014/main" id="{72A85B02-A8BD-2D87-A73D-CA702325B235}"/>
              </a:ext>
            </a:extLst>
          </p:cNvPr>
          <p:cNvSpPr>
            <a:spLocks noGrp="1"/>
          </p:cNvSpPr>
          <p:nvPr>
            <p:ph type="title"/>
          </p:nvPr>
        </p:nvSpPr>
        <p:spPr>
          <a:xfrm>
            <a:off x="838200" y="504895"/>
            <a:ext cx="10515600" cy="635795"/>
          </a:xfrm>
          <a:noFill/>
        </p:spPr>
        <p:txBody>
          <a:bodyPr>
            <a:noAutofit/>
          </a:bodyPr>
          <a:lstStyle/>
          <a:p>
            <a:pPr algn="ctr"/>
            <a:r>
              <a:rPr kumimoji="0" lang="pl-PL" sz="2800" b="1" i="0" u="none" strike="noStrike" kern="1200" cap="all"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Źródła finansowania Projektu</a:t>
            </a:r>
            <a:endParaRPr lang="pl-PL" sz="2800" b="1" dirty="0">
              <a:solidFill>
                <a:schemeClr val="tx1"/>
              </a:solidFill>
              <a:latin typeface="Times New Roman" panose="02020603050405020304" pitchFamily="18" charset="0"/>
              <a:cs typeface="Times New Roman" panose="02020603050405020304" pitchFamily="18" charset="0"/>
            </a:endParaRPr>
          </a:p>
        </p:txBody>
      </p:sp>
      <p:sp>
        <p:nvSpPr>
          <p:cNvPr id="3" name="Symbol zastępczy zawartości 2">
            <a:extLst>
              <a:ext uri="{FF2B5EF4-FFF2-40B4-BE49-F238E27FC236}">
                <a16:creationId xmlns:a16="http://schemas.microsoft.com/office/drawing/2014/main" id="{08D04F1F-6A3B-ECE6-EB0D-6354B09D8636}"/>
              </a:ext>
            </a:extLst>
          </p:cNvPr>
          <p:cNvSpPr>
            <a:spLocks noGrp="1"/>
          </p:cNvSpPr>
          <p:nvPr>
            <p:ph idx="1"/>
          </p:nvPr>
        </p:nvSpPr>
        <p:spPr>
          <a:xfrm>
            <a:off x="522717" y="1417781"/>
            <a:ext cx="11576920" cy="4371846"/>
          </a:xfrm>
        </p:spPr>
        <p:txBody>
          <a:bodyPr>
            <a:noAutofit/>
          </a:bodyPr>
          <a:lstStyle/>
          <a:p>
            <a:pPr marL="306000" marR="0" lvl="0" indent="-306000" algn="l" defTabSz="457200" rtl="0" eaLnBrk="1" fontAlgn="auto" latinLnBrk="0" hangingPunct="1">
              <a:lnSpc>
                <a:spcPct val="100000"/>
              </a:lnSpc>
              <a:spcBef>
                <a:spcPct val="20000"/>
              </a:spcBef>
              <a:spcAft>
                <a:spcPts val="600"/>
              </a:spcAft>
              <a:buClr>
                <a:srgbClr val="4590B8"/>
              </a:buClr>
              <a:buSzPct val="92000"/>
              <a:buFont typeface="Wingdings 2" panose="05020102010507070707" pitchFamily="18" charset="2"/>
              <a:buChar char=""/>
              <a:tabLst/>
              <a:defRPr/>
            </a:pPr>
            <a:r>
              <a:rPr kumimoji="0" lang="pl-PL"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Dostępna alokacja: </a:t>
            </a:r>
            <a:r>
              <a:rPr kumimoji="0" lang="pl-PL" sz="2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1 709 577,35 zł</a:t>
            </a:r>
          </a:p>
          <a:p>
            <a:pPr marL="306000" marR="0" lvl="0" indent="-306000" algn="l" defTabSz="457200" rtl="0" eaLnBrk="1" fontAlgn="auto" latinLnBrk="0" hangingPunct="1">
              <a:lnSpc>
                <a:spcPct val="100000"/>
              </a:lnSpc>
              <a:spcBef>
                <a:spcPct val="20000"/>
              </a:spcBef>
              <a:spcAft>
                <a:spcPts val="600"/>
              </a:spcAft>
              <a:buClr>
                <a:srgbClr val="4590B8"/>
              </a:buClr>
              <a:buSzPct val="92000"/>
              <a:buFont typeface="Wingdings 2" panose="05020102010507070707" pitchFamily="18" charset="2"/>
              <a:buChar char=""/>
              <a:tabLst/>
              <a:defRPr/>
            </a:pPr>
            <a:r>
              <a:rPr kumimoji="0" lang="pl-PL"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Wkład własny: </a:t>
            </a:r>
            <a:r>
              <a:rPr kumimoji="0" lang="pl-PL" sz="2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96 276,21 zł</a:t>
            </a:r>
          </a:p>
          <a:p>
            <a:pPr marL="306000" marR="0" lvl="0" indent="-306000" algn="l" defTabSz="457200" rtl="0" eaLnBrk="1" fontAlgn="auto" latinLnBrk="0" hangingPunct="1">
              <a:lnSpc>
                <a:spcPct val="100000"/>
              </a:lnSpc>
              <a:spcBef>
                <a:spcPct val="20000"/>
              </a:spcBef>
              <a:spcAft>
                <a:spcPts val="600"/>
              </a:spcAft>
              <a:buClr>
                <a:srgbClr val="4590B8"/>
              </a:buClr>
              <a:buSzPct val="92000"/>
              <a:buFont typeface="Wingdings 2" panose="05020102010507070707" pitchFamily="18" charset="2"/>
              <a:buChar char=""/>
              <a:tabLst/>
              <a:defRPr/>
            </a:pPr>
            <a:endParaRPr kumimoji="0" lang="pl-PL" sz="2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306000" marR="0" lvl="0" indent="-306000" algn="l" defTabSz="457200" rtl="0" eaLnBrk="1" fontAlgn="auto" latinLnBrk="0" hangingPunct="1">
              <a:lnSpc>
                <a:spcPct val="100000"/>
              </a:lnSpc>
              <a:spcBef>
                <a:spcPct val="20000"/>
              </a:spcBef>
              <a:spcAft>
                <a:spcPts val="600"/>
              </a:spcAft>
              <a:buClr>
                <a:srgbClr val="4590B8"/>
              </a:buClr>
              <a:buSzPct val="92000"/>
              <a:buFontTx/>
              <a:buChar char="-"/>
              <a:tabLst/>
              <a:defRPr/>
            </a:pPr>
            <a:r>
              <a:rPr kumimoji="0" lang="pl-PL"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Liczba grantów: </a:t>
            </a:r>
            <a:r>
              <a:rPr kumimoji="0" lang="pl-PL" sz="2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min. 17</a:t>
            </a:r>
          </a:p>
          <a:p>
            <a:pPr marL="306000" marR="0" lvl="0" indent="-306000" algn="l" defTabSz="457200" rtl="0" eaLnBrk="1" fontAlgn="auto" latinLnBrk="0" hangingPunct="1">
              <a:lnSpc>
                <a:spcPct val="100000"/>
              </a:lnSpc>
              <a:spcBef>
                <a:spcPct val="20000"/>
              </a:spcBef>
              <a:spcAft>
                <a:spcPts val="600"/>
              </a:spcAft>
              <a:buClr>
                <a:srgbClr val="4590B8"/>
              </a:buClr>
              <a:buSzPct val="92000"/>
              <a:buFontTx/>
              <a:buChar char="-"/>
              <a:tabLst/>
              <a:defRPr/>
            </a:pPr>
            <a:r>
              <a:rPr kumimoji="0" lang="pl-PL"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Maksymalna wartość grantu nie może przekroczyć: </a:t>
            </a:r>
            <a:r>
              <a:rPr kumimoji="0" lang="pl-PL" sz="2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100 000,00 zł </a:t>
            </a:r>
          </a:p>
          <a:p>
            <a:pPr marL="0" marR="0" lvl="0" indent="0" algn="l" defTabSz="457200" rtl="0" eaLnBrk="1" fontAlgn="auto" latinLnBrk="0" hangingPunct="1">
              <a:lnSpc>
                <a:spcPct val="100000"/>
              </a:lnSpc>
              <a:spcBef>
                <a:spcPct val="20000"/>
              </a:spcBef>
              <a:spcAft>
                <a:spcPts val="600"/>
              </a:spcAft>
              <a:buClr>
                <a:srgbClr val="4590B8"/>
              </a:buClr>
              <a:buSzPct val="92000"/>
              <a:buFont typeface="Wingdings 2" panose="05020102010507070707" pitchFamily="18" charset="2"/>
              <a:buNone/>
              <a:tabLst/>
              <a:defRPr/>
            </a:pPr>
            <a:r>
              <a:rPr kumimoji="0" lang="pl-PL" sz="2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 min. wkład własny 5%)</a:t>
            </a:r>
          </a:p>
          <a:p>
            <a:pPr marL="0" marR="0" lvl="0" indent="0" algn="l" defTabSz="457200" rtl="0" eaLnBrk="1" fontAlgn="auto" latinLnBrk="0" hangingPunct="1">
              <a:lnSpc>
                <a:spcPct val="100000"/>
              </a:lnSpc>
              <a:spcBef>
                <a:spcPct val="20000"/>
              </a:spcBef>
              <a:spcAft>
                <a:spcPts val="600"/>
              </a:spcAft>
              <a:buClr>
                <a:srgbClr val="4590B8"/>
              </a:buClr>
              <a:buSzPct val="92000"/>
              <a:buFont typeface="Wingdings 2" panose="05020102010507070707" pitchFamily="18" charset="2"/>
              <a:buNone/>
              <a:tabLst/>
              <a:defRPr/>
            </a:pPr>
            <a:endParaRPr kumimoji="0" lang="pl-PL" sz="2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306000" marR="0" lvl="0" indent="-306000" algn="l" defTabSz="457200" rtl="0" eaLnBrk="1" fontAlgn="auto" latinLnBrk="0" hangingPunct="1">
              <a:lnSpc>
                <a:spcPct val="100000"/>
              </a:lnSpc>
              <a:spcBef>
                <a:spcPct val="20000"/>
              </a:spcBef>
              <a:spcAft>
                <a:spcPts val="600"/>
              </a:spcAft>
              <a:buClr>
                <a:srgbClr val="4590B8"/>
              </a:buClr>
              <a:buSzPct val="92000"/>
              <a:buFontTx/>
              <a:buChar char="-"/>
              <a:tabLst/>
              <a:defRPr/>
            </a:pPr>
            <a:r>
              <a:rPr kumimoji="0" lang="pl-PL"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Maksymalna ilość wniosków na jednego Grantobiorcę w jednym naborze: </a:t>
            </a:r>
            <a:r>
              <a:rPr kumimoji="0" lang="pl-PL" sz="2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2</a:t>
            </a:r>
          </a:p>
          <a:p>
            <a:pPr marL="1257300" lvl="3" indent="0">
              <a:spcBef>
                <a:spcPct val="20000"/>
              </a:spcBef>
              <a:spcAft>
                <a:spcPts val="600"/>
              </a:spcAft>
              <a:buClr>
                <a:srgbClr val="4590B8"/>
              </a:buClr>
              <a:buSzPct val="92000"/>
              <a:buNone/>
              <a:defRPr/>
            </a:pPr>
            <a:endParaRPr kumimoji="0" lang="pl-PL"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31857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E0C512-AB31-4BC7-12E3-5D750FC0F96F}"/>
            </a:ext>
          </a:extLst>
        </p:cNvPr>
        <p:cNvGrpSpPr/>
        <p:nvPr/>
      </p:nvGrpSpPr>
      <p:grpSpPr>
        <a:xfrm>
          <a:off x="0" y="0"/>
          <a:ext cx="0" cy="0"/>
          <a:chOff x="0" y="0"/>
          <a:chExt cx="0" cy="0"/>
        </a:xfrm>
      </p:grpSpPr>
      <p:pic>
        <p:nvPicPr>
          <p:cNvPr id="5" name="Obraz 4">
            <a:extLst>
              <a:ext uri="{FF2B5EF4-FFF2-40B4-BE49-F238E27FC236}">
                <a16:creationId xmlns:a16="http://schemas.microsoft.com/office/drawing/2014/main" id="{DAA80277-79F0-CBC9-6E77-2B5E17C56F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597045" cy="1597045"/>
          </a:xfrm>
          <a:prstGeom prst="rect">
            <a:avLst/>
          </a:prstGeom>
        </p:spPr>
      </p:pic>
      <p:sp>
        <p:nvSpPr>
          <p:cNvPr id="4" name="Tytuł 1">
            <a:extLst>
              <a:ext uri="{FF2B5EF4-FFF2-40B4-BE49-F238E27FC236}">
                <a16:creationId xmlns:a16="http://schemas.microsoft.com/office/drawing/2014/main" id="{6EF639E2-C9D7-EA75-79E0-0C228B7C8AF6}"/>
              </a:ext>
            </a:extLst>
          </p:cNvPr>
          <p:cNvSpPr>
            <a:spLocks noGrp="1"/>
          </p:cNvSpPr>
          <p:nvPr>
            <p:ph type="title"/>
          </p:nvPr>
        </p:nvSpPr>
        <p:spPr>
          <a:xfrm>
            <a:off x="977325" y="400463"/>
            <a:ext cx="10515600" cy="635795"/>
          </a:xfrm>
          <a:noFill/>
        </p:spPr>
        <p:txBody>
          <a:bodyPr>
            <a:normAutofit fontScale="90000"/>
          </a:bodyPr>
          <a:lstStyle/>
          <a:p>
            <a:pPr algn="ctr"/>
            <a:r>
              <a:rPr lang="pl-PL" b="1" dirty="0">
                <a:solidFill>
                  <a:schemeClr val="tx1"/>
                </a:solidFill>
                <a:latin typeface="Times New Roman" panose="02020603050405020304" pitchFamily="18" charset="0"/>
                <a:cs typeface="Times New Roman" panose="02020603050405020304" pitchFamily="18" charset="0"/>
              </a:rPr>
              <a:t>RÓWNAĆ SZANSE – zakres wsparcia</a:t>
            </a:r>
            <a:endParaRPr lang="pl-PL" sz="3600" b="1" dirty="0">
              <a:solidFill>
                <a:schemeClr val="tx1"/>
              </a:solidFill>
              <a:latin typeface="Times New Roman" panose="02020603050405020304" pitchFamily="18" charset="0"/>
              <a:cs typeface="Times New Roman" panose="02020603050405020304" pitchFamily="18" charset="0"/>
            </a:endParaRPr>
          </a:p>
        </p:txBody>
      </p:sp>
      <p:sp>
        <p:nvSpPr>
          <p:cNvPr id="3" name="Symbol zastępczy zawartości 2">
            <a:extLst>
              <a:ext uri="{FF2B5EF4-FFF2-40B4-BE49-F238E27FC236}">
                <a16:creationId xmlns:a16="http://schemas.microsoft.com/office/drawing/2014/main" id="{9C25C9BF-1A88-2E8D-D57E-4F2656E887D8}"/>
              </a:ext>
            </a:extLst>
          </p:cNvPr>
          <p:cNvSpPr>
            <a:spLocks noGrp="1"/>
          </p:cNvSpPr>
          <p:nvPr>
            <p:ph idx="1"/>
          </p:nvPr>
        </p:nvSpPr>
        <p:spPr>
          <a:xfrm>
            <a:off x="295615" y="1436722"/>
            <a:ext cx="11600769" cy="5296588"/>
          </a:xfrm>
        </p:spPr>
        <p:txBody>
          <a:bodyPr>
            <a:normAutofit lnSpcReduction="10000"/>
          </a:bodyPr>
          <a:lstStyle/>
          <a:p>
            <a:pPr marR="0" lvl="0" algn="just" defTabSz="457200" rtl="0" eaLnBrk="1" fontAlgn="auto" latinLnBrk="0" hangingPunct="1">
              <a:lnSpc>
                <a:spcPct val="100000"/>
              </a:lnSpc>
              <a:spcBef>
                <a:spcPts val="1000"/>
              </a:spcBef>
              <a:spcAft>
                <a:spcPts val="0"/>
              </a:spcAft>
              <a:buClrTx/>
              <a:buSzPct val="80000"/>
              <a:buFont typeface="+mj-lt"/>
              <a:buAutoNum type="arabicPeriod"/>
              <a:tabLst/>
              <a:defRPr/>
            </a:pPr>
            <a:r>
              <a:rPr lang="pl-PL" sz="2000" b="1" dirty="0">
                <a:solidFill>
                  <a:schemeClr val="tx1"/>
                </a:solidFill>
                <a:latin typeface="Times New Roman" panose="02020603050405020304" pitchFamily="18" charset="0"/>
                <a:cs typeface="Times New Roman" panose="02020603050405020304" pitchFamily="18" charset="0"/>
              </a:rPr>
              <a:t>Podnoszenie wiedzy i świadomości</a:t>
            </a:r>
            <a:r>
              <a:rPr lang="pl-PL" sz="2000" dirty="0">
                <a:solidFill>
                  <a:schemeClr val="tx1"/>
                </a:solidFill>
                <a:latin typeface="Times New Roman" panose="02020603050405020304" pitchFamily="18" charset="0"/>
                <a:cs typeface="Times New Roman" panose="02020603050405020304" pitchFamily="18" charset="0"/>
              </a:rPr>
              <a:t> osób zajmujących się edukacją i pracą z dziećmi i młodzieżą </a:t>
            </a:r>
            <a:br>
              <a:rPr lang="pl-PL" sz="2000" dirty="0">
                <a:solidFill>
                  <a:schemeClr val="tx1"/>
                </a:solidFill>
                <a:latin typeface="Times New Roman" panose="02020603050405020304" pitchFamily="18" charset="0"/>
                <a:cs typeface="Times New Roman" panose="02020603050405020304" pitchFamily="18" charset="0"/>
              </a:rPr>
            </a:br>
            <a:r>
              <a:rPr lang="pl-PL" sz="2000" b="1" dirty="0">
                <a:solidFill>
                  <a:schemeClr val="tx1"/>
                </a:solidFill>
                <a:latin typeface="Times New Roman" panose="02020603050405020304" pitchFamily="18" charset="0"/>
                <a:cs typeface="Times New Roman" panose="02020603050405020304" pitchFamily="18" charset="0"/>
              </a:rPr>
              <a:t>nt. stereotypów płci </a:t>
            </a:r>
            <a:r>
              <a:rPr lang="pl-PL" sz="2000" dirty="0">
                <a:solidFill>
                  <a:schemeClr val="tx1"/>
                </a:solidFill>
                <a:latin typeface="Times New Roman" panose="02020603050405020304" pitchFamily="18" charset="0"/>
                <a:cs typeface="Times New Roman" panose="02020603050405020304" pitchFamily="18" charset="0"/>
              </a:rPr>
              <a:t>i specyfiki potrzeb osób różnej płci w tym także przemocy rówieśniczej uwarunkowanej przekonaniami związanymi z płcią; </a:t>
            </a:r>
          </a:p>
          <a:p>
            <a:pPr marR="0" lvl="0" algn="just" defTabSz="457200" rtl="0" eaLnBrk="1" fontAlgn="auto" latinLnBrk="0" hangingPunct="1">
              <a:lnSpc>
                <a:spcPct val="100000"/>
              </a:lnSpc>
              <a:spcBef>
                <a:spcPts val="1000"/>
              </a:spcBef>
              <a:spcAft>
                <a:spcPts val="0"/>
              </a:spcAft>
              <a:buClrTx/>
              <a:buSzPct val="80000"/>
              <a:buFont typeface="+mj-lt"/>
              <a:buAutoNum type="arabicPeriod"/>
              <a:tabLst/>
              <a:defRPr/>
            </a:pPr>
            <a:r>
              <a:rPr lang="pl-PL" sz="2000" b="1" dirty="0">
                <a:solidFill>
                  <a:schemeClr val="tx1"/>
                </a:solidFill>
                <a:latin typeface="Times New Roman" panose="02020603050405020304" pitchFamily="18" charset="0"/>
                <a:cs typeface="Times New Roman" panose="02020603050405020304" pitchFamily="18" charset="0"/>
              </a:rPr>
              <a:t>Kluby rodzica </a:t>
            </a:r>
            <a:r>
              <a:rPr lang="pl-PL" sz="2000" dirty="0">
                <a:solidFill>
                  <a:schemeClr val="tx1"/>
                </a:solidFill>
                <a:latin typeface="Times New Roman" panose="02020603050405020304" pitchFamily="18" charset="0"/>
                <a:cs typeface="Times New Roman" panose="02020603050405020304" pitchFamily="18" charset="0"/>
              </a:rPr>
              <a:t>- miejsca spotkań rodziców, zależnie od potrzeb ukierunkowane na: </a:t>
            </a:r>
          </a:p>
          <a:p>
            <a:pPr marR="0" lvl="0" algn="just" defTabSz="457200" rtl="0" eaLnBrk="1" fontAlgn="auto" latinLnBrk="0" hangingPunct="1">
              <a:lnSpc>
                <a:spcPct val="100000"/>
              </a:lnSpc>
              <a:spcBef>
                <a:spcPts val="1000"/>
              </a:spcBef>
              <a:spcAft>
                <a:spcPts val="0"/>
              </a:spcAft>
              <a:buClrTx/>
              <a:buSzPct val="80000"/>
              <a:buFont typeface="Arial" panose="020B0604020202020204" pitchFamily="34" charset="0"/>
              <a:buChar char="•"/>
              <a:tabLst/>
              <a:defRPr/>
            </a:pPr>
            <a:r>
              <a:rPr kumimoji="0" lang="pl-PL"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wsparcie dla kobiet (wymiana doświadczeń, warsztaty motywujące, psychologiczne, coaching, kręgi wsparcia) próbujących godzić życie zawodowe z rodzinnym, wzmacniające poczucie własnej wartości </a:t>
            </a:r>
            <a:br>
              <a:rPr kumimoji="0" lang="pl-PL"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br>
            <a:r>
              <a:rPr kumimoji="0" lang="pl-PL"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i motywację do przełamywania stereotypów dot. roli kobiet i rozwoju osobistego; </a:t>
            </a:r>
          </a:p>
          <a:p>
            <a:pPr marR="0" lvl="0" algn="just" defTabSz="457200" rtl="0" eaLnBrk="1" fontAlgn="auto" latinLnBrk="0" hangingPunct="1">
              <a:lnSpc>
                <a:spcPct val="100000"/>
              </a:lnSpc>
              <a:spcBef>
                <a:spcPts val="1000"/>
              </a:spcBef>
              <a:spcAft>
                <a:spcPts val="0"/>
              </a:spcAft>
              <a:buClrTx/>
              <a:buSzPct val="80000"/>
              <a:buFont typeface="Arial" panose="020B0604020202020204" pitchFamily="34" charset="0"/>
              <a:buChar char="•"/>
              <a:tabLst/>
              <a:defRPr/>
            </a:pPr>
            <a:r>
              <a:rPr kumimoji="0" lang="pl-PL"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wsparcie dla mężczyzn (wymiana doświadczeń, warsztaty motywujące, psychologiczne, coaching, kręgi wsparcia) próbujących przełamywać stereotypy związane z rolą mężczyzn w rodzinie i społeczeństwie, zachęcające do większego zaangażowania w obowiązki opiekuńcze. </a:t>
            </a:r>
          </a:p>
          <a:p>
            <a:pPr marL="0" marR="0" lvl="0" indent="0" algn="just" defTabSz="457200" rtl="0" eaLnBrk="1" fontAlgn="auto" latinLnBrk="0" hangingPunct="1">
              <a:lnSpc>
                <a:spcPct val="100000"/>
              </a:lnSpc>
              <a:spcBef>
                <a:spcPts val="1000"/>
              </a:spcBef>
              <a:spcAft>
                <a:spcPts val="0"/>
              </a:spcAft>
              <a:buClrTx/>
              <a:buSzPct val="80000"/>
              <a:buFont typeface="Wingdings 3" charset="2"/>
              <a:buNone/>
              <a:tabLst/>
              <a:defRPr/>
            </a:pPr>
            <a:r>
              <a:rPr kumimoji="0" lang="pl-PL"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Kluby rodzica mogą przewidywać wspólne działania dla kobiet i mężczyzn, w zakresie wskazanym powyżej.</a:t>
            </a:r>
            <a:br>
              <a:rPr kumimoji="0" lang="pl-PL"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br>
            <a:endParaRPr kumimoji="0" lang="pl-PL"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457200" marR="0" lvl="0" indent="-457200" algn="just" defTabSz="457200" rtl="0" eaLnBrk="1" fontAlgn="auto" latinLnBrk="0" hangingPunct="1">
              <a:lnSpc>
                <a:spcPct val="100000"/>
              </a:lnSpc>
              <a:spcBef>
                <a:spcPts val="1000"/>
              </a:spcBef>
              <a:spcAft>
                <a:spcPts val="0"/>
              </a:spcAft>
              <a:buClrTx/>
              <a:buSzPct val="80000"/>
              <a:buFont typeface="+mj-lt"/>
              <a:buAutoNum type="arabicPeriod" startAt="3"/>
              <a:tabLst/>
              <a:defRPr/>
            </a:pPr>
            <a:r>
              <a:rPr lang="pl-PL" sz="2000" b="1" dirty="0">
                <a:solidFill>
                  <a:schemeClr val="tx1"/>
                </a:solidFill>
                <a:latin typeface="Times New Roman" panose="02020603050405020304" pitchFamily="18" charset="0"/>
                <a:cs typeface="Times New Roman" panose="02020603050405020304" pitchFamily="18" charset="0"/>
              </a:rPr>
              <a:t>Zwiększenie udziału oraz wzmocnienie pozycji kobiet na rynku pracy </a:t>
            </a:r>
            <a:r>
              <a:rPr lang="pl-PL" sz="2000" dirty="0">
                <a:solidFill>
                  <a:schemeClr val="tx1"/>
                </a:solidFill>
                <a:latin typeface="Times New Roman" panose="02020603050405020304" pitchFamily="18" charset="0"/>
                <a:cs typeface="Times New Roman" panose="02020603050405020304" pitchFamily="18" charset="0"/>
              </a:rPr>
              <a:t>poprzez działania wspierające rozpoczęcie, utrzymanie lub powrót do zatrudnienia, takie jak: wsparcie prawne, z zakresu rozwoju osobistego, motywujące, psychologiczne, wzmacniające poczucie własnej wartości. </a:t>
            </a:r>
            <a:endParaRPr kumimoji="0" lang="pl-PL" sz="20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578431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85336B-8ABF-D460-9F68-BAC1024B63ED}"/>
            </a:ext>
          </a:extLst>
        </p:cNvPr>
        <p:cNvGrpSpPr/>
        <p:nvPr/>
      </p:nvGrpSpPr>
      <p:grpSpPr>
        <a:xfrm>
          <a:off x="0" y="0"/>
          <a:ext cx="0" cy="0"/>
          <a:chOff x="0" y="0"/>
          <a:chExt cx="0" cy="0"/>
        </a:xfrm>
      </p:grpSpPr>
      <p:sp>
        <p:nvSpPr>
          <p:cNvPr id="4" name="Tytuł 1">
            <a:extLst>
              <a:ext uri="{FF2B5EF4-FFF2-40B4-BE49-F238E27FC236}">
                <a16:creationId xmlns:a16="http://schemas.microsoft.com/office/drawing/2014/main" id="{922DCF26-D612-B80A-2134-F965735A75AC}"/>
              </a:ext>
            </a:extLst>
          </p:cNvPr>
          <p:cNvSpPr>
            <a:spLocks noGrp="1"/>
          </p:cNvSpPr>
          <p:nvPr>
            <p:ph type="title"/>
          </p:nvPr>
        </p:nvSpPr>
        <p:spPr>
          <a:xfrm>
            <a:off x="838200" y="504895"/>
            <a:ext cx="10515600" cy="635795"/>
          </a:xfrm>
          <a:noFill/>
        </p:spPr>
        <p:txBody>
          <a:bodyPr>
            <a:noAutofit/>
          </a:bodyPr>
          <a:lstStyle/>
          <a:p>
            <a:pPr algn="ctr"/>
            <a:r>
              <a:rPr lang="pl-PL" sz="2800" b="1" dirty="0">
                <a:solidFill>
                  <a:schemeClr val="tx1"/>
                </a:solidFill>
                <a:latin typeface="Times New Roman" panose="02020603050405020304" pitchFamily="18" charset="0"/>
                <a:cs typeface="Times New Roman" panose="02020603050405020304" pitchFamily="18" charset="0"/>
              </a:rPr>
              <a:t>Wymogi lokalowe</a:t>
            </a:r>
          </a:p>
        </p:txBody>
      </p:sp>
      <p:sp>
        <p:nvSpPr>
          <p:cNvPr id="3" name="Symbol zastępczy zawartości 2">
            <a:extLst>
              <a:ext uri="{FF2B5EF4-FFF2-40B4-BE49-F238E27FC236}">
                <a16:creationId xmlns:a16="http://schemas.microsoft.com/office/drawing/2014/main" id="{E0AE0ED5-A4CC-0170-1982-28CE4D1B6307}"/>
              </a:ext>
            </a:extLst>
          </p:cNvPr>
          <p:cNvSpPr>
            <a:spLocks noGrp="1"/>
          </p:cNvSpPr>
          <p:nvPr>
            <p:ph idx="1"/>
          </p:nvPr>
        </p:nvSpPr>
        <p:spPr>
          <a:xfrm>
            <a:off x="245626" y="1345464"/>
            <a:ext cx="11831580" cy="4371846"/>
          </a:xfrm>
        </p:spPr>
        <p:txBody>
          <a:bodyPr>
            <a:noAutofit/>
          </a:bodyPr>
          <a:lstStyle/>
          <a:p>
            <a:pPr marL="306000" marR="0" lvl="0" indent="-306000" algn="l" defTabSz="457200" rtl="0" eaLnBrk="1" fontAlgn="auto" latinLnBrk="0" hangingPunct="1">
              <a:lnSpc>
                <a:spcPct val="150000"/>
              </a:lnSpc>
              <a:spcBef>
                <a:spcPct val="20000"/>
              </a:spcBef>
              <a:spcAft>
                <a:spcPts val="800"/>
              </a:spcAft>
              <a:buClr>
                <a:srgbClr val="4590B8"/>
              </a:buClr>
              <a:buSzPct val="92000"/>
              <a:buFont typeface="Wingdings 2" panose="05020102010507070707" pitchFamily="18" charset="2"/>
              <a:buChar char=""/>
              <a:tabLst/>
              <a:defRPr/>
            </a:pPr>
            <a:r>
              <a:rPr kumimoji="0" lang="pl-PL" sz="20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Klub </a:t>
            </a:r>
            <a:r>
              <a:rPr lang="pl-PL" sz="20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rodzica</a:t>
            </a:r>
            <a:r>
              <a:rPr kumimoji="0" lang="pl-PL" sz="20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musi być usytuowany w miejscu dostępnym dla uczestników oraz być przystosowany </a:t>
            </a:r>
            <a:br>
              <a:rPr kumimoji="0" lang="pl-PL" sz="20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br>
            <a:r>
              <a:rPr kumimoji="0" lang="pl-PL" sz="20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do potrzeb oraz możliwości osób z niepełnosprawnościami </a:t>
            </a:r>
            <a:r>
              <a:rPr kumimoji="0" lang="pl-PL" sz="2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zgodnie ze Standardami dostępności dla polityki spójności 2021-2027 stanowiącymi załącznik do Wytycznych dotyczących zasad równościowych w ramach funduszy unijnych na lata 2021-2027. </a:t>
            </a:r>
          </a:p>
          <a:p>
            <a:pPr marL="0" marR="0" lvl="0" indent="0" algn="l" defTabSz="457200" rtl="0" eaLnBrk="1" fontAlgn="auto" latinLnBrk="0" hangingPunct="1">
              <a:lnSpc>
                <a:spcPct val="150000"/>
              </a:lnSpc>
              <a:spcBef>
                <a:spcPct val="20000"/>
              </a:spcBef>
              <a:spcAft>
                <a:spcPts val="800"/>
              </a:spcAft>
              <a:buClr>
                <a:srgbClr val="4590B8"/>
              </a:buClr>
              <a:buSzPct val="92000"/>
              <a:buFont typeface="Wingdings 2" panose="05020102010507070707" pitchFamily="18" charset="2"/>
              <a:buNone/>
              <a:tabLst/>
              <a:defRPr/>
            </a:pPr>
            <a:endParaRPr kumimoji="0" lang="pl-PL" sz="2000" b="0" i="0" u="none" strike="noStrike" kern="1200" cap="none" spc="0" normalizeH="0" baseline="0" noProof="0" dirty="0">
              <a:ln>
                <a:noFill/>
              </a:ln>
              <a:solidFill>
                <a:srgbClr val="3D3D3D"/>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306000" marR="0" lvl="0" indent="-306000" algn="l" defTabSz="457200" rtl="0" eaLnBrk="1" fontAlgn="auto" latinLnBrk="0" hangingPunct="1">
              <a:lnSpc>
                <a:spcPct val="150000"/>
              </a:lnSpc>
              <a:spcBef>
                <a:spcPct val="20000"/>
              </a:spcBef>
              <a:spcAft>
                <a:spcPts val="800"/>
              </a:spcAft>
              <a:buClr>
                <a:srgbClr val="4590B8"/>
              </a:buClr>
              <a:buSzPct val="92000"/>
              <a:buFont typeface="Wingdings 2" panose="05020102010507070707" pitchFamily="18" charset="2"/>
              <a:buChar char=""/>
              <a:tabLst/>
              <a:defRPr/>
            </a:pPr>
            <a:r>
              <a:rPr kumimoji="0" lang="pl-PL" sz="20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Liczba i wielkość pomieszczeń przeznaczonych na klub odpowiada potrzebom wynikającym z liczby jego uczestników.  </a:t>
            </a:r>
            <a:endParaRPr kumimoji="0" lang="pl-PL" sz="2000" b="1" i="0" u="none" strike="noStrike" kern="1200" cap="none" spc="0" normalizeH="0" baseline="0" noProof="0" dirty="0">
              <a:ln>
                <a:noFill/>
              </a:ln>
              <a:solidFill>
                <a:srgbClr val="3D3D3D"/>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1257300" lvl="3" indent="0">
              <a:spcBef>
                <a:spcPct val="20000"/>
              </a:spcBef>
              <a:spcAft>
                <a:spcPts val="600"/>
              </a:spcAft>
              <a:buClr>
                <a:srgbClr val="4590B8"/>
              </a:buClr>
              <a:buSzPct val="92000"/>
              <a:buNone/>
              <a:defRPr/>
            </a:pPr>
            <a:endParaRPr kumimoji="0" lang="pl-PL"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671207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3CA434A-C55F-2542-980E-0D2EE44226C4}"/>
              </a:ext>
            </a:extLst>
          </p:cNvPr>
          <p:cNvSpPr>
            <a:spLocks noGrp="1"/>
          </p:cNvSpPr>
          <p:nvPr>
            <p:ph type="title"/>
          </p:nvPr>
        </p:nvSpPr>
        <p:spPr>
          <a:xfrm>
            <a:off x="777680" y="143743"/>
            <a:ext cx="10515600" cy="528779"/>
          </a:xfrm>
          <a:noFill/>
        </p:spPr>
        <p:txBody>
          <a:bodyPr>
            <a:noAutofit/>
          </a:bodyPr>
          <a:lstStyle/>
          <a:p>
            <a:pPr algn="ctr"/>
            <a:r>
              <a:rPr lang="pl-PL" sz="3200" b="1" dirty="0">
                <a:solidFill>
                  <a:schemeClr val="tx1"/>
                </a:solidFill>
                <a:latin typeface="Times New Roman" panose="02020603050405020304" pitchFamily="18" charset="0"/>
                <a:cs typeface="Times New Roman" panose="02020603050405020304" pitchFamily="18" charset="0"/>
              </a:rPr>
              <a:t>Budżet LSR – 2023-2029</a:t>
            </a:r>
            <a:endParaRPr lang="pl-PL" sz="3200" dirty="0">
              <a:solidFill>
                <a:schemeClr val="tx1"/>
              </a:solidFill>
              <a:latin typeface="Times New Roman" panose="02020603050405020304" pitchFamily="18" charset="0"/>
              <a:cs typeface="Times New Roman" panose="02020603050405020304" pitchFamily="18" charset="0"/>
            </a:endParaRPr>
          </a:p>
        </p:txBody>
      </p:sp>
      <p:sp>
        <p:nvSpPr>
          <p:cNvPr id="3" name="Prostokąt zaokrąglony 2">
            <a:extLst>
              <a:ext uri="{FF2B5EF4-FFF2-40B4-BE49-F238E27FC236}">
                <a16:creationId xmlns:a16="http://schemas.microsoft.com/office/drawing/2014/main" id="{E5831672-8836-6A4D-9A93-D80CC3092CEE}"/>
              </a:ext>
            </a:extLst>
          </p:cNvPr>
          <p:cNvSpPr/>
          <p:nvPr/>
        </p:nvSpPr>
        <p:spPr>
          <a:xfrm>
            <a:off x="320397" y="943231"/>
            <a:ext cx="11751738" cy="5642503"/>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pl-PL" dirty="0"/>
          </a:p>
        </p:txBody>
      </p:sp>
      <p:sp>
        <p:nvSpPr>
          <p:cNvPr id="4" name="Owal 3">
            <a:extLst>
              <a:ext uri="{FF2B5EF4-FFF2-40B4-BE49-F238E27FC236}">
                <a16:creationId xmlns:a16="http://schemas.microsoft.com/office/drawing/2014/main" id="{22C942CB-EACE-8348-BF07-1D677A0C3A71}"/>
              </a:ext>
            </a:extLst>
          </p:cNvPr>
          <p:cNvSpPr/>
          <p:nvPr/>
        </p:nvSpPr>
        <p:spPr>
          <a:xfrm>
            <a:off x="960421" y="1172715"/>
            <a:ext cx="3987799" cy="3703990"/>
          </a:xfrm>
          <a:prstGeom prst="ellipse">
            <a:avLst/>
          </a:prstGeom>
        </p:spPr>
        <p:style>
          <a:lnRef idx="1">
            <a:schemeClr val="dk1"/>
          </a:lnRef>
          <a:fillRef idx="2">
            <a:schemeClr val="dk1"/>
          </a:fillRef>
          <a:effectRef idx="1">
            <a:schemeClr val="dk1"/>
          </a:effectRef>
          <a:fontRef idx="minor">
            <a:schemeClr val="dk1"/>
          </a:fontRef>
        </p:style>
        <p:txBody>
          <a:bodyPr rtlCol="0" anchor="ctr"/>
          <a:lstStyle/>
          <a:p>
            <a:pPr algn="ctr"/>
            <a:r>
              <a:rPr lang="pl-PL" sz="2000" b="1" dirty="0"/>
              <a:t>Plan Strategiczny dla Wspólnej Polityki Rolnej 2023-2027</a:t>
            </a:r>
          </a:p>
          <a:p>
            <a:pPr algn="ctr"/>
            <a:endParaRPr lang="pl-PL" dirty="0"/>
          </a:p>
          <a:p>
            <a:pPr algn="ctr"/>
            <a:r>
              <a:rPr lang="pl-PL" sz="2400" b="1" dirty="0">
                <a:solidFill>
                  <a:schemeClr val="tx1"/>
                </a:solidFill>
              </a:rPr>
              <a:t>Środki dla LGD ≈</a:t>
            </a:r>
            <a:r>
              <a:rPr lang="pl-PL" sz="2400" b="1" dirty="0">
                <a:solidFill>
                  <a:srgbClr val="FF0000"/>
                </a:solidFill>
              </a:rPr>
              <a:t> </a:t>
            </a:r>
            <a:br>
              <a:rPr lang="pl-PL" sz="2400" b="1" dirty="0">
                <a:solidFill>
                  <a:srgbClr val="FF0000"/>
                </a:solidFill>
              </a:rPr>
            </a:br>
            <a:r>
              <a:rPr lang="pl-PL" sz="2400" b="1" dirty="0">
                <a:solidFill>
                  <a:schemeClr val="bg1"/>
                </a:solidFill>
              </a:rPr>
              <a:t>1,5 mln Euro </a:t>
            </a:r>
          </a:p>
        </p:txBody>
      </p:sp>
      <p:sp>
        <p:nvSpPr>
          <p:cNvPr id="8" name="Owal 7">
            <a:extLst>
              <a:ext uri="{FF2B5EF4-FFF2-40B4-BE49-F238E27FC236}">
                <a16:creationId xmlns:a16="http://schemas.microsoft.com/office/drawing/2014/main" id="{BB8E056A-546B-0042-9942-1E0FD24C0708}"/>
              </a:ext>
            </a:extLst>
          </p:cNvPr>
          <p:cNvSpPr/>
          <p:nvPr/>
        </p:nvSpPr>
        <p:spPr>
          <a:xfrm>
            <a:off x="7781557" y="1172714"/>
            <a:ext cx="3987799" cy="3703991"/>
          </a:xfrm>
          <a:prstGeom prst="ellipse">
            <a:avLst/>
          </a:prstGeom>
          <a:ln/>
        </p:spPr>
        <p:style>
          <a:lnRef idx="1">
            <a:schemeClr val="accent4"/>
          </a:lnRef>
          <a:fillRef idx="2">
            <a:schemeClr val="accent4"/>
          </a:fillRef>
          <a:effectRef idx="1">
            <a:schemeClr val="accent4"/>
          </a:effectRef>
          <a:fontRef idx="minor">
            <a:schemeClr val="dk1"/>
          </a:fontRef>
        </p:style>
        <p:txBody>
          <a:bodyPr rtlCol="0" anchor="ctr"/>
          <a:lstStyle/>
          <a:p>
            <a:pPr algn="ctr"/>
            <a:r>
              <a:rPr lang="pl-PL" sz="2000" b="1" dirty="0"/>
              <a:t>Fundusze Europejskie dla Kujaw i Pomorza </a:t>
            </a:r>
          </a:p>
          <a:p>
            <a:pPr algn="ctr"/>
            <a:r>
              <a:rPr lang="pl-PL" sz="2000" b="1" dirty="0"/>
              <a:t>2021-2027 (EFS+)</a:t>
            </a:r>
          </a:p>
          <a:p>
            <a:pPr algn="ctr"/>
            <a:endParaRPr lang="pl-PL" dirty="0"/>
          </a:p>
          <a:p>
            <a:pPr algn="ctr"/>
            <a:r>
              <a:rPr lang="pl-PL" sz="2400" b="1" dirty="0">
                <a:solidFill>
                  <a:schemeClr val="tx1"/>
                </a:solidFill>
              </a:rPr>
              <a:t>Środki dla LGD ≈ </a:t>
            </a:r>
          </a:p>
          <a:p>
            <a:pPr algn="ctr"/>
            <a:r>
              <a:rPr lang="pl-PL" sz="2400" b="1" dirty="0">
                <a:solidFill>
                  <a:schemeClr val="bg1"/>
                </a:solidFill>
              </a:rPr>
              <a:t>1,0 mln euro</a:t>
            </a:r>
          </a:p>
        </p:txBody>
      </p:sp>
      <p:sp>
        <p:nvSpPr>
          <p:cNvPr id="5" name="pole tekstowe 4">
            <a:extLst>
              <a:ext uri="{FF2B5EF4-FFF2-40B4-BE49-F238E27FC236}">
                <a16:creationId xmlns:a16="http://schemas.microsoft.com/office/drawing/2014/main" id="{8FF74E78-E2FA-0547-BD19-D0DAC7D63C95}"/>
              </a:ext>
            </a:extLst>
          </p:cNvPr>
          <p:cNvSpPr txBox="1"/>
          <p:nvPr/>
        </p:nvSpPr>
        <p:spPr>
          <a:xfrm>
            <a:off x="3882592" y="1000928"/>
            <a:ext cx="4657768" cy="400110"/>
          </a:xfrm>
          <a:prstGeom prst="rect">
            <a:avLst/>
          </a:prstGeom>
          <a:noFill/>
        </p:spPr>
        <p:txBody>
          <a:bodyPr wrap="square" rtlCol="0">
            <a:spAutoFit/>
          </a:bodyPr>
          <a:lstStyle/>
          <a:p>
            <a:pPr algn="ctr"/>
            <a:r>
              <a:rPr lang="pl-PL" sz="2000" b="1" dirty="0">
                <a:solidFill>
                  <a:schemeClr val="bg1"/>
                </a:solidFill>
              </a:rPr>
              <a:t>LSR 2023-2029</a:t>
            </a:r>
          </a:p>
        </p:txBody>
      </p:sp>
      <p:sp>
        <p:nvSpPr>
          <p:cNvPr id="7" name="Prostokąt: zaokrąglone rogi 6">
            <a:extLst>
              <a:ext uri="{FF2B5EF4-FFF2-40B4-BE49-F238E27FC236}">
                <a16:creationId xmlns:a16="http://schemas.microsoft.com/office/drawing/2014/main" id="{A426FBDD-1E73-2B51-872A-3A54F93D8CE9}"/>
              </a:ext>
            </a:extLst>
          </p:cNvPr>
          <p:cNvSpPr/>
          <p:nvPr/>
        </p:nvSpPr>
        <p:spPr>
          <a:xfrm>
            <a:off x="719125" y="4346591"/>
            <a:ext cx="1952090" cy="1320976"/>
          </a:xfrm>
          <a:prstGeom prst="round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pl-PL" dirty="0"/>
              <a:t>Infrastruktura </a:t>
            </a:r>
          </a:p>
          <a:p>
            <a:pPr algn="ctr"/>
            <a:r>
              <a:rPr lang="pl-PL" dirty="0"/>
              <a:t>1 000 000 euro</a:t>
            </a:r>
          </a:p>
        </p:txBody>
      </p:sp>
      <p:sp>
        <p:nvSpPr>
          <p:cNvPr id="9" name="Prostokąt: zaokrąglone rogi 8">
            <a:extLst>
              <a:ext uri="{FF2B5EF4-FFF2-40B4-BE49-F238E27FC236}">
                <a16:creationId xmlns:a16="http://schemas.microsoft.com/office/drawing/2014/main" id="{4A54B1C1-975F-E582-7201-9B19B949F0EA}"/>
              </a:ext>
            </a:extLst>
          </p:cNvPr>
          <p:cNvSpPr/>
          <p:nvPr/>
        </p:nvSpPr>
        <p:spPr>
          <a:xfrm>
            <a:off x="3603413" y="4225911"/>
            <a:ext cx="2228784" cy="1301588"/>
          </a:xfrm>
          <a:prstGeom prst="round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pl-PL" dirty="0"/>
              <a:t>Przedsiębiorcy</a:t>
            </a:r>
          </a:p>
          <a:p>
            <a:pPr algn="ctr"/>
            <a:r>
              <a:rPr lang="pl-PL" dirty="0"/>
              <a:t>500 000 euro</a:t>
            </a:r>
          </a:p>
        </p:txBody>
      </p:sp>
      <p:sp>
        <p:nvSpPr>
          <p:cNvPr id="10" name="Owal 9">
            <a:extLst>
              <a:ext uri="{FF2B5EF4-FFF2-40B4-BE49-F238E27FC236}">
                <a16:creationId xmlns:a16="http://schemas.microsoft.com/office/drawing/2014/main" id="{30836899-F15B-1130-F490-6B849A36ACEE}"/>
              </a:ext>
            </a:extLst>
          </p:cNvPr>
          <p:cNvSpPr/>
          <p:nvPr/>
        </p:nvSpPr>
        <p:spPr>
          <a:xfrm>
            <a:off x="2719436" y="5346406"/>
            <a:ext cx="2228784" cy="1178964"/>
          </a:xfrm>
          <a:prstGeom prst="ellipse">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pl-PL" dirty="0"/>
              <a:t>Starterzy Podgrodzia 170 000 euro</a:t>
            </a:r>
          </a:p>
        </p:txBody>
      </p:sp>
      <p:sp>
        <p:nvSpPr>
          <p:cNvPr id="11" name="Owal 10">
            <a:extLst>
              <a:ext uri="{FF2B5EF4-FFF2-40B4-BE49-F238E27FC236}">
                <a16:creationId xmlns:a16="http://schemas.microsoft.com/office/drawing/2014/main" id="{B6FB5B49-1A28-1A21-DF4D-89FFB3E1F6BC}"/>
              </a:ext>
            </a:extLst>
          </p:cNvPr>
          <p:cNvSpPr/>
          <p:nvPr/>
        </p:nvSpPr>
        <p:spPr>
          <a:xfrm>
            <a:off x="5070254" y="5270903"/>
            <a:ext cx="2350891" cy="1178964"/>
          </a:xfrm>
          <a:prstGeom prst="ellipse">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pl-PL" dirty="0"/>
              <a:t>Firmy Podgrodzia 330 000 euro</a:t>
            </a:r>
          </a:p>
        </p:txBody>
      </p:sp>
      <p:sp>
        <p:nvSpPr>
          <p:cNvPr id="12" name="Prostokąt: zaokrąglone rogi 11">
            <a:extLst>
              <a:ext uri="{FF2B5EF4-FFF2-40B4-BE49-F238E27FC236}">
                <a16:creationId xmlns:a16="http://schemas.microsoft.com/office/drawing/2014/main" id="{76F8CA2A-7817-E97A-C323-677A4560C8CC}"/>
              </a:ext>
            </a:extLst>
          </p:cNvPr>
          <p:cNvSpPr/>
          <p:nvPr/>
        </p:nvSpPr>
        <p:spPr>
          <a:xfrm>
            <a:off x="10186641" y="4586335"/>
            <a:ext cx="1746607" cy="924312"/>
          </a:xfrm>
          <a:prstGeom prst="round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PL" dirty="0"/>
              <a:t>Równać szanse </a:t>
            </a:r>
          </a:p>
          <a:p>
            <a:pPr algn="ctr"/>
            <a:r>
              <a:rPr lang="pl-PL" dirty="0"/>
              <a:t>40 000 euro</a:t>
            </a:r>
          </a:p>
        </p:txBody>
      </p:sp>
      <p:sp>
        <p:nvSpPr>
          <p:cNvPr id="13" name="Prostokąt: zaokrąglone rogi 12">
            <a:extLst>
              <a:ext uri="{FF2B5EF4-FFF2-40B4-BE49-F238E27FC236}">
                <a16:creationId xmlns:a16="http://schemas.microsoft.com/office/drawing/2014/main" id="{900BAF65-D91E-5BCD-EBBF-85E97F6D5621}"/>
              </a:ext>
            </a:extLst>
          </p:cNvPr>
          <p:cNvSpPr/>
          <p:nvPr/>
        </p:nvSpPr>
        <p:spPr>
          <a:xfrm>
            <a:off x="8237281" y="4311413"/>
            <a:ext cx="1766338" cy="1044992"/>
          </a:xfrm>
          <a:prstGeom prst="round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PL" dirty="0"/>
              <a:t>Młodzi Podgrodzia 500 000 euro</a:t>
            </a:r>
          </a:p>
        </p:txBody>
      </p:sp>
      <p:sp>
        <p:nvSpPr>
          <p:cNvPr id="14" name="Prostokąt: zaokrąglone rogi 13">
            <a:extLst>
              <a:ext uri="{FF2B5EF4-FFF2-40B4-BE49-F238E27FC236}">
                <a16:creationId xmlns:a16="http://schemas.microsoft.com/office/drawing/2014/main" id="{6E183876-A76A-A793-D8C7-CE6302419D7A}"/>
              </a:ext>
            </a:extLst>
          </p:cNvPr>
          <p:cNvSpPr/>
          <p:nvPr/>
        </p:nvSpPr>
        <p:spPr>
          <a:xfrm>
            <a:off x="6548106" y="3164378"/>
            <a:ext cx="1746077" cy="1026186"/>
          </a:xfrm>
          <a:prstGeom prst="round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PL" dirty="0"/>
              <a:t>Seniorzy Podgrodzia 460 000 euro</a:t>
            </a:r>
          </a:p>
        </p:txBody>
      </p:sp>
    </p:spTree>
    <p:extLst>
      <p:ext uri="{BB962C8B-B14F-4D97-AF65-F5344CB8AC3E}">
        <p14:creationId xmlns:p14="http://schemas.microsoft.com/office/powerpoint/2010/main" val="202902279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5235A1-14E6-553E-CFD7-1E717FBA7F55}"/>
            </a:ext>
          </a:extLst>
        </p:cNvPr>
        <p:cNvGrpSpPr/>
        <p:nvPr/>
      </p:nvGrpSpPr>
      <p:grpSpPr>
        <a:xfrm>
          <a:off x="0" y="0"/>
          <a:ext cx="0" cy="0"/>
          <a:chOff x="0" y="0"/>
          <a:chExt cx="0" cy="0"/>
        </a:xfrm>
      </p:grpSpPr>
      <p:sp>
        <p:nvSpPr>
          <p:cNvPr id="4" name="Tytuł 1">
            <a:extLst>
              <a:ext uri="{FF2B5EF4-FFF2-40B4-BE49-F238E27FC236}">
                <a16:creationId xmlns:a16="http://schemas.microsoft.com/office/drawing/2014/main" id="{0E3B63EC-B637-4CC0-4C95-3266C066F93F}"/>
              </a:ext>
            </a:extLst>
          </p:cNvPr>
          <p:cNvSpPr>
            <a:spLocks noGrp="1"/>
          </p:cNvSpPr>
          <p:nvPr>
            <p:ph type="title"/>
          </p:nvPr>
        </p:nvSpPr>
        <p:spPr>
          <a:xfrm>
            <a:off x="838200" y="504895"/>
            <a:ext cx="10515600" cy="635795"/>
          </a:xfrm>
          <a:noFill/>
        </p:spPr>
        <p:txBody>
          <a:bodyPr>
            <a:noAutofit/>
          </a:bodyPr>
          <a:lstStyle/>
          <a:p>
            <a:pPr algn="ctr"/>
            <a:r>
              <a:rPr kumimoji="0" lang="pl-PL" sz="2800" b="1" i="0" u="none" strike="noStrike" kern="1200" cap="all"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Wskaźniki (produktu i rezultatu)</a:t>
            </a:r>
            <a:endParaRPr lang="pl-PL" sz="2800" b="1" dirty="0">
              <a:solidFill>
                <a:schemeClr val="tx1"/>
              </a:solidFill>
              <a:latin typeface="Times New Roman" panose="02020603050405020304" pitchFamily="18" charset="0"/>
              <a:cs typeface="Times New Roman" panose="02020603050405020304" pitchFamily="18" charset="0"/>
            </a:endParaRPr>
          </a:p>
        </p:txBody>
      </p:sp>
      <p:sp>
        <p:nvSpPr>
          <p:cNvPr id="3" name="Symbol zastępczy zawartości 2">
            <a:extLst>
              <a:ext uri="{FF2B5EF4-FFF2-40B4-BE49-F238E27FC236}">
                <a16:creationId xmlns:a16="http://schemas.microsoft.com/office/drawing/2014/main" id="{943FD61C-0F1B-C59A-79B4-1DBE90B08AD0}"/>
              </a:ext>
            </a:extLst>
          </p:cNvPr>
          <p:cNvSpPr>
            <a:spLocks noGrp="1"/>
          </p:cNvSpPr>
          <p:nvPr>
            <p:ph idx="1"/>
          </p:nvPr>
        </p:nvSpPr>
        <p:spPr>
          <a:xfrm>
            <a:off x="326014" y="1537853"/>
            <a:ext cx="11524242" cy="4371846"/>
          </a:xfrm>
        </p:spPr>
        <p:txBody>
          <a:bodyPr>
            <a:noAutofit/>
          </a:bodyPr>
          <a:lstStyle/>
          <a:p>
            <a:pPr marL="306000" marR="0" lvl="0" indent="-306000" algn="l" defTabSz="457200" rtl="0" eaLnBrk="1" fontAlgn="auto" latinLnBrk="0" hangingPunct="1">
              <a:lnSpc>
                <a:spcPct val="100000"/>
              </a:lnSpc>
              <a:spcBef>
                <a:spcPct val="20000"/>
              </a:spcBef>
              <a:spcAft>
                <a:spcPts val="600"/>
              </a:spcAft>
              <a:buClr>
                <a:srgbClr val="4590B8"/>
              </a:buClr>
              <a:buSzPct val="92000"/>
              <a:buFont typeface="Wingdings 2" panose="05020102010507070707" pitchFamily="18" charset="2"/>
              <a:buChar char=""/>
              <a:tabLst/>
              <a:defRPr/>
            </a:pPr>
            <a:r>
              <a:rPr kumimoji="0" lang="pl-PL" sz="2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Wskaźniki produktu:</a:t>
            </a:r>
          </a:p>
          <a:p>
            <a:pPr marL="306000" marR="0" lvl="0" indent="-306000" algn="l" defTabSz="457200" rtl="0" eaLnBrk="1" fontAlgn="auto" latinLnBrk="0" hangingPunct="1">
              <a:lnSpc>
                <a:spcPct val="100000"/>
              </a:lnSpc>
              <a:spcBef>
                <a:spcPct val="20000"/>
              </a:spcBef>
              <a:spcAft>
                <a:spcPts val="600"/>
              </a:spcAft>
              <a:buClr>
                <a:srgbClr val="4590B8"/>
              </a:buClr>
              <a:buSzPct val="92000"/>
              <a:buFontTx/>
              <a:buChar char="-"/>
              <a:tabLst/>
              <a:defRPr/>
            </a:pPr>
            <a:r>
              <a:rPr lang="pl-PL" sz="2400" dirty="0">
                <a:solidFill>
                  <a:schemeClr val="tx1"/>
                </a:solidFill>
                <a:latin typeface="Times New Roman" panose="02020603050405020304" pitchFamily="18" charset="0"/>
                <a:cs typeface="Times New Roman" panose="02020603050405020304" pitchFamily="18" charset="0"/>
              </a:rPr>
              <a:t>Liczba osób objętych wsparciem w zakresie równości kobiet i mężczyzn - </a:t>
            </a:r>
            <a:r>
              <a:rPr kumimoji="0" lang="pl-PL" sz="2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32 os. </a:t>
            </a:r>
          </a:p>
          <a:p>
            <a:pPr marL="0" marR="0" lvl="0" indent="0" algn="l" defTabSz="457200" rtl="0" eaLnBrk="1" fontAlgn="auto" latinLnBrk="0" hangingPunct="1">
              <a:lnSpc>
                <a:spcPct val="100000"/>
              </a:lnSpc>
              <a:spcBef>
                <a:spcPct val="20000"/>
              </a:spcBef>
              <a:spcAft>
                <a:spcPts val="600"/>
              </a:spcAft>
              <a:buClr>
                <a:srgbClr val="4590B8"/>
              </a:buClr>
              <a:buSzPct val="92000"/>
              <a:buFont typeface="Wingdings 2" panose="05020102010507070707" pitchFamily="18" charset="2"/>
              <a:buNone/>
              <a:tabLst/>
              <a:defRPr/>
            </a:pPr>
            <a:endParaRPr kumimoji="0" lang="pl-PL" sz="2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306000" marR="0" lvl="0" indent="-306000" algn="l" defTabSz="457200" rtl="0" eaLnBrk="1" fontAlgn="auto" latinLnBrk="0" hangingPunct="1">
              <a:lnSpc>
                <a:spcPct val="100000"/>
              </a:lnSpc>
              <a:spcBef>
                <a:spcPct val="20000"/>
              </a:spcBef>
              <a:spcAft>
                <a:spcPts val="600"/>
              </a:spcAft>
              <a:buClr>
                <a:srgbClr val="4590B8"/>
              </a:buClr>
              <a:buSzPct val="92000"/>
              <a:buFont typeface="Wingdings 2" panose="05020102010507070707" pitchFamily="18" charset="2"/>
              <a:buChar char=""/>
              <a:tabLst/>
              <a:defRPr/>
            </a:pPr>
            <a:r>
              <a:rPr kumimoji="0" lang="pl-PL" sz="2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Wskaźniki rezultatu:</a:t>
            </a:r>
          </a:p>
          <a:p>
            <a:pPr marL="0" marR="0" lvl="0" indent="0" algn="l" defTabSz="457200" rtl="0" eaLnBrk="1" fontAlgn="auto" latinLnBrk="0" hangingPunct="1">
              <a:lnSpc>
                <a:spcPct val="100000"/>
              </a:lnSpc>
              <a:spcBef>
                <a:spcPct val="20000"/>
              </a:spcBef>
              <a:spcAft>
                <a:spcPts val="600"/>
              </a:spcAft>
              <a:buClr>
                <a:srgbClr val="4590B8"/>
              </a:buClr>
              <a:buSzPct val="92000"/>
              <a:buFont typeface="Wingdings 2" panose="05020102010507070707" pitchFamily="18" charset="2"/>
              <a:buNone/>
              <a:tabLst/>
              <a:defRPr/>
            </a:pPr>
            <a:r>
              <a:rPr kumimoji="0" lang="pl-PL"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lang="pl-PL" sz="2400" dirty="0">
                <a:solidFill>
                  <a:schemeClr val="tx1"/>
                </a:solidFill>
                <a:latin typeface="Times New Roman" panose="02020603050405020304" pitchFamily="18" charset="0"/>
                <a:cs typeface="Times New Roman" panose="02020603050405020304" pitchFamily="18" charset="0"/>
              </a:rPr>
              <a:t>Liczba osób, które podniosły poziom wiedzy w zakresie równości kobiet i mężczyzn dzięki wsparciu w programie - </a:t>
            </a:r>
            <a:r>
              <a:rPr lang="pl-PL" sz="2400" b="1" dirty="0">
                <a:solidFill>
                  <a:schemeClr val="tx1"/>
                </a:solidFill>
                <a:latin typeface="Times New Roman" panose="02020603050405020304" pitchFamily="18" charset="0"/>
                <a:cs typeface="Times New Roman" panose="02020603050405020304" pitchFamily="18" charset="0"/>
              </a:rPr>
              <a:t>20 os.</a:t>
            </a:r>
            <a:endParaRPr kumimoji="0" lang="pl-PL" sz="20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252442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AE4C67-C1D3-3351-B551-A6BB3EA2046F}"/>
            </a:ext>
          </a:extLst>
        </p:cNvPr>
        <p:cNvGrpSpPr/>
        <p:nvPr/>
      </p:nvGrpSpPr>
      <p:grpSpPr>
        <a:xfrm>
          <a:off x="0" y="0"/>
          <a:ext cx="0" cy="0"/>
          <a:chOff x="0" y="0"/>
          <a:chExt cx="0" cy="0"/>
        </a:xfrm>
      </p:grpSpPr>
      <p:sp>
        <p:nvSpPr>
          <p:cNvPr id="4" name="Tytuł 1">
            <a:extLst>
              <a:ext uri="{FF2B5EF4-FFF2-40B4-BE49-F238E27FC236}">
                <a16:creationId xmlns:a16="http://schemas.microsoft.com/office/drawing/2014/main" id="{3FE4DB4E-0F56-A8BE-B658-297821806C8A}"/>
              </a:ext>
            </a:extLst>
          </p:cNvPr>
          <p:cNvSpPr>
            <a:spLocks noGrp="1"/>
          </p:cNvSpPr>
          <p:nvPr>
            <p:ph type="title"/>
          </p:nvPr>
        </p:nvSpPr>
        <p:spPr>
          <a:xfrm>
            <a:off x="838200" y="504895"/>
            <a:ext cx="10515600" cy="635795"/>
          </a:xfrm>
          <a:noFill/>
        </p:spPr>
        <p:txBody>
          <a:bodyPr>
            <a:noAutofit/>
          </a:bodyPr>
          <a:lstStyle/>
          <a:p>
            <a:pPr algn="ctr"/>
            <a:r>
              <a:rPr kumimoji="0" lang="pl-PL" sz="2800" b="1" i="0" u="none" strike="noStrike" kern="1200" cap="all"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Źródła finansowania Projektu</a:t>
            </a:r>
            <a:endParaRPr lang="pl-PL" sz="2800" b="1" dirty="0">
              <a:solidFill>
                <a:schemeClr val="tx1"/>
              </a:solidFill>
              <a:latin typeface="Times New Roman" panose="02020603050405020304" pitchFamily="18" charset="0"/>
              <a:cs typeface="Times New Roman" panose="02020603050405020304" pitchFamily="18" charset="0"/>
            </a:endParaRPr>
          </a:p>
        </p:txBody>
      </p:sp>
      <p:sp>
        <p:nvSpPr>
          <p:cNvPr id="3" name="Symbol zastępczy zawartości 2">
            <a:extLst>
              <a:ext uri="{FF2B5EF4-FFF2-40B4-BE49-F238E27FC236}">
                <a16:creationId xmlns:a16="http://schemas.microsoft.com/office/drawing/2014/main" id="{A5A04B5D-55A1-0CE3-6B2D-9626EAAE2933}"/>
              </a:ext>
            </a:extLst>
          </p:cNvPr>
          <p:cNvSpPr>
            <a:spLocks noGrp="1"/>
          </p:cNvSpPr>
          <p:nvPr>
            <p:ph idx="1"/>
          </p:nvPr>
        </p:nvSpPr>
        <p:spPr>
          <a:xfrm>
            <a:off x="522717" y="1417781"/>
            <a:ext cx="11576920" cy="4371846"/>
          </a:xfrm>
        </p:spPr>
        <p:txBody>
          <a:bodyPr>
            <a:noAutofit/>
          </a:bodyPr>
          <a:lstStyle/>
          <a:p>
            <a:pPr marL="306000" marR="0" lvl="0" indent="-306000" algn="l" defTabSz="457200" rtl="0" eaLnBrk="1" fontAlgn="auto" latinLnBrk="0" hangingPunct="1">
              <a:lnSpc>
                <a:spcPct val="100000"/>
              </a:lnSpc>
              <a:spcBef>
                <a:spcPct val="20000"/>
              </a:spcBef>
              <a:spcAft>
                <a:spcPts val="600"/>
              </a:spcAft>
              <a:buClr>
                <a:srgbClr val="4590B8"/>
              </a:buClr>
              <a:buSzPct val="92000"/>
              <a:buFont typeface="Wingdings 2" panose="05020102010507070707" pitchFamily="18" charset="2"/>
              <a:buChar char=""/>
              <a:tabLst/>
              <a:defRPr/>
            </a:pPr>
            <a:r>
              <a:rPr kumimoji="0" lang="pl-PL"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Dostępna alokacja: </a:t>
            </a:r>
            <a:r>
              <a:rPr lang="pl-PL" sz="2400" b="1" dirty="0">
                <a:solidFill>
                  <a:schemeClr val="tx1"/>
                </a:solidFill>
                <a:latin typeface="Times New Roman" panose="02020603050405020304" pitchFamily="18" charset="0"/>
                <a:cs typeface="Times New Roman" panose="02020603050405020304" pitchFamily="18" charset="0"/>
              </a:rPr>
              <a:t>171 860,00 zł</a:t>
            </a:r>
            <a:endParaRPr kumimoji="0" lang="pl-PL" sz="24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endParaRPr>
          </a:p>
          <a:p>
            <a:pPr marL="306000" marR="0" lvl="0" indent="-306000" algn="l" defTabSz="457200" rtl="0" eaLnBrk="1" fontAlgn="auto" latinLnBrk="0" hangingPunct="1">
              <a:lnSpc>
                <a:spcPct val="100000"/>
              </a:lnSpc>
              <a:spcBef>
                <a:spcPct val="20000"/>
              </a:spcBef>
              <a:spcAft>
                <a:spcPts val="600"/>
              </a:spcAft>
              <a:buClr>
                <a:srgbClr val="4590B8"/>
              </a:buClr>
              <a:buSzPct val="92000"/>
              <a:buFont typeface="Wingdings 2" panose="05020102010507070707" pitchFamily="18" charset="2"/>
              <a:buChar char=""/>
              <a:tabLst/>
              <a:defRPr/>
            </a:pPr>
            <a:r>
              <a:rPr kumimoji="0" lang="pl-PL"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Wkład własny: </a:t>
            </a:r>
            <a:r>
              <a:rPr lang="pl-PL" sz="2400" b="1" dirty="0">
                <a:solidFill>
                  <a:schemeClr val="tx1"/>
                </a:solidFill>
                <a:latin typeface="Times New Roman" panose="02020603050405020304" pitchFamily="18" charset="0"/>
                <a:cs typeface="Times New Roman" panose="02020603050405020304" pitchFamily="18" charset="0"/>
              </a:rPr>
              <a:t>9 678,44</a:t>
            </a:r>
            <a:r>
              <a:rPr kumimoji="0" lang="pl-PL" sz="24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pl-PL" sz="2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zł</a:t>
            </a:r>
          </a:p>
          <a:p>
            <a:pPr marL="306000" marR="0" lvl="0" indent="-306000" algn="l" defTabSz="457200" rtl="0" eaLnBrk="1" fontAlgn="auto" latinLnBrk="0" hangingPunct="1">
              <a:lnSpc>
                <a:spcPct val="100000"/>
              </a:lnSpc>
              <a:spcBef>
                <a:spcPct val="20000"/>
              </a:spcBef>
              <a:spcAft>
                <a:spcPts val="600"/>
              </a:spcAft>
              <a:buClr>
                <a:srgbClr val="4590B8"/>
              </a:buClr>
              <a:buSzPct val="92000"/>
              <a:buFont typeface="Wingdings 2" panose="05020102010507070707" pitchFamily="18" charset="2"/>
              <a:buChar char=""/>
              <a:tabLst/>
              <a:defRPr/>
            </a:pPr>
            <a:endParaRPr kumimoji="0" lang="pl-PL" sz="2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306000" marR="0" lvl="0" indent="-306000" algn="l" defTabSz="457200" rtl="0" eaLnBrk="1" fontAlgn="auto" latinLnBrk="0" hangingPunct="1">
              <a:lnSpc>
                <a:spcPct val="100000"/>
              </a:lnSpc>
              <a:spcBef>
                <a:spcPct val="20000"/>
              </a:spcBef>
              <a:spcAft>
                <a:spcPts val="600"/>
              </a:spcAft>
              <a:buClr>
                <a:srgbClr val="4590B8"/>
              </a:buClr>
              <a:buSzPct val="92000"/>
              <a:buFontTx/>
              <a:buChar char="-"/>
              <a:tabLst/>
              <a:defRPr/>
            </a:pPr>
            <a:r>
              <a:rPr kumimoji="0" lang="pl-PL"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Liczba grantów: </a:t>
            </a:r>
            <a:r>
              <a:rPr kumimoji="0" lang="pl-PL" sz="2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min. </a:t>
            </a:r>
            <a:r>
              <a:rPr lang="pl-PL" sz="2400" b="1" dirty="0">
                <a:solidFill>
                  <a:prstClr val="black"/>
                </a:solidFill>
                <a:latin typeface="Times New Roman" panose="02020603050405020304" pitchFamily="18" charset="0"/>
                <a:cs typeface="Times New Roman" panose="02020603050405020304" pitchFamily="18" charset="0"/>
              </a:rPr>
              <a:t>2</a:t>
            </a:r>
            <a:endParaRPr kumimoji="0" lang="pl-PL" sz="2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306000" marR="0" lvl="0" indent="-306000" algn="l" defTabSz="457200" rtl="0" eaLnBrk="1" fontAlgn="auto" latinLnBrk="0" hangingPunct="1">
              <a:lnSpc>
                <a:spcPct val="100000"/>
              </a:lnSpc>
              <a:spcBef>
                <a:spcPct val="20000"/>
              </a:spcBef>
              <a:spcAft>
                <a:spcPts val="600"/>
              </a:spcAft>
              <a:buClr>
                <a:srgbClr val="4590B8"/>
              </a:buClr>
              <a:buSzPct val="92000"/>
              <a:buFontTx/>
              <a:buChar char="-"/>
              <a:tabLst/>
              <a:defRPr/>
            </a:pPr>
            <a:r>
              <a:rPr kumimoji="0" lang="pl-PL"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Maksymalna wartość grantu nie może przekroczyć: </a:t>
            </a:r>
            <a:r>
              <a:rPr kumimoji="0" lang="pl-PL" sz="2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100 000,00 zł </a:t>
            </a:r>
          </a:p>
          <a:p>
            <a:pPr marL="0" marR="0" lvl="0" indent="0" algn="l" defTabSz="457200" rtl="0" eaLnBrk="1" fontAlgn="auto" latinLnBrk="0" hangingPunct="1">
              <a:lnSpc>
                <a:spcPct val="100000"/>
              </a:lnSpc>
              <a:spcBef>
                <a:spcPct val="20000"/>
              </a:spcBef>
              <a:spcAft>
                <a:spcPts val="600"/>
              </a:spcAft>
              <a:buClr>
                <a:srgbClr val="4590B8"/>
              </a:buClr>
              <a:buSzPct val="92000"/>
              <a:buFont typeface="Wingdings 2" panose="05020102010507070707" pitchFamily="18" charset="2"/>
              <a:buNone/>
              <a:tabLst/>
              <a:defRPr/>
            </a:pPr>
            <a:r>
              <a:rPr kumimoji="0" lang="pl-PL" sz="2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 min. wkład własny 5%)</a:t>
            </a:r>
          </a:p>
          <a:p>
            <a:pPr marL="0" marR="0" lvl="0" indent="0" algn="l" defTabSz="457200" rtl="0" eaLnBrk="1" fontAlgn="auto" latinLnBrk="0" hangingPunct="1">
              <a:lnSpc>
                <a:spcPct val="100000"/>
              </a:lnSpc>
              <a:spcBef>
                <a:spcPct val="20000"/>
              </a:spcBef>
              <a:spcAft>
                <a:spcPts val="600"/>
              </a:spcAft>
              <a:buClr>
                <a:srgbClr val="4590B8"/>
              </a:buClr>
              <a:buSzPct val="92000"/>
              <a:buFont typeface="Wingdings 2" panose="05020102010507070707" pitchFamily="18" charset="2"/>
              <a:buNone/>
              <a:tabLst/>
              <a:defRPr/>
            </a:pPr>
            <a:endParaRPr kumimoji="0" lang="pl-PL" sz="2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306000" marR="0" lvl="0" indent="-306000" algn="l" defTabSz="457200" rtl="0" eaLnBrk="1" fontAlgn="auto" latinLnBrk="0" hangingPunct="1">
              <a:lnSpc>
                <a:spcPct val="100000"/>
              </a:lnSpc>
              <a:spcBef>
                <a:spcPct val="20000"/>
              </a:spcBef>
              <a:spcAft>
                <a:spcPts val="600"/>
              </a:spcAft>
              <a:buClr>
                <a:srgbClr val="4590B8"/>
              </a:buClr>
              <a:buSzPct val="92000"/>
              <a:buFontTx/>
              <a:buChar char="-"/>
              <a:tabLst/>
              <a:defRPr/>
            </a:pPr>
            <a:r>
              <a:rPr kumimoji="0" lang="pl-PL"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Maksymalna ilość wniosków na jednego Grantobiorcę w jednym naborze: </a:t>
            </a:r>
            <a:r>
              <a:rPr kumimoji="0" lang="pl-PL" sz="2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2</a:t>
            </a:r>
          </a:p>
          <a:p>
            <a:pPr marL="1257300" lvl="3" indent="0">
              <a:spcBef>
                <a:spcPct val="20000"/>
              </a:spcBef>
              <a:spcAft>
                <a:spcPts val="600"/>
              </a:spcAft>
              <a:buClr>
                <a:srgbClr val="4590B8"/>
              </a:buClr>
              <a:buSzPct val="92000"/>
              <a:buNone/>
              <a:defRPr/>
            </a:pPr>
            <a:endParaRPr kumimoji="0" lang="pl-PL"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470905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CAE5F6-03BD-E976-D6B0-A8555C8FBF73}"/>
            </a:ext>
          </a:extLst>
        </p:cNvPr>
        <p:cNvGrpSpPr/>
        <p:nvPr/>
      </p:nvGrpSpPr>
      <p:grpSpPr>
        <a:xfrm>
          <a:off x="0" y="0"/>
          <a:ext cx="0" cy="0"/>
          <a:chOff x="0" y="0"/>
          <a:chExt cx="0" cy="0"/>
        </a:xfrm>
      </p:grpSpPr>
      <p:sp>
        <p:nvSpPr>
          <p:cNvPr id="5" name="Tytuł 1">
            <a:extLst>
              <a:ext uri="{FF2B5EF4-FFF2-40B4-BE49-F238E27FC236}">
                <a16:creationId xmlns:a16="http://schemas.microsoft.com/office/drawing/2014/main" id="{D0486FE4-282C-B5F1-4A9D-AFE3D4C5BDB1}"/>
              </a:ext>
            </a:extLst>
          </p:cNvPr>
          <p:cNvSpPr txBox="1">
            <a:spLocks/>
          </p:cNvSpPr>
          <p:nvPr/>
        </p:nvSpPr>
        <p:spPr>
          <a:xfrm>
            <a:off x="838200" y="76639"/>
            <a:ext cx="10515600" cy="523726"/>
          </a:xfrm>
          <a:prstGeom prst="rect">
            <a:avLst/>
          </a:prstGeom>
          <a:no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pl-PL" sz="2800" b="1" dirty="0">
                <a:latin typeface="Times New Roman" panose="02020603050405020304" pitchFamily="18" charset="0"/>
                <a:cs typeface="Times New Roman" panose="02020603050405020304" pitchFamily="18" charset="0"/>
              </a:rPr>
              <a:t>KRYTERIA WYBORU GRANTOBIORCÓW</a:t>
            </a:r>
          </a:p>
        </p:txBody>
      </p:sp>
      <p:graphicFrame>
        <p:nvGraphicFramePr>
          <p:cNvPr id="7" name="Symbol zastępczy zawartości 6">
            <a:extLst>
              <a:ext uri="{FF2B5EF4-FFF2-40B4-BE49-F238E27FC236}">
                <a16:creationId xmlns:a16="http://schemas.microsoft.com/office/drawing/2014/main" id="{4AA4BA4C-7C9E-33F0-038F-4967E88FD741}"/>
              </a:ext>
            </a:extLst>
          </p:cNvPr>
          <p:cNvGraphicFramePr>
            <a:graphicFrameLocks noGrp="1"/>
          </p:cNvGraphicFramePr>
          <p:nvPr>
            <p:ph idx="1"/>
            <p:extLst>
              <p:ext uri="{D42A27DB-BD31-4B8C-83A1-F6EECF244321}">
                <p14:modId xmlns:p14="http://schemas.microsoft.com/office/powerpoint/2010/main" val="1214134691"/>
              </p:ext>
            </p:extLst>
          </p:nvPr>
        </p:nvGraphicFramePr>
        <p:xfrm>
          <a:off x="315883" y="832902"/>
          <a:ext cx="11618818" cy="4703263"/>
        </p:xfrm>
        <a:graphic>
          <a:graphicData uri="http://schemas.openxmlformats.org/drawingml/2006/table">
            <a:tbl>
              <a:tblPr firstRow="1"/>
              <a:tblGrid>
                <a:gridCol w="539140">
                  <a:extLst>
                    <a:ext uri="{9D8B030D-6E8A-4147-A177-3AD203B41FA5}">
                      <a16:colId xmlns:a16="http://schemas.microsoft.com/office/drawing/2014/main" val="983073444"/>
                    </a:ext>
                  </a:extLst>
                </a:gridCol>
                <a:gridCol w="1983180">
                  <a:extLst>
                    <a:ext uri="{9D8B030D-6E8A-4147-A177-3AD203B41FA5}">
                      <a16:colId xmlns:a16="http://schemas.microsoft.com/office/drawing/2014/main" val="1278068802"/>
                    </a:ext>
                  </a:extLst>
                </a:gridCol>
                <a:gridCol w="5735781">
                  <a:extLst>
                    <a:ext uri="{9D8B030D-6E8A-4147-A177-3AD203B41FA5}">
                      <a16:colId xmlns:a16="http://schemas.microsoft.com/office/drawing/2014/main" val="2743809046"/>
                    </a:ext>
                  </a:extLst>
                </a:gridCol>
                <a:gridCol w="3360717">
                  <a:extLst>
                    <a:ext uri="{9D8B030D-6E8A-4147-A177-3AD203B41FA5}">
                      <a16:colId xmlns:a16="http://schemas.microsoft.com/office/drawing/2014/main" val="4240477617"/>
                    </a:ext>
                  </a:extLst>
                </a:gridCol>
              </a:tblGrid>
              <a:tr h="286536">
                <a:tc gridSpan="4">
                  <a:txBody>
                    <a:bodyPr/>
                    <a:lstStyle/>
                    <a:p>
                      <a:pPr algn="ctr">
                        <a:lnSpc>
                          <a:spcPct val="115000"/>
                        </a:lnSpc>
                        <a:spcAft>
                          <a:spcPts val="1000"/>
                        </a:spcAft>
                      </a:pPr>
                      <a:r>
                        <a:rPr lang="pl-PL" sz="16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KRYTERIA RANKINGOWE</a:t>
                      </a:r>
                      <a:endParaRPr lang="pl-PL"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770" marR="517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hMerge="1">
                  <a:txBody>
                    <a:bodyPr/>
                    <a:lstStyle/>
                    <a:p>
                      <a:endParaRPr lang="pl-PL"/>
                    </a:p>
                  </a:txBody>
                  <a:tcPr/>
                </a:tc>
                <a:tc hMerge="1">
                  <a:txBody>
                    <a:bodyPr/>
                    <a:lstStyle/>
                    <a:p>
                      <a:endParaRPr lang="pl-PL"/>
                    </a:p>
                  </a:txBody>
                  <a:tcPr/>
                </a:tc>
                <a:tc hMerge="1">
                  <a:txBody>
                    <a:bodyPr/>
                    <a:lstStyle/>
                    <a:p>
                      <a:endParaRPr lang="pl-PL"/>
                    </a:p>
                  </a:txBody>
                  <a:tcPr/>
                </a:tc>
                <a:extLst>
                  <a:ext uri="{0D108BD9-81ED-4DB2-BD59-A6C34878D82A}">
                    <a16:rowId xmlns:a16="http://schemas.microsoft.com/office/drawing/2014/main" val="654404434"/>
                  </a:ext>
                </a:extLst>
              </a:tr>
              <a:tr h="281861">
                <a:tc>
                  <a:txBody>
                    <a:bodyPr/>
                    <a:lstStyle/>
                    <a:p>
                      <a:pPr algn="ctr">
                        <a:lnSpc>
                          <a:spcPct val="115000"/>
                        </a:lnSpc>
                        <a:spcAft>
                          <a:spcPts val="1000"/>
                        </a:spcAft>
                      </a:pPr>
                      <a:r>
                        <a:rPr lang="pl-PL" sz="16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L.p.</a:t>
                      </a:r>
                      <a:endParaRPr lang="pl-PL"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770" marR="517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a:lnSpc>
                          <a:spcPct val="115000"/>
                        </a:lnSpc>
                        <a:spcAft>
                          <a:spcPts val="1000"/>
                        </a:spcAft>
                      </a:pPr>
                      <a:r>
                        <a:rPr lang="pl-PL" sz="16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Nazwa kryterium</a:t>
                      </a:r>
                      <a:endParaRPr lang="pl-PL"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770" marR="517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a:lnSpc>
                          <a:spcPct val="115000"/>
                        </a:lnSpc>
                        <a:spcAft>
                          <a:spcPts val="1000"/>
                        </a:spcAft>
                      </a:pPr>
                      <a:r>
                        <a:rPr lang="pl-PL" sz="16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Opis kryterium, uzasadnienie oraz źródło weryfikacji	</a:t>
                      </a:r>
                      <a:endParaRPr lang="pl-PL"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770" marR="517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R="109855" algn="ctr">
                        <a:lnSpc>
                          <a:spcPct val="115000"/>
                        </a:lnSpc>
                        <a:spcAft>
                          <a:spcPts val="1000"/>
                        </a:spcAft>
                      </a:pPr>
                      <a:r>
                        <a:rPr lang="pl-PL" sz="16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Punktacja</a:t>
                      </a:r>
                      <a:endParaRPr lang="pl-PL"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770" marR="517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792716269"/>
                  </a:ext>
                </a:extLst>
              </a:tr>
              <a:tr h="1201265">
                <a:tc>
                  <a:txBody>
                    <a:bodyPr/>
                    <a:lstStyle/>
                    <a:p>
                      <a:pPr algn="ctr">
                        <a:lnSpc>
                          <a:spcPct val="115000"/>
                        </a:lnSpc>
                        <a:spcAft>
                          <a:spcPts val="1000"/>
                        </a:spcAft>
                      </a:pPr>
                      <a:r>
                        <a:rPr lang="pl-PL" sz="1600" b="1">
                          <a:effectLst/>
                          <a:latin typeface="Times New Roman" panose="02020603050405020304" pitchFamily="18" charset="0"/>
                          <a:ea typeface="Calibri" panose="020F0502020204030204" pitchFamily="34" charset="0"/>
                          <a:cs typeface="Times New Roman" panose="02020603050405020304" pitchFamily="18" charset="0"/>
                        </a:rPr>
                        <a:t>1.</a:t>
                      </a:r>
                      <a:endParaRPr lang="pl-PL"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770" marR="517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pl-PL" sz="1600" b="1" dirty="0">
                          <a:effectLst/>
                          <a:latin typeface="Times New Roman" panose="02020603050405020304" pitchFamily="18" charset="0"/>
                          <a:ea typeface="Calibri" panose="020F0502020204030204" pitchFamily="34" charset="0"/>
                          <a:cs typeface="Times New Roman" panose="02020603050405020304" pitchFamily="18" charset="0"/>
                        </a:rPr>
                        <a:t>Status wnioskodawcy*</a:t>
                      </a:r>
                      <a:endParaRPr lang="pl-PL"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770" marR="517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15000"/>
                        </a:lnSpc>
                        <a:spcAft>
                          <a:spcPts val="1000"/>
                        </a:spcAft>
                      </a:pPr>
                      <a:r>
                        <a:rPr lang="pl-PL" sz="1600" dirty="0">
                          <a:effectLst/>
                          <a:latin typeface="Times New Roman" panose="02020603050405020304" pitchFamily="18" charset="0"/>
                          <a:ea typeface="Times New Roman" panose="02020603050405020304" pitchFamily="18" charset="0"/>
                          <a:cs typeface="Times New Roman" panose="02020603050405020304" pitchFamily="18" charset="0"/>
                        </a:rPr>
                        <a:t>Preferowane będą projekty realizowane przez wnioskodawców spoza sektora finansów publicznych tj. organizacje pozarządowe.</a:t>
                      </a:r>
                    </a:p>
                    <a:p>
                      <a:pPr algn="just">
                        <a:lnSpc>
                          <a:spcPct val="115000"/>
                        </a:lnSpc>
                        <a:spcAft>
                          <a:spcPts val="1000"/>
                        </a:spcAft>
                      </a:pPr>
                      <a:r>
                        <a:rPr lang="pl-PL" sz="1600" i="1" dirty="0">
                          <a:effectLst/>
                          <a:latin typeface="Times New Roman" panose="02020603050405020304" pitchFamily="18" charset="0"/>
                          <a:ea typeface="Times New Roman" panose="02020603050405020304" pitchFamily="18" charset="0"/>
                          <a:cs typeface="Times New Roman" panose="02020603050405020304" pitchFamily="18" charset="0"/>
                        </a:rPr>
                        <a:t>Kryterium weryfikowane na podstawie wniosku o powierzenie grantu.</a:t>
                      </a:r>
                      <a:endParaRPr lang="pl-PL"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770" marR="517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pl-PL" sz="1600" b="1" dirty="0">
                          <a:effectLst/>
                          <a:latin typeface="Times New Roman" panose="02020603050405020304" pitchFamily="18" charset="0"/>
                          <a:ea typeface="Times New Roman" panose="02020603050405020304" pitchFamily="18" charset="0"/>
                          <a:cs typeface="Times New Roman" panose="02020603050405020304" pitchFamily="18" charset="0"/>
                        </a:rPr>
                        <a:t>0 pkt – </a:t>
                      </a:r>
                      <a:r>
                        <a:rPr lang="pl-PL" sz="1600" dirty="0">
                          <a:effectLst/>
                          <a:latin typeface="Times New Roman" panose="02020603050405020304" pitchFamily="18" charset="0"/>
                          <a:ea typeface="Times New Roman" panose="02020603050405020304" pitchFamily="18" charset="0"/>
                          <a:cs typeface="Times New Roman" panose="02020603050405020304" pitchFamily="18" charset="0"/>
                        </a:rPr>
                        <a:t>wnioskodawcą projektu nie jest organizacja pozarządowa</a:t>
                      </a:r>
                    </a:p>
                    <a:p>
                      <a:pPr>
                        <a:lnSpc>
                          <a:spcPct val="115000"/>
                        </a:lnSpc>
                        <a:spcAft>
                          <a:spcPts val="1000"/>
                        </a:spcAft>
                      </a:pPr>
                      <a:r>
                        <a:rPr lang="pl-PL" sz="1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pl-PL" sz="1600" b="1" dirty="0">
                          <a:effectLst/>
                          <a:latin typeface="Times New Roman" panose="02020603050405020304" pitchFamily="18" charset="0"/>
                          <a:ea typeface="Times New Roman" panose="02020603050405020304" pitchFamily="18" charset="0"/>
                          <a:cs typeface="Times New Roman" panose="02020603050405020304" pitchFamily="18" charset="0"/>
                        </a:rPr>
                        <a:t>5 pkt – </a:t>
                      </a:r>
                      <a:r>
                        <a:rPr lang="pl-PL" sz="1600" dirty="0">
                          <a:effectLst/>
                          <a:latin typeface="Times New Roman" panose="02020603050405020304" pitchFamily="18" charset="0"/>
                          <a:ea typeface="Times New Roman" panose="02020603050405020304" pitchFamily="18" charset="0"/>
                          <a:cs typeface="Times New Roman" panose="02020603050405020304" pitchFamily="18" charset="0"/>
                        </a:rPr>
                        <a:t>wnioskodawcą projektu jest organizacja pozarządowa</a:t>
                      </a:r>
                      <a:r>
                        <a:rPr lang="pl-PL" sz="16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pl-PL"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770" marR="517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79962644"/>
                  </a:ext>
                </a:extLst>
              </a:tr>
              <a:tr h="2219991">
                <a:tc>
                  <a:txBody>
                    <a:bodyPr/>
                    <a:lstStyle/>
                    <a:p>
                      <a:pPr algn="ctr">
                        <a:lnSpc>
                          <a:spcPct val="115000"/>
                        </a:lnSpc>
                        <a:spcAft>
                          <a:spcPts val="1000"/>
                        </a:spcAft>
                      </a:pPr>
                      <a:r>
                        <a:rPr lang="pl-PL" sz="1600" b="1">
                          <a:effectLst/>
                          <a:latin typeface="Times New Roman" panose="02020603050405020304" pitchFamily="18" charset="0"/>
                          <a:ea typeface="Calibri" panose="020F0502020204030204" pitchFamily="34" charset="0"/>
                          <a:cs typeface="Times New Roman" panose="02020603050405020304" pitchFamily="18" charset="0"/>
                        </a:rPr>
                        <a:t>2.</a:t>
                      </a:r>
                      <a:endParaRPr lang="pl-PL"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770" marR="517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pl-PL" sz="1600" b="1">
                          <a:effectLst/>
                          <a:latin typeface="Times New Roman" panose="02020603050405020304" pitchFamily="18" charset="0"/>
                          <a:ea typeface="Calibri" panose="020F0502020204030204" pitchFamily="34" charset="0"/>
                          <a:cs typeface="Times New Roman" panose="02020603050405020304" pitchFamily="18" charset="0"/>
                        </a:rPr>
                        <a:t>Wsparcie uczestników </a:t>
                      </a:r>
                      <a:br>
                        <a:rPr lang="pl-PL" sz="1600" b="1">
                          <a:effectLst/>
                          <a:latin typeface="Times New Roman" panose="02020603050405020304" pitchFamily="18" charset="0"/>
                          <a:ea typeface="Calibri" panose="020F0502020204030204" pitchFamily="34" charset="0"/>
                          <a:cs typeface="Times New Roman" panose="02020603050405020304" pitchFamily="18" charset="0"/>
                        </a:rPr>
                      </a:br>
                      <a:r>
                        <a:rPr lang="pl-PL" sz="1600" b="1">
                          <a:effectLst/>
                          <a:latin typeface="Times New Roman" panose="02020603050405020304" pitchFamily="18" charset="0"/>
                          <a:ea typeface="Calibri" panose="020F0502020204030204" pitchFamily="34" charset="0"/>
                          <a:cs typeface="Times New Roman" panose="02020603050405020304" pitchFamily="18" charset="0"/>
                        </a:rPr>
                        <a:t>w niekorzystnej sytuacji**</a:t>
                      </a:r>
                      <a:endParaRPr lang="pl-PL"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770" marR="517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15000"/>
                        </a:lnSpc>
                        <a:spcAft>
                          <a:spcPts val="1000"/>
                        </a:spcAft>
                      </a:pPr>
                      <a:r>
                        <a:rPr lang="pl-PL" sz="1600" dirty="0">
                          <a:effectLst/>
                          <a:latin typeface="Times New Roman" panose="02020603050405020304" pitchFamily="18" charset="0"/>
                          <a:ea typeface="Calibri" panose="020F0502020204030204" pitchFamily="34" charset="0"/>
                          <a:cs typeface="Times New Roman" panose="02020603050405020304" pitchFamily="18" charset="0"/>
                        </a:rPr>
                        <a:t>Preferowane będą projekty, które w pierwszej kolejności będą kierowane do uczestników - osób znajdujących się w niekorzystnej sytuacji, opisanych w Lokalnej Strategii Rozwoju </a:t>
                      </a:r>
                      <a:r>
                        <a:rPr lang="pl-PL" sz="1600" dirty="0">
                          <a:effectLst/>
                          <a:latin typeface="Times New Roman" panose="02020603050405020304" pitchFamily="18" charset="0"/>
                          <a:ea typeface="Times New Roman" panose="02020603050405020304" pitchFamily="18" charset="0"/>
                          <a:cs typeface="Times New Roman" panose="02020603050405020304" pitchFamily="18" charset="0"/>
                        </a:rPr>
                        <a:t>Stowarzyszenia Lokalnej Grupy Działania </a:t>
                      </a:r>
                      <a:r>
                        <a:rPr lang="pl-PL" sz="1600" i="1" dirty="0">
                          <a:effectLst/>
                          <a:latin typeface="Times New Roman" panose="02020603050405020304" pitchFamily="18" charset="0"/>
                          <a:ea typeface="Times New Roman" panose="02020603050405020304" pitchFamily="18" charset="0"/>
                          <a:cs typeface="Times New Roman" panose="02020603050405020304" pitchFamily="18" charset="0"/>
                        </a:rPr>
                        <a:t>,,Podgrodzie Toruńskie”</a:t>
                      </a:r>
                      <a:r>
                        <a:rPr lang="pl-PL" sz="1600" dirty="0">
                          <a:effectLst/>
                          <a:latin typeface="Times New Roman" panose="02020603050405020304" pitchFamily="18" charset="0"/>
                          <a:ea typeface="Times New Roman" panose="02020603050405020304" pitchFamily="18" charset="0"/>
                          <a:cs typeface="Times New Roman" panose="02020603050405020304" pitchFamily="18" charset="0"/>
                        </a:rPr>
                        <a:t> 2023-2029 </a:t>
                      </a:r>
                      <a:br>
                        <a:rPr lang="pl-PL" sz="1600" dirty="0">
                          <a:effectLst/>
                          <a:latin typeface="Times New Roman" panose="02020603050405020304" pitchFamily="18" charset="0"/>
                          <a:ea typeface="Times New Roman" panose="02020603050405020304" pitchFamily="18" charset="0"/>
                          <a:cs typeface="Times New Roman" panose="02020603050405020304" pitchFamily="18" charset="0"/>
                        </a:rPr>
                      </a:br>
                      <a:r>
                        <a:rPr lang="pl-PL" sz="1600" dirty="0">
                          <a:effectLst/>
                          <a:latin typeface="Times New Roman" panose="02020603050405020304" pitchFamily="18" charset="0"/>
                          <a:ea typeface="Times New Roman" panose="02020603050405020304" pitchFamily="18" charset="0"/>
                          <a:cs typeface="Times New Roman" panose="02020603050405020304" pitchFamily="18" charset="0"/>
                        </a:rPr>
                        <a:t>tj.: osób niepełnosprawnych. W ramach danego kryterium oceniane będzie, czy wnioskodawca w kryteriach rekrutacji uczestników, wskazał kryteria premiujące dla osób znajdujących się </a:t>
                      </a:r>
                      <a:br>
                        <a:rPr lang="pl-PL" sz="1600" dirty="0">
                          <a:effectLst/>
                          <a:latin typeface="Times New Roman" panose="02020603050405020304" pitchFamily="18" charset="0"/>
                          <a:ea typeface="Times New Roman" panose="02020603050405020304" pitchFamily="18" charset="0"/>
                          <a:cs typeface="Times New Roman" panose="02020603050405020304" pitchFamily="18" charset="0"/>
                        </a:rPr>
                      </a:br>
                      <a:r>
                        <a:rPr lang="pl-PL" sz="1600" dirty="0">
                          <a:effectLst/>
                          <a:latin typeface="Times New Roman" panose="02020603050405020304" pitchFamily="18" charset="0"/>
                          <a:ea typeface="Times New Roman" panose="02020603050405020304" pitchFamily="18" charset="0"/>
                          <a:cs typeface="Times New Roman" panose="02020603050405020304" pitchFamily="18" charset="0"/>
                        </a:rPr>
                        <a:t>w niekorzystnej sytuacji, określonych w LSR.</a:t>
                      </a:r>
                    </a:p>
                    <a:p>
                      <a:pPr algn="just">
                        <a:lnSpc>
                          <a:spcPct val="115000"/>
                        </a:lnSpc>
                        <a:spcAft>
                          <a:spcPts val="1000"/>
                        </a:spcAft>
                      </a:pPr>
                      <a:r>
                        <a:rPr lang="pl-PL" sz="1600" i="1" dirty="0">
                          <a:effectLst/>
                          <a:latin typeface="Times New Roman" panose="02020603050405020304" pitchFamily="18" charset="0"/>
                          <a:ea typeface="Times New Roman" panose="02020603050405020304" pitchFamily="18" charset="0"/>
                          <a:cs typeface="Times New Roman" panose="02020603050405020304" pitchFamily="18" charset="0"/>
                        </a:rPr>
                        <a:t>Kryterium będzie weryfikowane na podstawie zapisów wniosku </a:t>
                      </a:r>
                      <a:br>
                        <a:rPr lang="pl-PL" sz="1600" i="1" dirty="0">
                          <a:effectLst/>
                          <a:latin typeface="Times New Roman" panose="02020603050405020304" pitchFamily="18" charset="0"/>
                          <a:ea typeface="Times New Roman" panose="02020603050405020304" pitchFamily="18" charset="0"/>
                          <a:cs typeface="Times New Roman" panose="02020603050405020304" pitchFamily="18" charset="0"/>
                        </a:rPr>
                      </a:br>
                      <a:r>
                        <a:rPr lang="pl-PL" sz="1600" i="1" dirty="0">
                          <a:effectLst/>
                          <a:latin typeface="Times New Roman" panose="02020603050405020304" pitchFamily="18" charset="0"/>
                          <a:ea typeface="Times New Roman" panose="02020603050405020304" pitchFamily="18" charset="0"/>
                          <a:cs typeface="Times New Roman" panose="02020603050405020304" pitchFamily="18" charset="0"/>
                        </a:rPr>
                        <a:t>o powierzenie grantu.</a:t>
                      </a:r>
                      <a:endParaRPr lang="pl-PL"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770" marR="517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pl-PL" sz="1600" b="1" dirty="0">
                          <a:effectLst/>
                          <a:latin typeface="Times New Roman" panose="02020603050405020304" pitchFamily="18" charset="0"/>
                          <a:ea typeface="Times New Roman" panose="02020603050405020304" pitchFamily="18" charset="0"/>
                          <a:cs typeface="Times New Roman" panose="02020603050405020304" pitchFamily="18" charset="0"/>
                        </a:rPr>
                        <a:t>0 pkt</a:t>
                      </a:r>
                      <a:r>
                        <a:rPr lang="pl-PL" sz="1600" dirty="0">
                          <a:effectLst/>
                          <a:latin typeface="Times New Roman" panose="02020603050405020304" pitchFamily="18" charset="0"/>
                          <a:ea typeface="Times New Roman" panose="02020603050405020304" pitchFamily="18" charset="0"/>
                          <a:cs typeface="Times New Roman" panose="02020603050405020304" pitchFamily="18" charset="0"/>
                        </a:rPr>
                        <a:t> – wnioskodawca  </a:t>
                      </a:r>
                      <a:br>
                        <a:rPr lang="pl-PL" sz="1600" dirty="0">
                          <a:effectLst/>
                          <a:latin typeface="Times New Roman" panose="02020603050405020304" pitchFamily="18" charset="0"/>
                          <a:ea typeface="Times New Roman" panose="02020603050405020304" pitchFamily="18" charset="0"/>
                          <a:cs typeface="Times New Roman" panose="02020603050405020304" pitchFamily="18" charset="0"/>
                        </a:rPr>
                      </a:br>
                      <a:r>
                        <a:rPr lang="pl-PL" sz="1600" dirty="0">
                          <a:effectLst/>
                          <a:latin typeface="Times New Roman" panose="02020603050405020304" pitchFamily="18" charset="0"/>
                          <a:ea typeface="Times New Roman" panose="02020603050405020304" pitchFamily="18" charset="0"/>
                          <a:cs typeface="Times New Roman" panose="02020603050405020304" pitchFamily="18" charset="0"/>
                        </a:rPr>
                        <a:t>w kryteriach rekrutacji uczestników grantu nie wskazał kryterium premiującego dla osób znajdujących się w niekorzystnej sytuacji</a:t>
                      </a:r>
                    </a:p>
                    <a:p>
                      <a:pPr>
                        <a:lnSpc>
                          <a:spcPct val="115000"/>
                        </a:lnSpc>
                        <a:spcAft>
                          <a:spcPts val="1000"/>
                        </a:spcAft>
                      </a:pPr>
                      <a:r>
                        <a:rPr lang="pl-PL" sz="1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pl-PL" sz="1600" b="1" dirty="0">
                          <a:effectLst/>
                          <a:latin typeface="Times New Roman" panose="02020603050405020304" pitchFamily="18" charset="0"/>
                          <a:ea typeface="Times New Roman" panose="02020603050405020304" pitchFamily="18" charset="0"/>
                          <a:cs typeface="Times New Roman" panose="02020603050405020304" pitchFamily="18" charset="0"/>
                        </a:rPr>
                        <a:t>5 pkt</a:t>
                      </a:r>
                      <a:r>
                        <a:rPr lang="pl-PL" sz="1600" dirty="0">
                          <a:effectLst/>
                          <a:latin typeface="Times New Roman" panose="02020603050405020304" pitchFamily="18" charset="0"/>
                          <a:ea typeface="Times New Roman" panose="02020603050405020304" pitchFamily="18" charset="0"/>
                          <a:cs typeface="Times New Roman" panose="02020603050405020304" pitchFamily="18" charset="0"/>
                        </a:rPr>
                        <a:t> – wnioskodawca </a:t>
                      </a:r>
                      <a:br>
                        <a:rPr lang="pl-PL" sz="1600" dirty="0">
                          <a:effectLst/>
                          <a:latin typeface="Times New Roman" panose="02020603050405020304" pitchFamily="18" charset="0"/>
                          <a:ea typeface="Times New Roman" panose="02020603050405020304" pitchFamily="18" charset="0"/>
                          <a:cs typeface="Times New Roman" panose="02020603050405020304" pitchFamily="18" charset="0"/>
                        </a:rPr>
                      </a:br>
                      <a:r>
                        <a:rPr lang="pl-PL" sz="1600" dirty="0">
                          <a:effectLst/>
                          <a:latin typeface="Times New Roman" panose="02020603050405020304" pitchFamily="18" charset="0"/>
                          <a:ea typeface="Times New Roman" panose="02020603050405020304" pitchFamily="18" charset="0"/>
                          <a:cs typeface="Times New Roman" panose="02020603050405020304" pitchFamily="18" charset="0"/>
                        </a:rPr>
                        <a:t>w kryteriach rekrutacji uczestników grantu wskazał kryterium premiujące dla osób znajdujących się w niekorzystnej sytuacji</a:t>
                      </a:r>
                    </a:p>
                  </a:txBody>
                  <a:tcPr marL="51770" marR="517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47252713"/>
                  </a:ext>
                </a:extLst>
              </a:tr>
            </a:tbl>
          </a:graphicData>
        </a:graphic>
      </p:graphicFrame>
    </p:spTree>
    <p:extLst>
      <p:ext uri="{BB962C8B-B14F-4D97-AF65-F5344CB8AC3E}">
        <p14:creationId xmlns:p14="http://schemas.microsoft.com/office/powerpoint/2010/main" val="204460529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7476DB-F308-F4B1-3BF8-E3CCE27CA4A1}"/>
            </a:ext>
          </a:extLst>
        </p:cNvPr>
        <p:cNvGrpSpPr/>
        <p:nvPr/>
      </p:nvGrpSpPr>
      <p:grpSpPr>
        <a:xfrm>
          <a:off x="0" y="0"/>
          <a:ext cx="0" cy="0"/>
          <a:chOff x="0" y="0"/>
          <a:chExt cx="0" cy="0"/>
        </a:xfrm>
      </p:grpSpPr>
      <p:sp>
        <p:nvSpPr>
          <p:cNvPr id="5" name="Tytuł 1">
            <a:extLst>
              <a:ext uri="{FF2B5EF4-FFF2-40B4-BE49-F238E27FC236}">
                <a16:creationId xmlns:a16="http://schemas.microsoft.com/office/drawing/2014/main" id="{789E68DD-75AB-CE17-FE05-EB6D2B2CDF6A}"/>
              </a:ext>
            </a:extLst>
          </p:cNvPr>
          <p:cNvSpPr txBox="1">
            <a:spLocks/>
          </p:cNvSpPr>
          <p:nvPr/>
        </p:nvSpPr>
        <p:spPr>
          <a:xfrm>
            <a:off x="838200" y="76639"/>
            <a:ext cx="10515600" cy="523726"/>
          </a:xfrm>
          <a:prstGeom prst="rect">
            <a:avLst/>
          </a:prstGeom>
          <a:no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pl-PL" sz="2800" b="1" dirty="0">
                <a:latin typeface="Times New Roman" panose="02020603050405020304" pitchFamily="18" charset="0"/>
                <a:cs typeface="Times New Roman" panose="02020603050405020304" pitchFamily="18" charset="0"/>
              </a:rPr>
              <a:t>KRYTERIA WYBORU GRANTOBIORCÓW</a:t>
            </a:r>
          </a:p>
        </p:txBody>
      </p:sp>
      <p:graphicFrame>
        <p:nvGraphicFramePr>
          <p:cNvPr id="7" name="Symbol zastępczy zawartości 6">
            <a:extLst>
              <a:ext uri="{FF2B5EF4-FFF2-40B4-BE49-F238E27FC236}">
                <a16:creationId xmlns:a16="http://schemas.microsoft.com/office/drawing/2014/main" id="{C542A716-088B-00C5-5512-6DC601CAC8B7}"/>
              </a:ext>
            </a:extLst>
          </p:cNvPr>
          <p:cNvGraphicFramePr>
            <a:graphicFrameLocks noGrp="1"/>
          </p:cNvGraphicFramePr>
          <p:nvPr>
            <p:ph idx="1"/>
            <p:extLst>
              <p:ext uri="{D42A27DB-BD31-4B8C-83A1-F6EECF244321}">
                <p14:modId xmlns:p14="http://schemas.microsoft.com/office/powerpoint/2010/main" val="3426390964"/>
              </p:ext>
            </p:extLst>
          </p:nvPr>
        </p:nvGraphicFramePr>
        <p:xfrm>
          <a:off x="286591" y="600365"/>
          <a:ext cx="11618818" cy="6054163"/>
        </p:xfrm>
        <a:graphic>
          <a:graphicData uri="http://schemas.openxmlformats.org/drawingml/2006/table">
            <a:tbl>
              <a:tblPr firstRow="1"/>
              <a:tblGrid>
                <a:gridCol w="539140">
                  <a:extLst>
                    <a:ext uri="{9D8B030D-6E8A-4147-A177-3AD203B41FA5}">
                      <a16:colId xmlns:a16="http://schemas.microsoft.com/office/drawing/2014/main" val="983073444"/>
                    </a:ext>
                  </a:extLst>
                </a:gridCol>
                <a:gridCol w="1983180">
                  <a:extLst>
                    <a:ext uri="{9D8B030D-6E8A-4147-A177-3AD203B41FA5}">
                      <a16:colId xmlns:a16="http://schemas.microsoft.com/office/drawing/2014/main" val="1278068802"/>
                    </a:ext>
                  </a:extLst>
                </a:gridCol>
                <a:gridCol w="5735781">
                  <a:extLst>
                    <a:ext uri="{9D8B030D-6E8A-4147-A177-3AD203B41FA5}">
                      <a16:colId xmlns:a16="http://schemas.microsoft.com/office/drawing/2014/main" val="2743809046"/>
                    </a:ext>
                  </a:extLst>
                </a:gridCol>
                <a:gridCol w="3360717">
                  <a:extLst>
                    <a:ext uri="{9D8B030D-6E8A-4147-A177-3AD203B41FA5}">
                      <a16:colId xmlns:a16="http://schemas.microsoft.com/office/drawing/2014/main" val="4240477617"/>
                    </a:ext>
                  </a:extLst>
                </a:gridCol>
              </a:tblGrid>
              <a:tr h="286536">
                <a:tc gridSpan="4">
                  <a:txBody>
                    <a:bodyPr/>
                    <a:lstStyle/>
                    <a:p>
                      <a:pPr algn="ctr">
                        <a:lnSpc>
                          <a:spcPct val="115000"/>
                        </a:lnSpc>
                        <a:spcAft>
                          <a:spcPts val="1000"/>
                        </a:spcAft>
                      </a:pPr>
                      <a:r>
                        <a:rPr lang="pl-PL" sz="16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KRYTERIA RANKINGOWE</a:t>
                      </a:r>
                      <a:endParaRPr lang="pl-PL"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770" marR="517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hMerge="1">
                  <a:txBody>
                    <a:bodyPr/>
                    <a:lstStyle/>
                    <a:p>
                      <a:endParaRPr lang="pl-PL"/>
                    </a:p>
                  </a:txBody>
                  <a:tcPr/>
                </a:tc>
                <a:tc hMerge="1">
                  <a:txBody>
                    <a:bodyPr/>
                    <a:lstStyle/>
                    <a:p>
                      <a:endParaRPr lang="pl-PL"/>
                    </a:p>
                  </a:txBody>
                  <a:tcPr/>
                </a:tc>
                <a:tc hMerge="1">
                  <a:txBody>
                    <a:bodyPr/>
                    <a:lstStyle/>
                    <a:p>
                      <a:endParaRPr lang="pl-PL"/>
                    </a:p>
                  </a:txBody>
                  <a:tcPr/>
                </a:tc>
                <a:extLst>
                  <a:ext uri="{0D108BD9-81ED-4DB2-BD59-A6C34878D82A}">
                    <a16:rowId xmlns:a16="http://schemas.microsoft.com/office/drawing/2014/main" val="654404434"/>
                  </a:ext>
                </a:extLst>
              </a:tr>
              <a:tr h="281861">
                <a:tc>
                  <a:txBody>
                    <a:bodyPr/>
                    <a:lstStyle/>
                    <a:p>
                      <a:pPr algn="ctr">
                        <a:lnSpc>
                          <a:spcPct val="115000"/>
                        </a:lnSpc>
                        <a:spcAft>
                          <a:spcPts val="1000"/>
                        </a:spcAft>
                      </a:pPr>
                      <a:r>
                        <a:rPr lang="pl-PL" sz="16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L.p.</a:t>
                      </a:r>
                      <a:endParaRPr lang="pl-PL"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770" marR="517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a:lnSpc>
                          <a:spcPct val="115000"/>
                        </a:lnSpc>
                        <a:spcAft>
                          <a:spcPts val="1000"/>
                        </a:spcAft>
                      </a:pPr>
                      <a:r>
                        <a:rPr lang="pl-PL" sz="16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Nazwa kryterium</a:t>
                      </a:r>
                      <a:endParaRPr lang="pl-PL"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770" marR="517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a:lnSpc>
                          <a:spcPct val="115000"/>
                        </a:lnSpc>
                        <a:spcAft>
                          <a:spcPts val="1000"/>
                        </a:spcAft>
                      </a:pPr>
                      <a:r>
                        <a:rPr lang="pl-PL" sz="16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Opis kryterium, uzasadnienie oraz źródło weryfikacji	</a:t>
                      </a:r>
                      <a:endParaRPr lang="pl-PL"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770" marR="517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R="109855" algn="ctr">
                        <a:lnSpc>
                          <a:spcPct val="115000"/>
                        </a:lnSpc>
                        <a:spcAft>
                          <a:spcPts val="1000"/>
                        </a:spcAft>
                      </a:pPr>
                      <a:r>
                        <a:rPr lang="pl-PL" sz="16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Punktacja</a:t>
                      </a:r>
                      <a:endParaRPr lang="pl-PL"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770" marR="517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792716269"/>
                  </a:ext>
                </a:extLst>
              </a:tr>
              <a:tr h="1201265">
                <a:tc>
                  <a:txBody>
                    <a:bodyPr/>
                    <a:lstStyle/>
                    <a:p>
                      <a:pPr algn="ctr">
                        <a:lnSpc>
                          <a:spcPct val="115000"/>
                        </a:lnSpc>
                        <a:spcAft>
                          <a:spcPts val="1000"/>
                        </a:spcAft>
                      </a:pPr>
                      <a:r>
                        <a:rPr lang="pl-PL" sz="1600" b="1" dirty="0">
                          <a:effectLst/>
                          <a:latin typeface="Times New Roman" panose="02020603050405020304" pitchFamily="18" charset="0"/>
                          <a:ea typeface="Calibri" panose="020F0502020204030204" pitchFamily="34" charset="0"/>
                          <a:cs typeface="Times New Roman" panose="02020603050405020304" pitchFamily="18" charset="0"/>
                        </a:rPr>
                        <a:t>3.</a:t>
                      </a:r>
                      <a:endParaRPr lang="pl-PL"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5562" marR="355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pl-PL" sz="1600" b="1" dirty="0">
                          <a:effectLst/>
                          <a:latin typeface="Times New Roman" panose="02020603050405020304" pitchFamily="18" charset="0"/>
                          <a:ea typeface="Calibri" panose="020F0502020204030204" pitchFamily="34" charset="0"/>
                          <a:cs typeface="Times New Roman" panose="02020603050405020304" pitchFamily="18" charset="0"/>
                        </a:rPr>
                        <a:t>Współpraca międzysektorowa</a:t>
                      </a:r>
                      <a:endParaRPr lang="pl-PL"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5562" marR="355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15000"/>
                        </a:lnSpc>
                        <a:spcAft>
                          <a:spcPts val="1000"/>
                        </a:spcAft>
                      </a:pPr>
                      <a:r>
                        <a:rPr lang="pl-PL" sz="1400" dirty="0">
                          <a:effectLst/>
                          <a:latin typeface="Times New Roman" panose="02020603050405020304" pitchFamily="18" charset="0"/>
                          <a:ea typeface="Times New Roman" panose="02020603050405020304" pitchFamily="18" charset="0"/>
                          <a:cs typeface="Times New Roman" panose="02020603050405020304" pitchFamily="18" charset="0"/>
                        </a:rPr>
                        <a:t>Preferowane będą projekty realizowane przez wnioskodawcę we współpracy </a:t>
                      </a:r>
                      <a:br>
                        <a:rPr lang="pl-PL" sz="1400" dirty="0">
                          <a:effectLst/>
                          <a:latin typeface="Times New Roman" panose="02020603050405020304" pitchFamily="18" charset="0"/>
                          <a:ea typeface="Times New Roman" panose="02020603050405020304" pitchFamily="18" charset="0"/>
                          <a:cs typeface="Times New Roman" panose="02020603050405020304" pitchFamily="18" charset="0"/>
                        </a:rPr>
                      </a:br>
                      <a:r>
                        <a:rPr lang="pl-PL" sz="1400" dirty="0">
                          <a:effectLst/>
                          <a:latin typeface="Times New Roman" panose="02020603050405020304" pitchFamily="18" charset="0"/>
                          <a:ea typeface="Times New Roman" panose="02020603050405020304" pitchFamily="18" charset="0"/>
                          <a:cs typeface="Times New Roman" panose="02020603050405020304" pitchFamily="18" charset="0"/>
                        </a:rPr>
                        <a:t>z podmiotami lokalnymi (posiadającymi</a:t>
                      </a:r>
                      <a:r>
                        <a:rPr lang="pl-PL" sz="1400" dirty="0">
                          <a:effectLst/>
                          <a:latin typeface="Times New Roman" panose="02020603050405020304" pitchFamily="18" charset="0"/>
                          <a:ea typeface="Calibri" panose="020F0502020204030204" pitchFamily="34" charset="0"/>
                          <a:cs typeface="Times New Roman" panose="02020603050405020304" pitchFamily="18" charset="0"/>
                        </a:rPr>
                        <a:t> siedzibę, oddział lub filię</a:t>
                      </a:r>
                      <a:r>
                        <a:rPr lang="pl-PL" sz="1400" dirty="0">
                          <a:effectLst/>
                          <a:latin typeface="Times New Roman" panose="02020603050405020304" pitchFamily="18" charset="0"/>
                          <a:ea typeface="Times New Roman" panose="02020603050405020304" pitchFamily="18" charset="0"/>
                          <a:cs typeface="Times New Roman" panose="02020603050405020304" pitchFamily="18" charset="0"/>
                        </a:rPr>
                        <a:t> na obszarze objętym LSR), reprezentującymi inni niż wnioskodawca sektor (społeczny, gospodarczy lub publiczny). </a:t>
                      </a:r>
                    </a:p>
                    <a:p>
                      <a:pPr algn="just">
                        <a:lnSpc>
                          <a:spcPct val="115000"/>
                        </a:lnSpc>
                        <a:spcAft>
                          <a:spcPts val="1000"/>
                        </a:spcAft>
                      </a:pPr>
                      <a:r>
                        <a:rPr lang="pl-PL" sz="1400" i="1" dirty="0">
                          <a:effectLst/>
                          <a:latin typeface="Times New Roman" panose="02020603050405020304" pitchFamily="18" charset="0"/>
                          <a:ea typeface="Times New Roman" panose="02020603050405020304" pitchFamily="18" charset="0"/>
                          <a:cs typeface="Times New Roman" panose="02020603050405020304" pitchFamily="18" charset="0"/>
                        </a:rPr>
                        <a:t>Kryterium będzie weryfikowane na podstawie zapisów wniosku o powierzenie grantu oraz porozumienia o współpracy między wnioskodawcą, a partnerem </a:t>
                      </a:r>
                      <a:br>
                        <a:rPr lang="pl-PL" sz="1400" i="1" dirty="0">
                          <a:effectLst/>
                          <a:latin typeface="Times New Roman" panose="02020603050405020304" pitchFamily="18" charset="0"/>
                          <a:ea typeface="Times New Roman" panose="02020603050405020304" pitchFamily="18" charset="0"/>
                          <a:cs typeface="Times New Roman" panose="02020603050405020304" pitchFamily="18" charset="0"/>
                        </a:rPr>
                      </a:br>
                      <a:r>
                        <a:rPr lang="pl-PL" sz="1400" i="1" dirty="0">
                          <a:effectLst/>
                          <a:latin typeface="Times New Roman" panose="02020603050405020304" pitchFamily="18" charset="0"/>
                          <a:ea typeface="Times New Roman" panose="02020603050405020304" pitchFamily="18" charset="0"/>
                          <a:cs typeface="Times New Roman" panose="02020603050405020304" pitchFamily="18" charset="0"/>
                        </a:rPr>
                        <a:t>z innego sektora, określającego partnerów oraz planowane zasady i zakres współpracy (zgodnie ze wzorem, stanowiącym załącznik do ogłoszenia </a:t>
                      </a:r>
                      <a:br>
                        <a:rPr lang="pl-PL" sz="1400" i="1" dirty="0">
                          <a:effectLst/>
                          <a:latin typeface="Times New Roman" panose="02020603050405020304" pitchFamily="18" charset="0"/>
                          <a:ea typeface="Times New Roman" panose="02020603050405020304" pitchFamily="18" charset="0"/>
                          <a:cs typeface="Times New Roman" panose="02020603050405020304" pitchFamily="18" charset="0"/>
                        </a:rPr>
                      </a:br>
                      <a:r>
                        <a:rPr lang="pl-PL" sz="1400" i="1" dirty="0">
                          <a:effectLst/>
                          <a:latin typeface="Times New Roman" panose="02020603050405020304" pitchFamily="18" charset="0"/>
                          <a:ea typeface="Times New Roman" panose="02020603050405020304" pitchFamily="18" charset="0"/>
                          <a:cs typeface="Times New Roman" panose="02020603050405020304" pitchFamily="18" charset="0"/>
                        </a:rPr>
                        <a:t>o naborze). </a:t>
                      </a:r>
                      <a:endParaRPr lang="pl-PL"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5562" marR="355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pl-PL" sz="1400" b="1" dirty="0">
                          <a:effectLst/>
                          <a:latin typeface="Times New Roman" panose="02020603050405020304" pitchFamily="18" charset="0"/>
                          <a:ea typeface="Times New Roman" panose="02020603050405020304" pitchFamily="18" charset="0"/>
                          <a:cs typeface="Times New Roman" panose="02020603050405020304" pitchFamily="18" charset="0"/>
                        </a:rPr>
                        <a:t>0 pkt</a:t>
                      </a:r>
                      <a:r>
                        <a:rPr lang="pl-PL" sz="1400" dirty="0">
                          <a:effectLst/>
                          <a:latin typeface="Times New Roman" panose="02020603050405020304" pitchFamily="18" charset="0"/>
                          <a:ea typeface="Times New Roman" panose="02020603050405020304" pitchFamily="18" charset="0"/>
                          <a:cs typeface="Times New Roman" panose="02020603050405020304" pitchFamily="18" charset="0"/>
                        </a:rPr>
                        <a:t> – projekt nie zakłada współpracy międzysektorowej</a:t>
                      </a:r>
                    </a:p>
                    <a:p>
                      <a:pPr>
                        <a:lnSpc>
                          <a:spcPct val="115000"/>
                        </a:lnSpc>
                        <a:spcAft>
                          <a:spcPts val="1000"/>
                        </a:spcAft>
                      </a:pPr>
                      <a:r>
                        <a:rPr lang="pl-PL" sz="1400" b="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pl-PL" sz="1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1000"/>
                        </a:spcAft>
                      </a:pPr>
                      <a:r>
                        <a:rPr lang="pl-PL" sz="1400" b="1" dirty="0">
                          <a:effectLst/>
                          <a:latin typeface="Times New Roman" panose="02020603050405020304" pitchFamily="18" charset="0"/>
                          <a:ea typeface="Times New Roman" panose="02020603050405020304" pitchFamily="18" charset="0"/>
                          <a:cs typeface="Times New Roman" panose="02020603050405020304" pitchFamily="18" charset="0"/>
                        </a:rPr>
                        <a:t>5 pkt</a:t>
                      </a:r>
                      <a:r>
                        <a:rPr lang="pl-PL" sz="1400" dirty="0">
                          <a:effectLst/>
                          <a:latin typeface="Times New Roman" panose="02020603050405020304" pitchFamily="18" charset="0"/>
                          <a:ea typeface="Times New Roman" panose="02020603050405020304" pitchFamily="18" charset="0"/>
                          <a:cs typeface="Times New Roman" panose="02020603050405020304" pitchFamily="18" charset="0"/>
                        </a:rPr>
                        <a:t> – projekt zakłada współpracę międzysektorową </a:t>
                      </a:r>
                    </a:p>
                  </a:txBody>
                  <a:tcPr marL="35562" marR="355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79962644"/>
                  </a:ext>
                </a:extLst>
              </a:tr>
              <a:tr h="2219991">
                <a:tc>
                  <a:txBody>
                    <a:bodyPr/>
                    <a:lstStyle/>
                    <a:p>
                      <a:pPr algn="ctr">
                        <a:lnSpc>
                          <a:spcPct val="115000"/>
                        </a:lnSpc>
                        <a:spcAft>
                          <a:spcPts val="1000"/>
                        </a:spcAft>
                      </a:pPr>
                      <a:r>
                        <a:rPr lang="pl-PL" sz="1600" b="1">
                          <a:effectLst/>
                          <a:latin typeface="Times New Roman" panose="02020603050405020304" pitchFamily="18" charset="0"/>
                          <a:ea typeface="Calibri" panose="020F0502020204030204" pitchFamily="34" charset="0"/>
                          <a:cs typeface="Times New Roman" panose="02020603050405020304" pitchFamily="18" charset="0"/>
                        </a:rPr>
                        <a:t>4.</a:t>
                      </a:r>
                      <a:endParaRPr lang="pl-PL"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5562" marR="355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pl-PL" sz="1600" b="1" dirty="0">
                          <a:effectLst/>
                          <a:latin typeface="Times New Roman" panose="02020603050405020304" pitchFamily="18" charset="0"/>
                          <a:ea typeface="Calibri" panose="020F0502020204030204" pitchFamily="34" charset="0"/>
                          <a:cs typeface="Times New Roman" panose="02020603050405020304" pitchFamily="18" charset="0"/>
                        </a:rPr>
                        <a:t>Doświadczenie wnioskodawcy</a:t>
                      </a:r>
                      <a:endParaRPr lang="pl-PL"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5562" marR="355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15000"/>
                        </a:lnSpc>
                        <a:spcAft>
                          <a:spcPts val="1000"/>
                        </a:spcAft>
                      </a:pPr>
                      <a:r>
                        <a:rPr lang="pl-PL" sz="1400" dirty="0">
                          <a:effectLst/>
                          <a:latin typeface="Times New Roman" panose="02020603050405020304" pitchFamily="18" charset="0"/>
                          <a:ea typeface="Calibri" panose="020F0502020204030204" pitchFamily="34" charset="0"/>
                          <a:cs typeface="Times New Roman" panose="02020603050405020304" pitchFamily="18" charset="0"/>
                        </a:rPr>
                        <a:t>Preferuje się wnioskodawców, posiadających doświadczenie w realizacji projektów społecznych na rzecz mieszkańców obszaru objętego LSR.</a:t>
                      </a:r>
                      <a:endParaRPr lang="pl-PL" sz="1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1000"/>
                        </a:spcAft>
                      </a:pPr>
                      <a:r>
                        <a:rPr lang="pl-PL" sz="1400" dirty="0">
                          <a:effectLst/>
                          <a:latin typeface="Times New Roman" panose="02020603050405020304" pitchFamily="18" charset="0"/>
                          <a:ea typeface="Calibri" panose="020F0502020204030204" pitchFamily="34" charset="0"/>
                          <a:cs typeface="Times New Roman" panose="02020603050405020304" pitchFamily="18" charset="0"/>
                        </a:rPr>
                        <a:t>Doświadczenie wnioskodawcy będzie liczone za okres ostatnich 3 lat, liczonych od dnia złożenia wniosku o powierzenie grantu. Minimalna wartość jednego zrealizowanego projektu to 10 000,00 zł brutto.</a:t>
                      </a:r>
                      <a:endParaRPr lang="pl-PL" sz="1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1000"/>
                        </a:spcAft>
                      </a:pPr>
                      <a:r>
                        <a:rPr lang="pl-PL" sz="1400" i="1" dirty="0">
                          <a:effectLst/>
                          <a:latin typeface="Times New Roman" panose="02020603050405020304" pitchFamily="18" charset="0"/>
                          <a:ea typeface="Times New Roman" panose="02020603050405020304" pitchFamily="18" charset="0"/>
                          <a:cs typeface="Times New Roman" panose="02020603050405020304" pitchFamily="18" charset="0"/>
                        </a:rPr>
                        <a:t>Kryterium weryfikowane na podstawie dokumentów, poświadczających posiadane doświadczenie w zakresie realizacji projektów np. kserokopia umowy o dofinansowanie, decyzja o rozliczeniu projektu itp.</a:t>
                      </a:r>
                      <a:endParaRPr lang="pl-PL"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5562" marR="355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0"/>
                        </a:spcAft>
                      </a:pPr>
                      <a:r>
                        <a:rPr lang="pl-PL" sz="1400" b="1" dirty="0">
                          <a:effectLst/>
                          <a:latin typeface="Times New Roman" panose="02020603050405020304" pitchFamily="18" charset="0"/>
                          <a:ea typeface="Times New Roman" panose="02020603050405020304" pitchFamily="18" charset="0"/>
                          <a:cs typeface="Times New Roman" panose="02020603050405020304" pitchFamily="18" charset="0"/>
                        </a:rPr>
                        <a:t>0 pkt – </a:t>
                      </a:r>
                      <a:r>
                        <a:rPr lang="pl-PL" sz="1400" dirty="0">
                          <a:effectLst/>
                          <a:latin typeface="Times New Roman" panose="02020603050405020304" pitchFamily="18" charset="0"/>
                          <a:ea typeface="Times New Roman" panose="02020603050405020304" pitchFamily="18" charset="0"/>
                          <a:cs typeface="Times New Roman" panose="02020603050405020304" pitchFamily="18" charset="0"/>
                        </a:rPr>
                        <a:t>wnioskodawca nie posiada doświadczenia w realizacji projektów społecznych na obszarze objętym LSR</a:t>
                      </a:r>
                    </a:p>
                    <a:p>
                      <a:pPr>
                        <a:lnSpc>
                          <a:spcPct val="115000"/>
                        </a:lnSpc>
                        <a:spcAft>
                          <a:spcPts val="0"/>
                        </a:spcAft>
                      </a:pPr>
                      <a:r>
                        <a:rPr lang="pl-PL" sz="1400" b="1" dirty="0">
                          <a:effectLst/>
                          <a:latin typeface="Times New Roman" panose="02020603050405020304" pitchFamily="18" charset="0"/>
                          <a:ea typeface="Times New Roman" panose="02020603050405020304" pitchFamily="18" charset="0"/>
                          <a:cs typeface="Times New Roman" panose="02020603050405020304" pitchFamily="18" charset="0"/>
                        </a:rPr>
                        <a:t>2 pkt</a:t>
                      </a:r>
                      <a:r>
                        <a:rPr lang="pl-PL" sz="1400" dirty="0">
                          <a:effectLst/>
                          <a:latin typeface="Times New Roman" panose="02020603050405020304" pitchFamily="18" charset="0"/>
                          <a:ea typeface="Times New Roman" panose="02020603050405020304" pitchFamily="18" charset="0"/>
                          <a:cs typeface="Times New Roman" panose="02020603050405020304" pitchFamily="18" charset="0"/>
                        </a:rPr>
                        <a:t> - wnioskodawca udokumentował realizację jednego projektu społecznego </a:t>
                      </a:r>
                      <a:br>
                        <a:rPr lang="pl-PL" sz="1400" dirty="0">
                          <a:effectLst/>
                          <a:latin typeface="Times New Roman" panose="02020603050405020304" pitchFamily="18" charset="0"/>
                          <a:ea typeface="Times New Roman" panose="02020603050405020304" pitchFamily="18" charset="0"/>
                          <a:cs typeface="Times New Roman" panose="02020603050405020304" pitchFamily="18" charset="0"/>
                        </a:rPr>
                      </a:br>
                      <a:r>
                        <a:rPr lang="pl-PL" sz="1400" dirty="0">
                          <a:effectLst/>
                          <a:latin typeface="Times New Roman" panose="02020603050405020304" pitchFamily="18" charset="0"/>
                          <a:ea typeface="Times New Roman" panose="02020603050405020304" pitchFamily="18" charset="0"/>
                          <a:cs typeface="Times New Roman" panose="02020603050405020304" pitchFamily="18" charset="0"/>
                        </a:rPr>
                        <a:t>na obszarze objętym LSR</a:t>
                      </a:r>
                    </a:p>
                    <a:p>
                      <a:pPr>
                        <a:lnSpc>
                          <a:spcPct val="115000"/>
                        </a:lnSpc>
                        <a:spcAft>
                          <a:spcPts val="0"/>
                        </a:spcAft>
                      </a:pPr>
                      <a:r>
                        <a:rPr lang="pl-PL" sz="1400" b="1" dirty="0">
                          <a:effectLst/>
                          <a:latin typeface="Times New Roman" panose="02020603050405020304" pitchFamily="18" charset="0"/>
                          <a:ea typeface="Times New Roman" panose="02020603050405020304" pitchFamily="18" charset="0"/>
                          <a:cs typeface="Times New Roman" panose="02020603050405020304" pitchFamily="18" charset="0"/>
                        </a:rPr>
                        <a:t>3 pkt</a:t>
                      </a:r>
                      <a:r>
                        <a:rPr lang="pl-PL" sz="1400" dirty="0">
                          <a:effectLst/>
                          <a:latin typeface="Times New Roman" panose="02020603050405020304" pitchFamily="18" charset="0"/>
                          <a:ea typeface="Times New Roman" panose="02020603050405020304" pitchFamily="18" charset="0"/>
                          <a:cs typeface="Times New Roman" panose="02020603050405020304" pitchFamily="18" charset="0"/>
                        </a:rPr>
                        <a:t> – wnioskodawca udokumentował realizację dwóch projektów społecznych na obszarze objętym LSR</a:t>
                      </a:r>
                    </a:p>
                    <a:p>
                      <a:pPr>
                        <a:lnSpc>
                          <a:spcPct val="115000"/>
                        </a:lnSpc>
                        <a:spcAft>
                          <a:spcPts val="0"/>
                        </a:spcAft>
                      </a:pPr>
                      <a:r>
                        <a:rPr lang="pl-PL" sz="1400" b="1" dirty="0">
                          <a:effectLst/>
                          <a:latin typeface="Times New Roman" panose="02020603050405020304" pitchFamily="18" charset="0"/>
                          <a:ea typeface="Times New Roman" panose="02020603050405020304" pitchFamily="18" charset="0"/>
                          <a:cs typeface="Times New Roman" panose="02020603050405020304" pitchFamily="18" charset="0"/>
                        </a:rPr>
                        <a:t>5 pkt </a:t>
                      </a:r>
                      <a:r>
                        <a:rPr lang="pl-PL" sz="1400" dirty="0">
                          <a:effectLst/>
                          <a:latin typeface="Times New Roman" panose="02020603050405020304" pitchFamily="18" charset="0"/>
                          <a:ea typeface="Times New Roman" panose="02020603050405020304" pitchFamily="18" charset="0"/>
                          <a:cs typeface="Times New Roman" panose="02020603050405020304" pitchFamily="18" charset="0"/>
                        </a:rPr>
                        <a:t>– wnioskodawca udokumentował realizację trzech i więcej projektów społecznych na obszarze objętym LSR</a:t>
                      </a:r>
                    </a:p>
                    <a:p>
                      <a:pPr>
                        <a:lnSpc>
                          <a:spcPct val="115000"/>
                        </a:lnSpc>
                        <a:spcAft>
                          <a:spcPts val="1000"/>
                        </a:spcAft>
                      </a:pPr>
                      <a:r>
                        <a:rPr lang="pl-PL" sz="1400" dirty="0">
                          <a:effectLst/>
                          <a:latin typeface="Times New Roman" panose="02020603050405020304" pitchFamily="18" charset="0"/>
                          <a:ea typeface="Times New Roman" panose="02020603050405020304" pitchFamily="18" charset="0"/>
                          <a:cs typeface="Times New Roman" panose="02020603050405020304" pitchFamily="18" charset="0"/>
                        </a:rPr>
                        <a:t>Punkty nie sumują się.</a:t>
                      </a:r>
                    </a:p>
                  </a:txBody>
                  <a:tcPr marL="35562" marR="355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47252713"/>
                  </a:ext>
                </a:extLst>
              </a:tr>
            </a:tbl>
          </a:graphicData>
        </a:graphic>
      </p:graphicFrame>
    </p:spTree>
    <p:extLst>
      <p:ext uri="{BB962C8B-B14F-4D97-AF65-F5344CB8AC3E}">
        <p14:creationId xmlns:p14="http://schemas.microsoft.com/office/powerpoint/2010/main" val="347577434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5088C5-9124-BE81-5F0A-D2CB6C99E6B7}"/>
            </a:ext>
          </a:extLst>
        </p:cNvPr>
        <p:cNvGrpSpPr/>
        <p:nvPr/>
      </p:nvGrpSpPr>
      <p:grpSpPr>
        <a:xfrm>
          <a:off x="0" y="0"/>
          <a:ext cx="0" cy="0"/>
          <a:chOff x="0" y="0"/>
          <a:chExt cx="0" cy="0"/>
        </a:xfrm>
      </p:grpSpPr>
      <p:sp>
        <p:nvSpPr>
          <p:cNvPr id="5" name="Tytuł 1">
            <a:extLst>
              <a:ext uri="{FF2B5EF4-FFF2-40B4-BE49-F238E27FC236}">
                <a16:creationId xmlns:a16="http://schemas.microsoft.com/office/drawing/2014/main" id="{7F415B5E-59B3-1439-4392-51F575F7664A}"/>
              </a:ext>
            </a:extLst>
          </p:cNvPr>
          <p:cNvSpPr txBox="1">
            <a:spLocks/>
          </p:cNvSpPr>
          <p:nvPr/>
        </p:nvSpPr>
        <p:spPr>
          <a:xfrm>
            <a:off x="838200" y="76639"/>
            <a:ext cx="10515600" cy="523726"/>
          </a:xfrm>
          <a:prstGeom prst="rect">
            <a:avLst/>
          </a:prstGeom>
          <a:no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pl-PL" sz="2800" b="1" dirty="0">
                <a:latin typeface="Times New Roman" panose="02020603050405020304" pitchFamily="18" charset="0"/>
                <a:cs typeface="Times New Roman" panose="02020603050405020304" pitchFamily="18" charset="0"/>
              </a:rPr>
              <a:t>KRYTERIA WYBORU GRANTOBIORCÓW</a:t>
            </a:r>
          </a:p>
        </p:txBody>
      </p:sp>
      <p:graphicFrame>
        <p:nvGraphicFramePr>
          <p:cNvPr id="7" name="Symbol zastępczy zawartości 6">
            <a:extLst>
              <a:ext uri="{FF2B5EF4-FFF2-40B4-BE49-F238E27FC236}">
                <a16:creationId xmlns:a16="http://schemas.microsoft.com/office/drawing/2014/main" id="{0399B262-A4F1-5BA3-E1FA-91D77EE610C0}"/>
              </a:ext>
            </a:extLst>
          </p:cNvPr>
          <p:cNvGraphicFramePr>
            <a:graphicFrameLocks noGrp="1"/>
          </p:cNvGraphicFramePr>
          <p:nvPr>
            <p:ph idx="1"/>
            <p:extLst>
              <p:ext uri="{D42A27DB-BD31-4B8C-83A1-F6EECF244321}">
                <p14:modId xmlns:p14="http://schemas.microsoft.com/office/powerpoint/2010/main" val="2194144982"/>
              </p:ext>
            </p:extLst>
          </p:nvPr>
        </p:nvGraphicFramePr>
        <p:xfrm>
          <a:off x="286591" y="600365"/>
          <a:ext cx="11618818" cy="6138999"/>
        </p:xfrm>
        <a:graphic>
          <a:graphicData uri="http://schemas.openxmlformats.org/drawingml/2006/table">
            <a:tbl>
              <a:tblPr firstRow="1"/>
              <a:tblGrid>
                <a:gridCol w="539140">
                  <a:extLst>
                    <a:ext uri="{9D8B030D-6E8A-4147-A177-3AD203B41FA5}">
                      <a16:colId xmlns:a16="http://schemas.microsoft.com/office/drawing/2014/main" val="983073444"/>
                    </a:ext>
                  </a:extLst>
                </a:gridCol>
                <a:gridCol w="1983180">
                  <a:extLst>
                    <a:ext uri="{9D8B030D-6E8A-4147-A177-3AD203B41FA5}">
                      <a16:colId xmlns:a16="http://schemas.microsoft.com/office/drawing/2014/main" val="1278068802"/>
                    </a:ext>
                  </a:extLst>
                </a:gridCol>
                <a:gridCol w="5735781">
                  <a:extLst>
                    <a:ext uri="{9D8B030D-6E8A-4147-A177-3AD203B41FA5}">
                      <a16:colId xmlns:a16="http://schemas.microsoft.com/office/drawing/2014/main" val="2743809046"/>
                    </a:ext>
                  </a:extLst>
                </a:gridCol>
                <a:gridCol w="3360717">
                  <a:extLst>
                    <a:ext uri="{9D8B030D-6E8A-4147-A177-3AD203B41FA5}">
                      <a16:colId xmlns:a16="http://schemas.microsoft.com/office/drawing/2014/main" val="4240477617"/>
                    </a:ext>
                  </a:extLst>
                </a:gridCol>
              </a:tblGrid>
              <a:tr h="286536">
                <a:tc gridSpan="4">
                  <a:txBody>
                    <a:bodyPr/>
                    <a:lstStyle/>
                    <a:p>
                      <a:pPr algn="ctr">
                        <a:lnSpc>
                          <a:spcPct val="115000"/>
                        </a:lnSpc>
                        <a:spcAft>
                          <a:spcPts val="1000"/>
                        </a:spcAft>
                      </a:pPr>
                      <a:r>
                        <a:rPr lang="pl-PL" sz="16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KRYTERIA RANKINGOWE</a:t>
                      </a:r>
                      <a:endParaRPr lang="pl-PL"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770" marR="517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hMerge="1">
                  <a:txBody>
                    <a:bodyPr/>
                    <a:lstStyle/>
                    <a:p>
                      <a:endParaRPr lang="pl-PL"/>
                    </a:p>
                  </a:txBody>
                  <a:tcPr/>
                </a:tc>
                <a:tc hMerge="1">
                  <a:txBody>
                    <a:bodyPr/>
                    <a:lstStyle/>
                    <a:p>
                      <a:endParaRPr lang="pl-PL"/>
                    </a:p>
                  </a:txBody>
                  <a:tcPr/>
                </a:tc>
                <a:tc hMerge="1">
                  <a:txBody>
                    <a:bodyPr/>
                    <a:lstStyle/>
                    <a:p>
                      <a:endParaRPr lang="pl-PL"/>
                    </a:p>
                  </a:txBody>
                  <a:tcPr/>
                </a:tc>
                <a:extLst>
                  <a:ext uri="{0D108BD9-81ED-4DB2-BD59-A6C34878D82A}">
                    <a16:rowId xmlns:a16="http://schemas.microsoft.com/office/drawing/2014/main" val="654404434"/>
                  </a:ext>
                </a:extLst>
              </a:tr>
              <a:tr h="281861">
                <a:tc>
                  <a:txBody>
                    <a:bodyPr/>
                    <a:lstStyle/>
                    <a:p>
                      <a:pPr algn="ctr">
                        <a:lnSpc>
                          <a:spcPct val="115000"/>
                        </a:lnSpc>
                        <a:spcAft>
                          <a:spcPts val="1000"/>
                        </a:spcAft>
                      </a:pPr>
                      <a:r>
                        <a:rPr lang="pl-PL" sz="16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L.p.</a:t>
                      </a:r>
                      <a:endParaRPr lang="pl-PL"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770" marR="517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a:lnSpc>
                          <a:spcPct val="115000"/>
                        </a:lnSpc>
                        <a:spcAft>
                          <a:spcPts val="1000"/>
                        </a:spcAft>
                      </a:pPr>
                      <a:r>
                        <a:rPr lang="pl-PL" sz="16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Nazwa kryterium</a:t>
                      </a:r>
                      <a:endParaRPr lang="pl-PL"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770" marR="517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a:lnSpc>
                          <a:spcPct val="115000"/>
                        </a:lnSpc>
                        <a:spcAft>
                          <a:spcPts val="1000"/>
                        </a:spcAft>
                      </a:pPr>
                      <a:r>
                        <a:rPr lang="pl-PL" sz="16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Opis kryterium, uzasadnienie oraz źródło weryfikacji	</a:t>
                      </a:r>
                      <a:endParaRPr lang="pl-PL"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770" marR="517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R="109855" algn="ctr">
                        <a:lnSpc>
                          <a:spcPct val="115000"/>
                        </a:lnSpc>
                        <a:spcAft>
                          <a:spcPts val="1000"/>
                        </a:spcAft>
                      </a:pPr>
                      <a:r>
                        <a:rPr lang="pl-PL" sz="16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Punktacja</a:t>
                      </a:r>
                      <a:endParaRPr lang="pl-PL"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770" marR="517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792716269"/>
                  </a:ext>
                </a:extLst>
              </a:tr>
              <a:tr h="1201265">
                <a:tc>
                  <a:txBody>
                    <a:bodyPr/>
                    <a:lstStyle/>
                    <a:p>
                      <a:pPr algn="ctr">
                        <a:lnSpc>
                          <a:spcPct val="115000"/>
                        </a:lnSpc>
                        <a:spcAft>
                          <a:spcPts val="1000"/>
                        </a:spcAft>
                      </a:pPr>
                      <a:r>
                        <a:rPr lang="pl-PL" sz="1400" b="1" dirty="0">
                          <a:effectLst/>
                          <a:latin typeface="Times New Roman" panose="02020603050405020304" pitchFamily="18" charset="0"/>
                          <a:ea typeface="Calibri" panose="020F0502020204030204" pitchFamily="34" charset="0"/>
                          <a:cs typeface="Times New Roman" panose="02020603050405020304" pitchFamily="18" charset="0"/>
                        </a:rPr>
                        <a:t>5.</a:t>
                      </a:r>
                      <a:endParaRPr lang="pl-PL"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pl-PL"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Różnorodność form wsparcia</a:t>
                      </a:r>
                      <a:endParaRPr lang="pl-PL"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15000"/>
                        </a:lnSpc>
                        <a:spcAft>
                          <a:spcPts val="1000"/>
                        </a:spcAft>
                      </a:pPr>
                      <a:r>
                        <a:rPr lang="pl-PL"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Preferuje się projekty, przewidujące kilka form wsparcia (obszarów tematycznych) dla uczestników projektu np. warsztaty, wyjazdy, spotkania integracyjne, wspólne świętowanie, wsparcie specjalistyczne itp.</a:t>
                      </a:r>
                      <a:endParaRPr lang="pl-PL" sz="1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1000"/>
                        </a:spcAft>
                      </a:pPr>
                      <a:r>
                        <a:rPr lang="pl-PL"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Ocenie podlega adekwatność doboru różnorodnego obszaru tematycznego działań, uwzględniających zainteresowania, zdolności i potrzeby grupy docelowej.</a:t>
                      </a:r>
                      <a:endParaRPr lang="pl-PL" sz="1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1000"/>
                        </a:spcAft>
                      </a:pPr>
                      <a:r>
                        <a:rPr lang="pl-PL"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pl-PL" sz="1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Kryterium weryfikowane na podstawie wniosku o powierzenie grantu.</a:t>
                      </a:r>
                      <a:endParaRPr lang="pl-PL"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pl-PL"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 pkt</a:t>
                      </a:r>
                      <a:r>
                        <a:rPr lang="pl-PL"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projekt zakłada trzy formy wsparcia</a:t>
                      </a:r>
                      <a:r>
                        <a:rPr lang="pl-PL"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pl-PL" sz="140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1000"/>
                        </a:spcAft>
                      </a:pPr>
                      <a:r>
                        <a:rPr lang="pl-PL" sz="1400" b="1">
                          <a:effectLst/>
                          <a:latin typeface="Times New Roman" panose="02020603050405020304" pitchFamily="18" charset="0"/>
                          <a:ea typeface="Times New Roman" panose="02020603050405020304" pitchFamily="18" charset="0"/>
                          <a:cs typeface="Times New Roman" panose="02020603050405020304" pitchFamily="18" charset="0"/>
                        </a:rPr>
                        <a:t> </a:t>
                      </a:r>
                      <a:endParaRPr lang="pl-PL" sz="140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1000"/>
                        </a:spcAft>
                      </a:pPr>
                      <a:r>
                        <a:rPr lang="pl-PL"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 pkt</a:t>
                      </a:r>
                      <a:r>
                        <a:rPr lang="pl-PL"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projekt zakłada co najmniej cztery formy wsparcia</a:t>
                      </a:r>
                      <a:endParaRPr lang="pl-PL"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79962644"/>
                  </a:ext>
                </a:extLst>
              </a:tr>
              <a:tr h="2219991">
                <a:tc>
                  <a:txBody>
                    <a:bodyPr/>
                    <a:lstStyle/>
                    <a:p>
                      <a:pPr algn="ctr">
                        <a:lnSpc>
                          <a:spcPct val="115000"/>
                        </a:lnSpc>
                        <a:spcAft>
                          <a:spcPts val="1000"/>
                        </a:spcAft>
                      </a:pPr>
                      <a:r>
                        <a:rPr lang="pl-PL" sz="1400" b="1">
                          <a:effectLst/>
                          <a:latin typeface="Times New Roman" panose="02020603050405020304" pitchFamily="18" charset="0"/>
                          <a:ea typeface="Calibri" panose="020F0502020204030204" pitchFamily="34" charset="0"/>
                          <a:cs typeface="Times New Roman" panose="02020603050405020304" pitchFamily="18" charset="0"/>
                        </a:rPr>
                        <a:t>6.</a:t>
                      </a:r>
                      <a:endParaRPr lang="pl-PL"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pl-PL"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Racjonalność budżetu projektu objętego grantem</a:t>
                      </a:r>
                      <a:endParaRPr lang="pl-PL"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15000"/>
                        </a:lnSpc>
                        <a:spcAft>
                          <a:spcPts val="600"/>
                        </a:spcAft>
                      </a:pPr>
                      <a:r>
                        <a:rPr lang="pl-PL"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Ocenie podlega niezbędność planowanych wydatków w budżecie projektu, </a:t>
                      </a:r>
                      <a:br>
                        <a:rPr lang="pl-PL"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pl-PL"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tj. czy:</a:t>
                      </a:r>
                      <a:endParaRPr lang="pl-PL" sz="1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115000"/>
                        </a:lnSpc>
                        <a:buFont typeface="+mj-lt"/>
                        <a:buAutoNum type="arabicParenR"/>
                      </a:pPr>
                      <a:r>
                        <a:rPr lang="pl-PL"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wydatki są niezbędne do realizacji celu projektu i zostaną poniesione </a:t>
                      </a:r>
                      <a:br>
                        <a:rPr lang="pl-PL"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pl-PL"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w związku z realizacją projektu oraz czy przyczyniają się do osiągnięcia produktów projektu (2 pkt);</a:t>
                      </a:r>
                      <a:endParaRPr lang="pl-PL" sz="1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115000"/>
                        </a:lnSpc>
                        <a:buFont typeface="+mj-lt"/>
                        <a:buAutoNum type="arabicParenR"/>
                      </a:pPr>
                      <a:r>
                        <a:rPr lang="pl-PL"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wydatki są racjonalne i efektywne do zakresu i specyfiki projektu, czasu jego realizacji oraz planowanych produktów projektu (2 pkt); </a:t>
                      </a:r>
                      <a:endParaRPr lang="pl-PL" sz="1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115000"/>
                        </a:lnSpc>
                        <a:buFont typeface="+mj-lt"/>
                        <a:buAutoNum type="arabicParenR"/>
                      </a:pPr>
                      <a:r>
                        <a:rPr lang="pl-PL"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wydatki są kwalifikowalne (2 pkt);</a:t>
                      </a:r>
                      <a:endParaRPr lang="pl-PL" sz="1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115000"/>
                        </a:lnSpc>
                        <a:buFont typeface="+mj-lt"/>
                        <a:buAutoNum type="arabicParenR"/>
                      </a:pPr>
                      <a:r>
                        <a:rPr lang="pl-PL"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budżet projektu został prawidłowo sporządzony (2 pkt);</a:t>
                      </a:r>
                      <a:endParaRPr lang="pl-PL" sz="1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115000"/>
                        </a:lnSpc>
                        <a:buFont typeface="+mj-lt"/>
                        <a:buAutoNum type="arabicParenR"/>
                      </a:pPr>
                      <a:r>
                        <a:rPr lang="pl-PL"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wkład własny, określony we wniosku o powierzenie grantu, stanowi nie mniej niż 5,00% wydatków kwalifikowalnych (2 pkt).</a:t>
                      </a:r>
                      <a:endParaRPr lang="pl-PL" sz="1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457200" algn="just">
                        <a:lnSpc>
                          <a:spcPct val="115000"/>
                        </a:lnSpc>
                      </a:pPr>
                      <a:r>
                        <a:rPr lang="pl-PL"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Wszystkie wskazane powyżej kwestie oceniane są łącznie.</a:t>
                      </a:r>
                      <a:endParaRPr lang="pl-PL" sz="1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457200" algn="just">
                        <a:lnSpc>
                          <a:spcPct val="115000"/>
                        </a:lnSpc>
                        <a:spcAft>
                          <a:spcPts val="1000"/>
                        </a:spcAft>
                      </a:pPr>
                      <a:r>
                        <a:rPr lang="pl-PL" sz="1400" dirty="0">
                          <a:effectLst/>
                          <a:latin typeface="Times New Roman" panose="02020603050405020304" pitchFamily="18" charset="0"/>
                          <a:ea typeface="Times New Roman" panose="02020603050405020304" pitchFamily="18" charset="0"/>
                          <a:cs typeface="Times New Roman" panose="02020603050405020304" pitchFamily="18" charset="0"/>
                        </a:rPr>
                        <a:t> </a:t>
                      </a:r>
                    </a:p>
                    <a:p>
                      <a:pPr algn="just">
                        <a:lnSpc>
                          <a:spcPct val="115000"/>
                        </a:lnSpc>
                        <a:spcAft>
                          <a:spcPts val="1000"/>
                        </a:spcAft>
                      </a:pPr>
                      <a:r>
                        <a:rPr lang="pl-PL" sz="1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Kryterium weryfikowane na podstawie wniosku o powierzenie grantu.</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pPr>
                      <a:r>
                        <a:rPr lang="pl-PL"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0-10 pkt</a:t>
                      </a:r>
                      <a:endParaRPr lang="pl-PL" sz="1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1000"/>
                        </a:spcAft>
                      </a:pPr>
                      <a:r>
                        <a:rPr lang="pl-PL" sz="1400" dirty="0">
                          <a:effectLst/>
                          <a:latin typeface="Times New Roman" panose="02020603050405020304" pitchFamily="18" charset="0"/>
                          <a:ea typeface="Times New Roman" panose="02020603050405020304" pitchFamily="18" charset="0"/>
                          <a:cs typeface="Times New Roman" panose="02020603050405020304" pitchFamily="18" charset="0"/>
                        </a:rPr>
                        <a:t> </a:t>
                      </a:r>
                    </a:p>
                    <a:p>
                      <a:pPr algn="ctr">
                        <a:lnSpc>
                          <a:spcPct val="115000"/>
                        </a:lnSpc>
                        <a:spcAft>
                          <a:spcPts val="1000"/>
                        </a:spcAft>
                      </a:pPr>
                      <a:r>
                        <a:rPr lang="pl-PL"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Przewiduje się możliwość skierowania kryterium do poprawy.</a:t>
                      </a:r>
                      <a:endParaRPr lang="pl-PL" sz="1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1000"/>
                        </a:spcAft>
                      </a:pPr>
                      <a:r>
                        <a:rPr lang="pl-PL" sz="1400" u="none" strike="noStrike" dirty="0">
                          <a:effectLst/>
                          <a:latin typeface="Times New Roman" panose="02020603050405020304" pitchFamily="18" charset="0"/>
                          <a:ea typeface="Calibri" panose="020F0502020204030204" pitchFamily="34" charset="0"/>
                          <a:cs typeface="Times New Roman" panose="02020603050405020304" pitchFamily="18" charset="0"/>
                        </a:rPr>
                        <a:t> </a:t>
                      </a:r>
                      <a:endParaRPr lang="pl-PL" sz="1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Aft>
                          <a:spcPts val="1000"/>
                        </a:spcAft>
                      </a:pPr>
                      <a:r>
                        <a:rPr lang="pl-PL" sz="1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Minimum punktowe 6 pkt.</a:t>
                      </a:r>
                      <a:endParaRPr lang="pl-PL"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47252713"/>
                  </a:ext>
                </a:extLst>
              </a:tr>
            </a:tbl>
          </a:graphicData>
        </a:graphic>
      </p:graphicFrame>
    </p:spTree>
    <p:extLst>
      <p:ext uri="{BB962C8B-B14F-4D97-AF65-F5344CB8AC3E}">
        <p14:creationId xmlns:p14="http://schemas.microsoft.com/office/powerpoint/2010/main" val="301989966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87D11A-DA88-0915-8D8C-B1791C6EF1A8}"/>
            </a:ext>
          </a:extLst>
        </p:cNvPr>
        <p:cNvGrpSpPr/>
        <p:nvPr/>
      </p:nvGrpSpPr>
      <p:grpSpPr>
        <a:xfrm>
          <a:off x="0" y="0"/>
          <a:ext cx="0" cy="0"/>
          <a:chOff x="0" y="0"/>
          <a:chExt cx="0" cy="0"/>
        </a:xfrm>
      </p:grpSpPr>
      <p:sp>
        <p:nvSpPr>
          <p:cNvPr id="5" name="Tytuł 1">
            <a:extLst>
              <a:ext uri="{FF2B5EF4-FFF2-40B4-BE49-F238E27FC236}">
                <a16:creationId xmlns:a16="http://schemas.microsoft.com/office/drawing/2014/main" id="{7E0DA65B-1D47-7AD9-676A-7637B4DBF186}"/>
              </a:ext>
            </a:extLst>
          </p:cNvPr>
          <p:cNvSpPr txBox="1">
            <a:spLocks/>
          </p:cNvSpPr>
          <p:nvPr/>
        </p:nvSpPr>
        <p:spPr>
          <a:xfrm>
            <a:off x="838200" y="76639"/>
            <a:ext cx="10515600" cy="523726"/>
          </a:xfrm>
          <a:prstGeom prst="rect">
            <a:avLst/>
          </a:prstGeom>
          <a:no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pl-PL" sz="2800" b="1" dirty="0">
                <a:latin typeface="Times New Roman" panose="02020603050405020304" pitchFamily="18" charset="0"/>
                <a:cs typeface="Times New Roman" panose="02020603050405020304" pitchFamily="18" charset="0"/>
              </a:rPr>
              <a:t>KRYTERIA WYBORU GRANTOBIORCÓW</a:t>
            </a:r>
          </a:p>
        </p:txBody>
      </p:sp>
      <p:graphicFrame>
        <p:nvGraphicFramePr>
          <p:cNvPr id="7" name="Symbol zastępczy zawartości 6">
            <a:extLst>
              <a:ext uri="{FF2B5EF4-FFF2-40B4-BE49-F238E27FC236}">
                <a16:creationId xmlns:a16="http://schemas.microsoft.com/office/drawing/2014/main" id="{FB45885A-D5CF-74A3-3570-81155734CC7D}"/>
              </a:ext>
            </a:extLst>
          </p:cNvPr>
          <p:cNvGraphicFramePr>
            <a:graphicFrameLocks noGrp="1"/>
          </p:cNvGraphicFramePr>
          <p:nvPr>
            <p:ph idx="1"/>
            <p:extLst>
              <p:ext uri="{D42A27DB-BD31-4B8C-83A1-F6EECF244321}">
                <p14:modId xmlns:p14="http://schemas.microsoft.com/office/powerpoint/2010/main" val="2945642632"/>
              </p:ext>
            </p:extLst>
          </p:nvPr>
        </p:nvGraphicFramePr>
        <p:xfrm>
          <a:off x="286591" y="600365"/>
          <a:ext cx="11618818" cy="4500508"/>
        </p:xfrm>
        <a:graphic>
          <a:graphicData uri="http://schemas.openxmlformats.org/drawingml/2006/table">
            <a:tbl>
              <a:tblPr firstRow="1"/>
              <a:tblGrid>
                <a:gridCol w="539140">
                  <a:extLst>
                    <a:ext uri="{9D8B030D-6E8A-4147-A177-3AD203B41FA5}">
                      <a16:colId xmlns:a16="http://schemas.microsoft.com/office/drawing/2014/main" val="983073444"/>
                    </a:ext>
                  </a:extLst>
                </a:gridCol>
                <a:gridCol w="1983180">
                  <a:extLst>
                    <a:ext uri="{9D8B030D-6E8A-4147-A177-3AD203B41FA5}">
                      <a16:colId xmlns:a16="http://schemas.microsoft.com/office/drawing/2014/main" val="1278068802"/>
                    </a:ext>
                  </a:extLst>
                </a:gridCol>
                <a:gridCol w="5735781">
                  <a:extLst>
                    <a:ext uri="{9D8B030D-6E8A-4147-A177-3AD203B41FA5}">
                      <a16:colId xmlns:a16="http://schemas.microsoft.com/office/drawing/2014/main" val="2743809046"/>
                    </a:ext>
                  </a:extLst>
                </a:gridCol>
                <a:gridCol w="3360717">
                  <a:extLst>
                    <a:ext uri="{9D8B030D-6E8A-4147-A177-3AD203B41FA5}">
                      <a16:colId xmlns:a16="http://schemas.microsoft.com/office/drawing/2014/main" val="4240477617"/>
                    </a:ext>
                  </a:extLst>
                </a:gridCol>
              </a:tblGrid>
              <a:tr h="286536">
                <a:tc gridSpan="4">
                  <a:txBody>
                    <a:bodyPr/>
                    <a:lstStyle/>
                    <a:p>
                      <a:pPr algn="ctr">
                        <a:lnSpc>
                          <a:spcPct val="115000"/>
                        </a:lnSpc>
                        <a:spcAft>
                          <a:spcPts val="1000"/>
                        </a:spcAft>
                      </a:pPr>
                      <a:r>
                        <a:rPr lang="pl-PL" sz="16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KRYTERIA RANKINGOWE</a:t>
                      </a:r>
                      <a:endParaRPr lang="pl-PL"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770" marR="517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hMerge="1">
                  <a:txBody>
                    <a:bodyPr/>
                    <a:lstStyle/>
                    <a:p>
                      <a:endParaRPr lang="pl-PL"/>
                    </a:p>
                  </a:txBody>
                  <a:tcPr/>
                </a:tc>
                <a:tc hMerge="1">
                  <a:txBody>
                    <a:bodyPr/>
                    <a:lstStyle/>
                    <a:p>
                      <a:endParaRPr lang="pl-PL"/>
                    </a:p>
                  </a:txBody>
                  <a:tcPr/>
                </a:tc>
                <a:tc hMerge="1">
                  <a:txBody>
                    <a:bodyPr/>
                    <a:lstStyle/>
                    <a:p>
                      <a:endParaRPr lang="pl-PL"/>
                    </a:p>
                  </a:txBody>
                  <a:tcPr/>
                </a:tc>
                <a:extLst>
                  <a:ext uri="{0D108BD9-81ED-4DB2-BD59-A6C34878D82A}">
                    <a16:rowId xmlns:a16="http://schemas.microsoft.com/office/drawing/2014/main" val="654404434"/>
                  </a:ext>
                </a:extLst>
              </a:tr>
              <a:tr h="281861">
                <a:tc>
                  <a:txBody>
                    <a:bodyPr/>
                    <a:lstStyle/>
                    <a:p>
                      <a:pPr algn="ctr">
                        <a:lnSpc>
                          <a:spcPct val="115000"/>
                        </a:lnSpc>
                        <a:spcAft>
                          <a:spcPts val="1000"/>
                        </a:spcAft>
                      </a:pPr>
                      <a:r>
                        <a:rPr lang="pl-PL" sz="16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L.p.</a:t>
                      </a:r>
                      <a:endParaRPr lang="pl-PL"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770" marR="517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a:lnSpc>
                          <a:spcPct val="115000"/>
                        </a:lnSpc>
                        <a:spcAft>
                          <a:spcPts val="1000"/>
                        </a:spcAft>
                      </a:pPr>
                      <a:r>
                        <a:rPr lang="pl-PL" sz="16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Nazwa kryterium</a:t>
                      </a:r>
                      <a:endParaRPr lang="pl-PL"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770" marR="517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a:lnSpc>
                          <a:spcPct val="115000"/>
                        </a:lnSpc>
                        <a:spcAft>
                          <a:spcPts val="1000"/>
                        </a:spcAft>
                      </a:pPr>
                      <a:r>
                        <a:rPr lang="pl-PL" sz="16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Opis kryterium, uzasadnienie oraz źródło weryfikacji	</a:t>
                      </a:r>
                      <a:endParaRPr lang="pl-PL"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770" marR="517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R="109855" algn="ctr">
                        <a:lnSpc>
                          <a:spcPct val="115000"/>
                        </a:lnSpc>
                        <a:spcAft>
                          <a:spcPts val="1000"/>
                        </a:spcAft>
                      </a:pPr>
                      <a:r>
                        <a:rPr lang="pl-PL" sz="16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Punktacja</a:t>
                      </a:r>
                      <a:endParaRPr lang="pl-PL"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770" marR="517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792716269"/>
                  </a:ext>
                </a:extLst>
              </a:tr>
              <a:tr h="1201265">
                <a:tc>
                  <a:txBody>
                    <a:bodyPr/>
                    <a:lstStyle/>
                    <a:p>
                      <a:pPr algn="ctr">
                        <a:lnSpc>
                          <a:spcPct val="115000"/>
                        </a:lnSpc>
                        <a:spcAft>
                          <a:spcPts val="1000"/>
                        </a:spcAft>
                      </a:pPr>
                      <a:r>
                        <a:rPr lang="pl-PL" sz="1400" b="1" dirty="0">
                          <a:effectLst/>
                          <a:latin typeface="Times New Roman" panose="02020603050405020304" pitchFamily="18" charset="0"/>
                          <a:ea typeface="Calibri" panose="020F0502020204030204" pitchFamily="34" charset="0"/>
                          <a:cs typeface="Times New Roman" panose="02020603050405020304" pitchFamily="18" charset="0"/>
                        </a:rPr>
                        <a:t>7.</a:t>
                      </a:r>
                      <a:endParaRPr lang="pl-PL"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pl-PL" sz="1400" b="1" dirty="0">
                          <a:effectLst/>
                          <a:latin typeface="Times New Roman" panose="02020603050405020304" pitchFamily="18" charset="0"/>
                          <a:ea typeface="Calibri" panose="020F0502020204030204" pitchFamily="34" charset="0"/>
                          <a:cs typeface="Times New Roman" panose="02020603050405020304" pitchFamily="18" charset="0"/>
                        </a:rPr>
                        <a:t>Udział w szkoleniu</a:t>
                      </a:r>
                      <a:endParaRPr lang="pl-PL"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15000"/>
                        </a:lnSpc>
                        <a:spcAft>
                          <a:spcPts val="1000"/>
                        </a:spcAft>
                      </a:pPr>
                      <a:r>
                        <a:rPr lang="pl-PL" sz="1400" dirty="0">
                          <a:effectLst/>
                          <a:latin typeface="Times New Roman" panose="02020603050405020304" pitchFamily="18" charset="0"/>
                          <a:ea typeface="Times New Roman" panose="02020603050405020304" pitchFamily="18" charset="0"/>
                          <a:cs typeface="Times New Roman" panose="02020603050405020304" pitchFamily="18" charset="0"/>
                        </a:rPr>
                        <a:t>Preferuje się wnioskodawców, którzy brali udział w szkoleniu, organizowanym przez Lokalną Grupę Działania </a:t>
                      </a:r>
                      <a:r>
                        <a:rPr lang="pl-PL" sz="1400" i="1" dirty="0">
                          <a:effectLst/>
                          <a:latin typeface="Times New Roman" panose="02020603050405020304" pitchFamily="18" charset="0"/>
                          <a:ea typeface="Times New Roman" panose="02020603050405020304" pitchFamily="18" charset="0"/>
                          <a:cs typeface="Times New Roman" panose="02020603050405020304" pitchFamily="18" charset="0"/>
                        </a:rPr>
                        <a:t>,,Podgrodzie Toruńskie”</a:t>
                      </a:r>
                      <a:r>
                        <a:rPr lang="pl-PL" sz="1400" dirty="0">
                          <a:effectLst/>
                          <a:latin typeface="Times New Roman" panose="02020603050405020304" pitchFamily="18" charset="0"/>
                          <a:ea typeface="Times New Roman" panose="02020603050405020304" pitchFamily="18" charset="0"/>
                          <a:cs typeface="Times New Roman" panose="02020603050405020304" pitchFamily="18" charset="0"/>
                        </a:rPr>
                        <a:t> </a:t>
                      </a:r>
                      <a:br>
                        <a:rPr lang="pl-PL" sz="1400" dirty="0">
                          <a:effectLst/>
                          <a:latin typeface="Times New Roman" panose="02020603050405020304" pitchFamily="18" charset="0"/>
                          <a:ea typeface="Times New Roman" panose="02020603050405020304" pitchFamily="18" charset="0"/>
                          <a:cs typeface="Times New Roman" panose="02020603050405020304" pitchFamily="18" charset="0"/>
                        </a:rPr>
                      </a:br>
                      <a:r>
                        <a:rPr lang="pl-PL" sz="1400" dirty="0">
                          <a:effectLst/>
                          <a:latin typeface="Times New Roman" panose="02020603050405020304" pitchFamily="18" charset="0"/>
                          <a:ea typeface="Times New Roman" panose="02020603050405020304" pitchFamily="18" charset="0"/>
                          <a:cs typeface="Times New Roman" panose="02020603050405020304" pitchFamily="18" charset="0"/>
                        </a:rPr>
                        <a:t>w zakresie udzielania wsparcia i wypełniania wniosku o powierzenie grantu. Jedna osoba reprezentuje jeden podmiot.</a:t>
                      </a:r>
                    </a:p>
                    <a:p>
                      <a:pPr algn="just">
                        <a:lnSpc>
                          <a:spcPct val="115000"/>
                        </a:lnSpc>
                        <a:spcAft>
                          <a:spcPts val="1000"/>
                        </a:spcAft>
                      </a:pPr>
                      <a:r>
                        <a:rPr lang="pl-PL" sz="1400" dirty="0">
                          <a:effectLst/>
                          <a:latin typeface="Times New Roman" panose="02020603050405020304" pitchFamily="18" charset="0"/>
                          <a:ea typeface="Times New Roman" panose="02020603050405020304" pitchFamily="18" charset="0"/>
                          <a:cs typeface="Times New Roman" panose="02020603050405020304" pitchFamily="18" charset="0"/>
                        </a:rPr>
                        <a:t>Warunek uznaje się za spełniony jeżeli w szkoleniu w pełnym wymiarze czasu brał udział:</a:t>
                      </a:r>
                    </a:p>
                    <a:p>
                      <a:pPr marL="342900" lvl="0" indent="-342900" algn="just">
                        <a:lnSpc>
                          <a:spcPct val="115000"/>
                        </a:lnSpc>
                        <a:spcAft>
                          <a:spcPts val="1000"/>
                        </a:spcAft>
                        <a:buFont typeface="+mj-lt"/>
                        <a:buAutoNum type="arabicParenR"/>
                      </a:pPr>
                      <a:r>
                        <a:rPr lang="pl-PL" sz="1400" dirty="0">
                          <a:effectLst/>
                          <a:latin typeface="Times New Roman" panose="02020603050405020304" pitchFamily="18" charset="0"/>
                          <a:ea typeface="Times New Roman" panose="02020603050405020304" pitchFamily="18" charset="0"/>
                          <a:cs typeface="Times New Roman" panose="02020603050405020304" pitchFamily="18" charset="0"/>
                        </a:rPr>
                        <a:t>wnioskodawca lub;</a:t>
                      </a:r>
                    </a:p>
                    <a:p>
                      <a:pPr marL="342900" lvl="0" indent="-342900" algn="just">
                        <a:lnSpc>
                          <a:spcPct val="115000"/>
                        </a:lnSpc>
                        <a:spcAft>
                          <a:spcPts val="1000"/>
                        </a:spcAft>
                        <a:buFont typeface="+mj-lt"/>
                        <a:buAutoNum type="arabicParenR"/>
                      </a:pPr>
                      <a:r>
                        <a:rPr lang="pl-PL" sz="1400" dirty="0">
                          <a:effectLst/>
                          <a:latin typeface="Times New Roman" panose="02020603050405020304" pitchFamily="18" charset="0"/>
                          <a:ea typeface="Times New Roman" panose="02020603050405020304" pitchFamily="18" charset="0"/>
                          <a:cs typeface="Times New Roman" panose="02020603050405020304" pitchFamily="18" charset="0"/>
                        </a:rPr>
                        <a:t>jego pełnomocnik (wymagane pełnomocnictwo notarialne) lub;</a:t>
                      </a:r>
                    </a:p>
                    <a:p>
                      <a:pPr marL="342900" lvl="0" indent="-342900" algn="just">
                        <a:lnSpc>
                          <a:spcPct val="115000"/>
                        </a:lnSpc>
                        <a:spcAft>
                          <a:spcPts val="1000"/>
                        </a:spcAft>
                        <a:buFont typeface="+mj-lt"/>
                        <a:buAutoNum type="arabicParenR"/>
                      </a:pPr>
                      <a:r>
                        <a:rPr lang="pl-PL" sz="1400" dirty="0">
                          <a:effectLst/>
                          <a:latin typeface="Times New Roman" panose="02020603050405020304" pitchFamily="18" charset="0"/>
                          <a:ea typeface="Times New Roman" panose="02020603050405020304" pitchFamily="18" charset="0"/>
                          <a:cs typeface="Times New Roman" panose="02020603050405020304" pitchFamily="18" charset="0"/>
                        </a:rPr>
                        <a:t>jego pracownik (wymagane upoważnienie od pracodawcy).</a:t>
                      </a:r>
                    </a:p>
                    <a:p>
                      <a:pPr algn="just">
                        <a:lnSpc>
                          <a:spcPct val="115000"/>
                        </a:lnSpc>
                        <a:spcAft>
                          <a:spcPts val="1000"/>
                        </a:spcAft>
                      </a:pPr>
                      <a:r>
                        <a:rPr lang="pl-PL" sz="1400" i="1" dirty="0">
                          <a:effectLst/>
                          <a:latin typeface="Times New Roman" panose="02020603050405020304" pitchFamily="18" charset="0"/>
                          <a:ea typeface="Times New Roman" panose="02020603050405020304" pitchFamily="18" charset="0"/>
                          <a:cs typeface="Times New Roman" panose="02020603050405020304" pitchFamily="18" charset="0"/>
                        </a:rPr>
                        <a:t>Kryterium weryfikowane w oparciu o listę obecności lub screen ze strony internetowej wygenerowany na koniec szkolenia, w przypadku szkolenia niestacjonarnego. </a:t>
                      </a:r>
                      <a:endParaRPr lang="pl-PL" sz="1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1000"/>
                        </a:spcAft>
                      </a:pPr>
                      <a:r>
                        <a:rPr lang="pl-PL" sz="1400" i="1" dirty="0">
                          <a:effectLst/>
                          <a:latin typeface="Times New Roman" panose="02020603050405020304" pitchFamily="18" charset="0"/>
                          <a:ea typeface="Times New Roman" panose="02020603050405020304" pitchFamily="18" charset="0"/>
                          <a:cs typeface="Times New Roman" panose="02020603050405020304" pitchFamily="18" charset="0"/>
                        </a:rPr>
                        <a:t>W obu przypadkach decyduje stan faktyczny listy na koniec szkolenia. </a:t>
                      </a:r>
                      <a:endParaRPr lang="pl-PL"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pl-PL"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 pkt</a:t>
                      </a:r>
                      <a:r>
                        <a:rPr lang="pl-PL"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wnioskodawca lub jego pełnomocnik, lub jego pracownik nie brali udziału w szkoleniu</a:t>
                      </a:r>
                      <a:endParaRPr lang="pl-PL" sz="1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1000"/>
                        </a:spcAft>
                      </a:pPr>
                      <a:br>
                        <a:rPr lang="pl-PL"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pl-PL"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 pkt</a:t>
                      </a:r>
                      <a:r>
                        <a:rPr lang="pl-PL"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wnioskodawca lub jego pełnomocnik, lub jego pracownik brali udział w szkoleniu</a:t>
                      </a:r>
                      <a:endParaRPr lang="pl-PL"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79962644"/>
                  </a:ext>
                </a:extLst>
              </a:tr>
            </a:tbl>
          </a:graphicData>
        </a:graphic>
      </p:graphicFrame>
    </p:spTree>
    <p:extLst>
      <p:ext uri="{BB962C8B-B14F-4D97-AF65-F5344CB8AC3E}">
        <p14:creationId xmlns:p14="http://schemas.microsoft.com/office/powerpoint/2010/main" val="18991989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09CA05-0635-72AF-3A1D-DDC1FA9CC40E}"/>
            </a:ext>
          </a:extLst>
        </p:cNvPr>
        <p:cNvGrpSpPr/>
        <p:nvPr/>
      </p:nvGrpSpPr>
      <p:grpSpPr>
        <a:xfrm>
          <a:off x="0" y="0"/>
          <a:ext cx="0" cy="0"/>
          <a:chOff x="0" y="0"/>
          <a:chExt cx="0" cy="0"/>
        </a:xfrm>
      </p:grpSpPr>
      <p:sp>
        <p:nvSpPr>
          <p:cNvPr id="5" name="Tytuł 1">
            <a:extLst>
              <a:ext uri="{FF2B5EF4-FFF2-40B4-BE49-F238E27FC236}">
                <a16:creationId xmlns:a16="http://schemas.microsoft.com/office/drawing/2014/main" id="{E357B5E9-8E8C-DEB1-19EC-9B3E0693C306}"/>
              </a:ext>
            </a:extLst>
          </p:cNvPr>
          <p:cNvSpPr txBox="1">
            <a:spLocks/>
          </p:cNvSpPr>
          <p:nvPr/>
        </p:nvSpPr>
        <p:spPr>
          <a:xfrm>
            <a:off x="838200" y="76639"/>
            <a:ext cx="10515600" cy="523726"/>
          </a:xfrm>
          <a:prstGeom prst="rect">
            <a:avLst/>
          </a:prstGeom>
          <a:no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pl-PL" sz="2800" b="1" dirty="0">
                <a:latin typeface="Times New Roman" panose="02020603050405020304" pitchFamily="18" charset="0"/>
                <a:cs typeface="Times New Roman" panose="02020603050405020304" pitchFamily="18" charset="0"/>
              </a:rPr>
              <a:t>KRYTERIA WYBORU GRANTOBIORCÓW</a:t>
            </a:r>
          </a:p>
        </p:txBody>
      </p:sp>
      <p:graphicFrame>
        <p:nvGraphicFramePr>
          <p:cNvPr id="7" name="Symbol zastępczy zawartości 6">
            <a:extLst>
              <a:ext uri="{FF2B5EF4-FFF2-40B4-BE49-F238E27FC236}">
                <a16:creationId xmlns:a16="http://schemas.microsoft.com/office/drawing/2014/main" id="{E689BA38-3E97-1339-4299-F6BB9B66C718}"/>
              </a:ext>
            </a:extLst>
          </p:cNvPr>
          <p:cNvGraphicFramePr>
            <a:graphicFrameLocks noGrp="1"/>
          </p:cNvGraphicFramePr>
          <p:nvPr>
            <p:ph idx="1"/>
            <p:extLst>
              <p:ext uri="{D42A27DB-BD31-4B8C-83A1-F6EECF244321}">
                <p14:modId xmlns:p14="http://schemas.microsoft.com/office/powerpoint/2010/main" val="2522037331"/>
              </p:ext>
            </p:extLst>
          </p:nvPr>
        </p:nvGraphicFramePr>
        <p:xfrm>
          <a:off x="286591" y="600365"/>
          <a:ext cx="11618818" cy="5100964"/>
        </p:xfrm>
        <a:graphic>
          <a:graphicData uri="http://schemas.openxmlformats.org/drawingml/2006/table">
            <a:tbl>
              <a:tblPr firstRow="1"/>
              <a:tblGrid>
                <a:gridCol w="539140">
                  <a:extLst>
                    <a:ext uri="{9D8B030D-6E8A-4147-A177-3AD203B41FA5}">
                      <a16:colId xmlns:a16="http://schemas.microsoft.com/office/drawing/2014/main" val="983073444"/>
                    </a:ext>
                  </a:extLst>
                </a:gridCol>
                <a:gridCol w="1983180">
                  <a:extLst>
                    <a:ext uri="{9D8B030D-6E8A-4147-A177-3AD203B41FA5}">
                      <a16:colId xmlns:a16="http://schemas.microsoft.com/office/drawing/2014/main" val="1278068802"/>
                    </a:ext>
                  </a:extLst>
                </a:gridCol>
                <a:gridCol w="5735781">
                  <a:extLst>
                    <a:ext uri="{9D8B030D-6E8A-4147-A177-3AD203B41FA5}">
                      <a16:colId xmlns:a16="http://schemas.microsoft.com/office/drawing/2014/main" val="2743809046"/>
                    </a:ext>
                  </a:extLst>
                </a:gridCol>
                <a:gridCol w="3360717">
                  <a:extLst>
                    <a:ext uri="{9D8B030D-6E8A-4147-A177-3AD203B41FA5}">
                      <a16:colId xmlns:a16="http://schemas.microsoft.com/office/drawing/2014/main" val="4240477617"/>
                    </a:ext>
                  </a:extLst>
                </a:gridCol>
              </a:tblGrid>
              <a:tr h="286536">
                <a:tc gridSpan="4">
                  <a:txBody>
                    <a:bodyPr/>
                    <a:lstStyle/>
                    <a:p>
                      <a:pPr algn="ctr">
                        <a:lnSpc>
                          <a:spcPct val="115000"/>
                        </a:lnSpc>
                        <a:spcAft>
                          <a:spcPts val="1000"/>
                        </a:spcAft>
                      </a:pPr>
                      <a:r>
                        <a:rPr lang="pl-PL" sz="1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KRYTERIA RANKINGOWE</a:t>
                      </a:r>
                      <a:endParaRPr lang="pl-PL"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770" marR="517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hMerge="1">
                  <a:txBody>
                    <a:bodyPr/>
                    <a:lstStyle/>
                    <a:p>
                      <a:endParaRPr lang="pl-PL"/>
                    </a:p>
                  </a:txBody>
                  <a:tcPr/>
                </a:tc>
                <a:tc hMerge="1">
                  <a:txBody>
                    <a:bodyPr/>
                    <a:lstStyle/>
                    <a:p>
                      <a:endParaRPr lang="pl-PL"/>
                    </a:p>
                  </a:txBody>
                  <a:tcPr/>
                </a:tc>
                <a:tc hMerge="1">
                  <a:txBody>
                    <a:bodyPr/>
                    <a:lstStyle/>
                    <a:p>
                      <a:endParaRPr lang="pl-PL"/>
                    </a:p>
                  </a:txBody>
                  <a:tcPr/>
                </a:tc>
                <a:extLst>
                  <a:ext uri="{0D108BD9-81ED-4DB2-BD59-A6C34878D82A}">
                    <a16:rowId xmlns:a16="http://schemas.microsoft.com/office/drawing/2014/main" val="654404434"/>
                  </a:ext>
                </a:extLst>
              </a:tr>
              <a:tr h="281861">
                <a:tc>
                  <a:txBody>
                    <a:bodyPr/>
                    <a:lstStyle/>
                    <a:p>
                      <a:pPr algn="ctr">
                        <a:lnSpc>
                          <a:spcPct val="115000"/>
                        </a:lnSpc>
                        <a:spcAft>
                          <a:spcPts val="1000"/>
                        </a:spcAft>
                      </a:pPr>
                      <a:r>
                        <a:rPr lang="pl-PL" sz="14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L.p.</a:t>
                      </a:r>
                      <a:endParaRPr lang="pl-PL"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770" marR="517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a:lnSpc>
                          <a:spcPct val="115000"/>
                        </a:lnSpc>
                        <a:spcAft>
                          <a:spcPts val="1000"/>
                        </a:spcAft>
                      </a:pPr>
                      <a:r>
                        <a:rPr lang="pl-PL" sz="1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Nazwa kryterium</a:t>
                      </a:r>
                      <a:endParaRPr lang="pl-PL"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770" marR="517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a:lnSpc>
                          <a:spcPct val="115000"/>
                        </a:lnSpc>
                        <a:spcAft>
                          <a:spcPts val="1000"/>
                        </a:spcAft>
                      </a:pPr>
                      <a:r>
                        <a:rPr lang="pl-PL" sz="1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Opis kryterium, uzasadnienie oraz źródło weryfikacji	</a:t>
                      </a:r>
                      <a:endParaRPr lang="pl-PL"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770" marR="517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R="109855" algn="ctr">
                        <a:lnSpc>
                          <a:spcPct val="115000"/>
                        </a:lnSpc>
                        <a:spcAft>
                          <a:spcPts val="1000"/>
                        </a:spcAft>
                      </a:pPr>
                      <a:r>
                        <a:rPr lang="pl-PL" sz="1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Punktacja</a:t>
                      </a:r>
                      <a:endParaRPr lang="pl-PL"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770" marR="517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792716269"/>
                  </a:ext>
                </a:extLst>
              </a:tr>
              <a:tr h="1201265">
                <a:tc>
                  <a:txBody>
                    <a:bodyPr/>
                    <a:lstStyle/>
                    <a:p>
                      <a:pPr algn="ctr">
                        <a:lnSpc>
                          <a:spcPct val="115000"/>
                        </a:lnSpc>
                        <a:spcAft>
                          <a:spcPts val="1000"/>
                        </a:spcAft>
                      </a:pPr>
                      <a:r>
                        <a:rPr lang="pl-PL" sz="1400" b="1" dirty="0">
                          <a:effectLst/>
                          <a:latin typeface="Times New Roman" panose="02020603050405020304" pitchFamily="18" charset="0"/>
                          <a:ea typeface="Calibri" panose="020F0502020204030204" pitchFamily="34" charset="0"/>
                          <a:cs typeface="Times New Roman" panose="02020603050405020304" pitchFamily="18" charset="0"/>
                        </a:rPr>
                        <a:t>8.</a:t>
                      </a:r>
                      <a:endParaRPr lang="pl-PL"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pl-PL" sz="1400" b="1" dirty="0">
                          <a:effectLst/>
                          <a:latin typeface="Times New Roman" panose="02020603050405020304" pitchFamily="18" charset="0"/>
                          <a:ea typeface="Calibri" panose="020F0502020204030204" pitchFamily="34" charset="0"/>
                          <a:cs typeface="Times New Roman" panose="02020603050405020304" pitchFamily="18" charset="0"/>
                        </a:rPr>
                        <a:t>Doradztwo w Biurze LGD</a:t>
                      </a:r>
                      <a:endParaRPr lang="pl-PL"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15000"/>
                        </a:lnSpc>
                        <a:spcAft>
                          <a:spcPts val="1000"/>
                        </a:spcAft>
                      </a:pPr>
                      <a:r>
                        <a:rPr lang="pl-PL" sz="1400" dirty="0">
                          <a:effectLst/>
                          <a:latin typeface="Times New Roman" panose="02020603050405020304" pitchFamily="18" charset="0"/>
                          <a:ea typeface="Times New Roman" panose="02020603050405020304" pitchFamily="18" charset="0"/>
                          <a:cs typeface="Times New Roman" panose="02020603050405020304" pitchFamily="18" charset="0"/>
                        </a:rPr>
                        <a:t>Zgodnie z regulaminem świadczenia doradztwa przez pracowników Biura Stowarzyszenia Lokalna Grupa Działania </a:t>
                      </a:r>
                      <a:r>
                        <a:rPr lang="pl-PL" sz="1400" i="1" dirty="0">
                          <a:effectLst/>
                          <a:latin typeface="Times New Roman" panose="02020603050405020304" pitchFamily="18" charset="0"/>
                          <a:ea typeface="Times New Roman" panose="02020603050405020304" pitchFamily="18" charset="0"/>
                          <a:cs typeface="Times New Roman" panose="02020603050405020304" pitchFamily="18" charset="0"/>
                        </a:rPr>
                        <a:t>,,Podgrodzie Toruńskie”</a:t>
                      </a:r>
                      <a:r>
                        <a:rPr lang="pl-PL" sz="1400" dirty="0">
                          <a:effectLst/>
                          <a:latin typeface="Times New Roman" panose="02020603050405020304" pitchFamily="18" charset="0"/>
                          <a:ea typeface="Times New Roman" panose="02020603050405020304" pitchFamily="18" charset="0"/>
                          <a:cs typeface="Times New Roman" panose="02020603050405020304" pitchFamily="18" charset="0"/>
                        </a:rPr>
                        <a:t>, preferuje się wnioskodawców, którzy korzystali z doradztwa w zakresie przygotowania wniosku o powierzenie grantu:</a:t>
                      </a:r>
                    </a:p>
                    <a:p>
                      <a:pPr marL="342900" lvl="0" indent="-342900" algn="just">
                        <a:lnSpc>
                          <a:spcPct val="115000"/>
                        </a:lnSpc>
                        <a:buFont typeface="+mj-lt"/>
                        <a:buAutoNum type="arabicParenR"/>
                      </a:pPr>
                      <a:r>
                        <a:rPr lang="pl-PL" sz="1400" dirty="0">
                          <a:effectLst/>
                          <a:latin typeface="Times New Roman" panose="02020603050405020304" pitchFamily="18" charset="0"/>
                          <a:ea typeface="Times New Roman" panose="02020603050405020304" pitchFamily="18" charset="0"/>
                          <a:cs typeface="Times New Roman" panose="02020603050405020304" pitchFamily="18" charset="0"/>
                        </a:rPr>
                        <a:t>osobiście w Biurze LGD lub przez pełnomocnika (pełnomocnictwo notarialne) lub osobę wskazaną we wniosku o powierzenie grantu jako osoba do kontaktu (na podstawie udzielonego upoważnienia), co musi być poświadczone podpisem na liście świadczonych usług doradczych;</a:t>
                      </a:r>
                    </a:p>
                    <a:p>
                      <a:pPr marL="342900" lvl="0" indent="-342900" algn="just">
                        <a:lnSpc>
                          <a:spcPct val="115000"/>
                        </a:lnSpc>
                        <a:buFont typeface="+mj-lt"/>
                        <a:buAutoNum type="arabicParenR"/>
                      </a:pPr>
                      <a:r>
                        <a:rPr lang="pl-PL" sz="1400" dirty="0">
                          <a:effectLst/>
                          <a:latin typeface="Times New Roman" panose="02020603050405020304" pitchFamily="18" charset="0"/>
                          <a:ea typeface="Times New Roman" panose="02020603050405020304" pitchFamily="18" charset="0"/>
                          <a:cs typeface="Times New Roman" panose="02020603050405020304" pitchFamily="18" charset="0"/>
                        </a:rPr>
                        <a:t>świadczonego w okresie od dnia ogłoszenia danego naboru wniosków </a:t>
                      </a:r>
                      <a:br>
                        <a:rPr lang="pl-PL" sz="1400" dirty="0">
                          <a:effectLst/>
                          <a:latin typeface="Times New Roman" panose="02020603050405020304" pitchFamily="18" charset="0"/>
                          <a:ea typeface="Times New Roman" panose="02020603050405020304" pitchFamily="18" charset="0"/>
                          <a:cs typeface="Times New Roman" panose="02020603050405020304" pitchFamily="18" charset="0"/>
                        </a:rPr>
                      </a:br>
                      <a:r>
                        <a:rPr lang="pl-PL" sz="1400" dirty="0">
                          <a:effectLst/>
                          <a:latin typeface="Times New Roman" panose="02020603050405020304" pitchFamily="18" charset="0"/>
                          <a:ea typeface="Times New Roman" panose="02020603050405020304" pitchFamily="18" charset="0"/>
                          <a:cs typeface="Times New Roman" panose="02020603050405020304" pitchFamily="18" charset="0"/>
                        </a:rPr>
                        <a:t>na stronie internetowej LGD i nie później niż dzień przed zakończeniem naboru wniosków.</a:t>
                      </a:r>
                    </a:p>
                    <a:p>
                      <a:pPr algn="just">
                        <a:lnSpc>
                          <a:spcPct val="115000"/>
                        </a:lnSpc>
                        <a:spcAft>
                          <a:spcPts val="1000"/>
                        </a:spcAft>
                      </a:pPr>
                      <a:endParaRPr lang="pl-PL" sz="1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1000"/>
                        </a:spcAft>
                      </a:pPr>
                      <a:r>
                        <a:rPr lang="pl-PL" sz="1400" dirty="0">
                          <a:effectLst/>
                          <a:latin typeface="Times New Roman" panose="02020603050405020304" pitchFamily="18" charset="0"/>
                          <a:ea typeface="Times New Roman" panose="02020603050405020304" pitchFamily="18" charset="0"/>
                          <a:cs typeface="Times New Roman" panose="02020603050405020304" pitchFamily="18" charset="0"/>
                        </a:rPr>
                        <a:t>Kryterium jest uznane za spełnione, jeżeli konsultowany wniosek </a:t>
                      </a:r>
                      <a:br>
                        <a:rPr lang="pl-PL" sz="1400" dirty="0">
                          <a:effectLst/>
                          <a:latin typeface="Times New Roman" panose="02020603050405020304" pitchFamily="18" charset="0"/>
                          <a:ea typeface="Times New Roman" panose="02020603050405020304" pitchFamily="18" charset="0"/>
                          <a:cs typeface="Times New Roman" panose="02020603050405020304" pitchFamily="18" charset="0"/>
                        </a:rPr>
                      </a:br>
                      <a:r>
                        <a:rPr lang="pl-PL" sz="1400" dirty="0">
                          <a:effectLst/>
                          <a:latin typeface="Times New Roman" panose="02020603050405020304" pitchFamily="18" charset="0"/>
                          <a:ea typeface="Times New Roman" panose="02020603050405020304" pitchFamily="18" charset="0"/>
                          <a:cs typeface="Times New Roman" panose="02020603050405020304" pitchFamily="18" charset="0"/>
                        </a:rPr>
                        <a:t>o powierzenie grantu został w całości wypełniony przez wnioskodawcę.</a:t>
                      </a:r>
                    </a:p>
                    <a:p>
                      <a:pPr algn="just">
                        <a:lnSpc>
                          <a:spcPct val="115000"/>
                        </a:lnSpc>
                        <a:spcAft>
                          <a:spcPts val="1000"/>
                        </a:spcAft>
                      </a:pPr>
                      <a:r>
                        <a:rPr lang="pl-PL" sz="1400" i="1" dirty="0">
                          <a:effectLst/>
                          <a:latin typeface="Times New Roman" panose="02020603050405020304" pitchFamily="18" charset="0"/>
                          <a:ea typeface="Times New Roman" panose="02020603050405020304" pitchFamily="18" charset="0"/>
                          <a:cs typeface="Times New Roman" panose="02020603050405020304" pitchFamily="18" charset="0"/>
                        </a:rPr>
                        <a:t>Kryterium weryfikowane na podstawie rejestru doradztwa prowadzonego przez Biuro LGD i karty udzielonego doradztwa określającego zakres doradztwa.</a:t>
                      </a:r>
                      <a:endParaRPr lang="pl-PL"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pl-PL" sz="1400" b="1" dirty="0">
                          <a:effectLst/>
                          <a:latin typeface="Times New Roman" panose="02020603050405020304" pitchFamily="18" charset="0"/>
                          <a:ea typeface="Times New Roman" panose="02020603050405020304" pitchFamily="18" charset="0"/>
                          <a:cs typeface="Times New Roman" panose="02020603050405020304" pitchFamily="18" charset="0"/>
                        </a:rPr>
                        <a:t>0 pkt</a:t>
                      </a:r>
                      <a:r>
                        <a:rPr lang="pl-PL" sz="1400" dirty="0">
                          <a:effectLst/>
                          <a:latin typeface="Times New Roman" panose="02020603050405020304" pitchFamily="18" charset="0"/>
                          <a:ea typeface="Times New Roman" panose="02020603050405020304" pitchFamily="18" charset="0"/>
                          <a:cs typeface="Times New Roman" panose="02020603050405020304" pitchFamily="18" charset="0"/>
                        </a:rPr>
                        <a:t> – wnioskodawca nie korzystał </a:t>
                      </a:r>
                      <a:br>
                        <a:rPr lang="pl-PL" sz="1400" dirty="0">
                          <a:effectLst/>
                          <a:latin typeface="Times New Roman" panose="02020603050405020304" pitchFamily="18" charset="0"/>
                          <a:ea typeface="Times New Roman" panose="02020603050405020304" pitchFamily="18" charset="0"/>
                          <a:cs typeface="Times New Roman" panose="02020603050405020304" pitchFamily="18" charset="0"/>
                        </a:rPr>
                      </a:br>
                      <a:r>
                        <a:rPr lang="pl-PL" sz="1400" dirty="0">
                          <a:effectLst/>
                          <a:latin typeface="Times New Roman" panose="02020603050405020304" pitchFamily="18" charset="0"/>
                          <a:ea typeface="Times New Roman" panose="02020603050405020304" pitchFamily="18" charset="0"/>
                          <a:cs typeface="Times New Roman" panose="02020603050405020304" pitchFamily="18" charset="0"/>
                        </a:rPr>
                        <a:t>z doradztwa biura w oznaczonym czasie</a:t>
                      </a:r>
                    </a:p>
                    <a:p>
                      <a:pPr>
                        <a:lnSpc>
                          <a:spcPct val="115000"/>
                        </a:lnSpc>
                        <a:spcAft>
                          <a:spcPts val="1000"/>
                        </a:spcAft>
                      </a:pPr>
                      <a:r>
                        <a:rPr lang="pl-PL" sz="1400" dirty="0">
                          <a:effectLst/>
                          <a:latin typeface="Times New Roman" panose="02020603050405020304" pitchFamily="18" charset="0"/>
                          <a:ea typeface="Times New Roman" panose="02020603050405020304" pitchFamily="18" charset="0"/>
                          <a:cs typeface="Times New Roman" panose="02020603050405020304" pitchFamily="18" charset="0"/>
                        </a:rPr>
                        <a:t> </a:t>
                      </a:r>
                    </a:p>
                    <a:p>
                      <a:pPr>
                        <a:lnSpc>
                          <a:spcPct val="115000"/>
                        </a:lnSpc>
                        <a:spcAft>
                          <a:spcPts val="1000"/>
                        </a:spcAft>
                      </a:pPr>
                      <a:r>
                        <a:rPr lang="pl-PL" sz="1400" b="1" dirty="0">
                          <a:effectLst/>
                          <a:latin typeface="Times New Roman" panose="02020603050405020304" pitchFamily="18" charset="0"/>
                          <a:ea typeface="Times New Roman" panose="02020603050405020304" pitchFamily="18" charset="0"/>
                          <a:cs typeface="Times New Roman" panose="02020603050405020304" pitchFamily="18" charset="0"/>
                        </a:rPr>
                        <a:t>5 pkt</a:t>
                      </a:r>
                      <a:r>
                        <a:rPr lang="pl-PL" sz="1400" dirty="0">
                          <a:effectLst/>
                          <a:latin typeface="Times New Roman" panose="02020603050405020304" pitchFamily="18" charset="0"/>
                          <a:ea typeface="Times New Roman" panose="02020603050405020304" pitchFamily="18" charset="0"/>
                          <a:cs typeface="Times New Roman" panose="02020603050405020304" pitchFamily="18" charset="0"/>
                        </a:rPr>
                        <a:t> – wnioskodawca korzystał </a:t>
                      </a:r>
                      <a:br>
                        <a:rPr lang="pl-PL" sz="1400" dirty="0">
                          <a:effectLst/>
                          <a:latin typeface="Times New Roman" panose="02020603050405020304" pitchFamily="18" charset="0"/>
                          <a:ea typeface="Times New Roman" panose="02020603050405020304" pitchFamily="18" charset="0"/>
                          <a:cs typeface="Times New Roman" panose="02020603050405020304" pitchFamily="18" charset="0"/>
                        </a:rPr>
                      </a:br>
                      <a:r>
                        <a:rPr lang="pl-PL" sz="1400" dirty="0">
                          <a:effectLst/>
                          <a:latin typeface="Times New Roman" panose="02020603050405020304" pitchFamily="18" charset="0"/>
                          <a:ea typeface="Times New Roman" panose="02020603050405020304" pitchFamily="18" charset="0"/>
                          <a:cs typeface="Times New Roman" panose="02020603050405020304" pitchFamily="18" charset="0"/>
                        </a:rPr>
                        <a:t>z doradztwa biura w oznaczonym czasie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79962644"/>
                  </a:ext>
                </a:extLst>
              </a:tr>
            </a:tbl>
          </a:graphicData>
        </a:graphic>
      </p:graphicFrame>
    </p:spTree>
    <p:extLst>
      <p:ext uri="{BB962C8B-B14F-4D97-AF65-F5344CB8AC3E}">
        <p14:creationId xmlns:p14="http://schemas.microsoft.com/office/powerpoint/2010/main" val="119985139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7002C1-AE72-A2F2-4967-774BD3446BDC}"/>
            </a:ext>
          </a:extLst>
        </p:cNvPr>
        <p:cNvGrpSpPr/>
        <p:nvPr/>
      </p:nvGrpSpPr>
      <p:grpSpPr>
        <a:xfrm>
          <a:off x="0" y="0"/>
          <a:ext cx="0" cy="0"/>
          <a:chOff x="0" y="0"/>
          <a:chExt cx="0" cy="0"/>
        </a:xfrm>
      </p:grpSpPr>
      <p:sp>
        <p:nvSpPr>
          <p:cNvPr id="5" name="Tytuł 1">
            <a:extLst>
              <a:ext uri="{FF2B5EF4-FFF2-40B4-BE49-F238E27FC236}">
                <a16:creationId xmlns:a16="http://schemas.microsoft.com/office/drawing/2014/main" id="{16EB436D-6384-B794-4DDB-1C4BC5A74A11}"/>
              </a:ext>
            </a:extLst>
          </p:cNvPr>
          <p:cNvSpPr txBox="1">
            <a:spLocks/>
          </p:cNvSpPr>
          <p:nvPr/>
        </p:nvSpPr>
        <p:spPr>
          <a:xfrm>
            <a:off x="838200" y="76639"/>
            <a:ext cx="10515600" cy="523726"/>
          </a:xfrm>
          <a:prstGeom prst="rect">
            <a:avLst/>
          </a:prstGeom>
          <a:no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pl-PL" sz="2800" b="1" dirty="0">
                <a:latin typeface="Times New Roman" panose="02020603050405020304" pitchFamily="18" charset="0"/>
                <a:cs typeface="Times New Roman" panose="02020603050405020304" pitchFamily="18" charset="0"/>
              </a:rPr>
              <a:t>KRYTERIA WYBORU GRANTOBIORCÓW</a:t>
            </a:r>
          </a:p>
        </p:txBody>
      </p:sp>
      <p:graphicFrame>
        <p:nvGraphicFramePr>
          <p:cNvPr id="7" name="Symbol zastępczy zawartości 6">
            <a:extLst>
              <a:ext uri="{FF2B5EF4-FFF2-40B4-BE49-F238E27FC236}">
                <a16:creationId xmlns:a16="http://schemas.microsoft.com/office/drawing/2014/main" id="{60DD9C0A-6E9C-E9FA-57BF-895E220B1236}"/>
              </a:ext>
            </a:extLst>
          </p:cNvPr>
          <p:cNvGraphicFramePr>
            <a:graphicFrameLocks noGrp="1"/>
          </p:cNvGraphicFramePr>
          <p:nvPr>
            <p:ph idx="1"/>
            <p:extLst>
              <p:ext uri="{D42A27DB-BD31-4B8C-83A1-F6EECF244321}">
                <p14:modId xmlns:p14="http://schemas.microsoft.com/office/powerpoint/2010/main" val="4171968648"/>
              </p:ext>
            </p:extLst>
          </p:nvPr>
        </p:nvGraphicFramePr>
        <p:xfrm>
          <a:off x="286591" y="600365"/>
          <a:ext cx="11618818" cy="2482414"/>
        </p:xfrm>
        <a:graphic>
          <a:graphicData uri="http://schemas.openxmlformats.org/drawingml/2006/table">
            <a:tbl>
              <a:tblPr firstRow="1"/>
              <a:tblGrid>
                <a:gridCol w="539140">
                  <a:extLst>
                    <a:ext uri="{9D8B030D-6E8A-4147-A177-3AD203B41FA5}">
                      <a16:colId xmlns:a16="http://schemas.microsoft.com/office/drawing/2014/main" val="983073444"/>
                    </a:ext>
                  </a:extLst>
                </a:gridCol>
                <a:gridCol w="1983180">
                  <a:extLst>
                    <a:ext uri="{9D8B030D-6E8A-4147-A177-3AD203B41FA5}">
                      <a16:colId xmlns:a16="http://schemas.microsoft.com/office/drawing/2014/main" val="1278068802"/>
                    </a:ext>
                  </a:extLst>
                </a:gridCol>
                <a:gridCol w="5735781">
                  <a:extLst>
                    <a:ext uri="{9D8B030D-6E8A-4147-A177-3AD203B41FA5}">
                      <a16:colId xmlns:a16="http://schemas.microsoft.com/office/drawing/2014/main" val="2743809046"/>
                    </a:ext>
                  </a:extLst>
                </a:gridCol>
                <a:gridCol w="3360717">
                  <a:extLst>
                    <a:ext uri="{9D8B030D-6E8A-4147-A177-3AD203B41FA5}">
                      <a16:colId xmlns:a16="http://schemas.microsoft.com/office/drawing/2014/main" val="4240477617"/>
                    </a:ext>
                  </a:extLst>
                </a:gridCol>
              </a:tblGrid>
              <a:tr h="286536">
                <a:tc gridSpan="4">
                  <a:txBody>
                    <a:bodyPr/>
                    <a:lstStyle/>
                    <a:p>
                      <a:pPr algn="ctr">
                        <a:lnSpc>
                          <a:spcPct val="115000"/>
                        </a:lnSpc>
                        <a:spcAft>
                          <a:spcPts val="1000"/>
                        </a:spcAft>
                      </a:pPr>
                      <a:r>
                        <a:rPr lang="pl-PL" sz="1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KRYTERIA RANKINGOWE</a:t>
                      </a:r>
                      <a:endParaRPr lang="pl-PL"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770" marR="517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hMerge="1">
                  <a:txBody>
                    <a:bodyPr/>
                    <a:lstStyle/>
                    <a:p>
                      <a:endParaRPr lang="pl-PL"/>
                    </a:p>
                  </a:txBody>
                  <a:tcPr/>
                </a:tc>
                <a:tc hMerge="1">
                  <a:txBody>
                    <a:bodyPr/>
                    <a:lstStyle/>
                    <a:p>
                      <a:endParaRPr lang="pl-PL"/>
                    </a:p>
                  </a:txBody>
                  <a:tcPr/>
                </a:tc>
                <a:tc hMerge="1">
                  <a:txBody>
                    <a:bodyPr/>
                    <a:lstStyle/>
                    <a:p>
                      <a:endParaRPr lang="pl-PL"/>
                    </a:p>
                  </a:txBody>
                  <a:tcPr/>
                </a:tc>
                <a:extLst>
                  <a:ext uri="{0D108BD9-81ED-4DB2-BD59-A6C34878D82A}">
                    <a16:rowId xmlns:a16="http://schemas.microsoft.com/office/drawing/2014/main" val="654404434"/>
                  </a:ext>
                </a:extLst>
              </a:tr>
              <a:tr h="281861">
                <a:tc>
                  <a:txBody>
                    <a:bodyPr/>
                    <a:lstStyle/>
                    <a:p>
                      <a:pPr algn="ctr">
                        <a:lnSpc>
                          <a:spcPct val="115000"/>
                        </a:lnSpc>
                        <a:spcAft>
                          <a:spcPts val="1000"/>
                        </a:spcAft>
                      </a:pPr>
                      <a:r>
                        <a:rPr lang="pl-PL" sz="14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L.p.</a:t>
                      </a:r>
                      <a:endParaRPr lang="pl-PL"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770" marR="517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a:lnSpc>
                          <a:spcPct val="115000"/>
                        </a:lnSpc>
                        <a:spcAft>
                          <a:spcPts val="1000"/>
                        </a:spcAft>
                      </a:pPr>
                      <a:r>
                        <a:rPr lang="pl-PL" sz="1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Nazwa kryterium</a:t>
                      </a:r>
                      <a:endParaRPr lang="pl-PL"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770" marR="517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a:lnSpc>
                          <a:spcPct val="115000"/>
                        </a:lnSpc>
                        <a:spcAft>
                          <a:spcPts val="1000"/>
                        </a:spcAft>
                      </a:pPr>
                      <a:r>
                        <a:rPr lang="pl-PL" sz="1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Opis kryterium, uzasadnienie oraz źródło weryfikacji	</a:t>
                      </a:r>
                      <a:endParaRPr lang="pl-PL"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770" marR="517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R="109855" algn="ctr">
                        <a:lnSpc>
                          <a:spcPct val="115000"/>
                        </a:lnSpc>
                        <a:spcAft>
                          <a:spcPts val="1000"/>
                        </a:spcAft>
                      </a:pPr>
                      <a:r>
                        <a:rPr lang="pl-PL" sz="1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Punktacja</a:t>
                      </a:r>
                      <a:endParaRPr lang="pl-PL"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770" marR="517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792716269"/>
                  </a:ext>
                </a:extLst>
              </a:tr>
              <a:tr h="1201265">
                <a:tc>
                  <a:txBody>
                    <a:bodyPr/>
                    <a:lstStyle/>
                    <a:p>
                      <a:pPr algn="ctr">
                        <a:lnSpc>
                          <a:spcPct val="115000"/>
                        </a:lnSpc>
                        <a:spcAft>
                          <a:spcPts val="1000"/>
                        </a:spcAft>
                      </a:pPr>
                      <a:r>
                        <a:rPr lang="pl-PL" sz="1600" b="1" dirty="0">
                          <a:effectLst/>
                          <a:latin typeface="Times New Roman" panose="02020603050405020304" pitchFamily="18" charset="0"/>
                          <a:ea typeface="Calibri" panose="020F0502020204030204" pitchFamily="34" charset="0"/>
                          <a:cs typeface="Times New Roman" panose="02020603050405020304" pitchFamily="18" charset="0"/>
                        </a:rPr>
                        <a:t>9.</a:t>
                      </a:r>
                      <a:endParaRPr lang="pl-PL"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pl-PL" sz="1600" b="1" dirty="0">
                          <a:effectLst/>
                          <a:latin typeface="Times New Roman" panose="02020603050405020304" pitchFamily="18" charset="0"/>
                          <a:ea typeface="Calibri" panose="020F0502020204030204" pitchFamily="34" charset="0"/>
                          <a:cs typeface="Times New Roman" panose="02020603050405020304" pitchFamily="18" charset="0"/>
                        </a:rPr>
                        <a:t>Termin realizacji projektu</a:t>
                      </a:r>
                      <a:endParaRPr lang="pl-PL"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15000"/>
                        </a:lnSpc>
                        <a:spcAft>
                          <a:spcPts val="1000"/>
                        </a:spcAft>
                      </a:pPr>
                      <a:r>
                        <a:rPr lang="pl-PL" sz="1600" dirty="0">
                          <a:effectLst/>
                          <a:latin typeface="Times New Roman" panose="02020603050405020304" pitchFamily="18" charset="0"/>
                          <a:ea typeface="Calibri" panose="020F0502020204030204" pitchFamily="34" charset="0"/>
                          <a:cs typeface="Times New Roman" panose="02020603050405020304" pitchFamily="18" charset="0"/>
                        </a:rPr>
                        <a:t>Preferowane będą projekty z krótkim terminem realizacji działań. </a:t>
                      </a:r>
                      <a:endParaRPr lang="pl-PL" sz="16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1000"/>
                        </a:spcAft>
                      </a:pPr>
                      <a:r>
                        <a:rPr lang="pl-PL" sz="1600" dirty="0">
                          <a:effectLst/>
                          <a:latin typeface="Times New Roman" panose="02020603050405020304" pitchFamily="18" charset="0"/>
                          <a:ea typeface="Calibri" panose="020F0502020204030204" pitchFamily="34" charset="0"/>
                          <a:cs typeface="Times New Roman" panose="02020603050405020304" pitchFamily="18" charset="0"/>
                        </a:rPr>
                        <a:t>Kryterium uważa się za spełnione jeśli wnioskodawca we wniosku </a:t>
                      </a:r>
                      <a:br>
                        <a:rPr lang="pl-PL" sz="1600" dirty="0">
                          <a:effectLst/>
                          <a:latin typeface="Times New Roman" panose="02020603050405020304" pitchFamily="18" charset="0"/>
                          <a:ea typeface="Calibri" panose="020F0502020204030204" pitchFamily="34" charset="0"/>
                          <a:cs typeface="Times New Roman" panose="02020603050405020304" pitchFamily="18" charset="0"/>
                        </a:rPr>
                      </a:br>
                      <a:r>
                        <a:rPr lang="pl-PL" sz="1600" dirty="0">
                          <a:effectLst/>
                          <a:latin typeface="Times New Roman" panose="02020603050405020304" pitchFamily="18" charset="0"/>
                          <a:ea typeface="Calibri" panose="020F0502020204030204" pitchFamily="34" charset="0"/>
                          <a:cs typeface="Times New Roman" panose="02020603050405020304" pitchFamily="18" charset="0"/>
                        </a:rPr>
                        <a:t>o powierzenie grantu, określi termin realizacji projektu, który nie będzie przekraczał 9 miesięcy.</a:t>
                      </a:r>
                      <a:endParaRPr lang="pl-PL" sz="16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1000"/>
                        </a:spcAft>
                      </a:pPr>
                      <a:r>
                        <a:rPr lang="pl-PL" sz="1600" i="1" dirty="0">
                          <a:effectLst/>
                          <a:latin typeface="Times New Roman" panose="02020603050405020304" pitchFamily="18" charset="0"/>
                          <a:ea typeface="Calibri" panose="020F0502020204030204" pitchFamily="34" charset="0"/>
                          <a:cs typeface="Times New Roman" panose="02020603050405020304" pitchFamily="18" charset="0"/>
                        </a:rPr>
                        <a:t>Kryterium weryfikowane </a:t>
                      </a:r>
                      <a:r>
                        <a:rPr lang="pl-PL" sz="1600" i="1" dirty="0">
                          <a:effectLst/>
                          <a:latin typeface="Times New Roman" panose="02020603050405020304" pitchFamily="18" charset="0"/>
                          <a:ea typeface="Times New Roman" panose="02020603050405020304" pitchFamily="18" charset="0"/>
                          <a:cs typeface="Times New Roman" panose="02020603050405020304" pitchFamily="18" charset="0"/>
                        </a:rPr>
                        <a:t>w oparciu o treść wniosku o powierzenie grantu.</a:t>
                      </a:r>
                      <a:endParaRPr lang="pl-PL"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pl-PL" sz="1600" b="1" dirty="0">
                          <a:effectLst/>
                          <a:latin typeface="Times New Roman" panose="02020603050405020304" pitchFamily="18" charset="0"/>
                          <a:ea typeface="Calibri" panose="020F0502020204030204" pitchFamily="34" charset="0"/>
                          <a:cs typeface="Times New Roman" panose="02020603050405020304" pitchFamily="18" charset="0"/>
                        </a:rPr>
                        <a:t>0 pkt</a:t>
                      </a:r>
                      <a:r>
                        <a:rPr lang="pl-PL" sz="1600" dirty="0">
                          <a:effectLst/>
                          <a:latin typeface="Times New Roman" panose="02020603050405020304" pitchFamily="18" charset="0"/>
                          <a:ea typeface="Calibri" panose="020F0502020204030204" pitchFamily="34" charset="0"/>
                          <a:cs typeface="Times New Roman" panose="02020603050405020304" pitchFamily="18" charset="0"/>
                        </a:rPr>
                        <a:t> – termin realizacji projektu powyżej 9 miesięcy</a:t>
                      </a:r>
                      <a:endParaRPr lang="pl-PL" sz="16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1000"/>
                        </a:spcAft>
                      </a:pPr>
                      <a:r>
                        <a:rPr lang="pl-PL" sz="16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pl-PL" sz="16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1000"/>
                        </a:spcAft>
                      </a:pPr>
                      <a:r>
                        <a:rPr lang="pl-PL" sz="1600" b="1" dirty="0">
                          <a:effectLst/>
                          <a:latin typeface="Times New Roman" panose="02020603050405020304" pitchFamily="18" charset="0"/>
                          <a:ea typeface="Calibri" panose="020F0502020204030204" pitchFamily="34" charset="0"/>
                          <a:cs typeface="Times New Roman" panose="02020603050405020304" pitchFamily="18" charset="0"/>
                        </a:rPr>
                        <a:t>5 pkt</a:t>
                      </a:r>
                      <a:r>
                        <a:rPr lang="pl-PL" sz="1600" dirty="0">
                          <a:effectLst/>
                          <a:latin typeface="Times New Roman" panose="02020603050405020304" pitchFamily="18" charset="0"/>
                          <a:ea typeface="Calibri" panose="020F0502020204030204" pitchFamily="34" charset="0"/>
                          <a:cs typeface="Times New Roman" panose="02020603050405020304" pitchFamily="18" charset="0"/>
                        </a:rPr>
                        <a:t> – termin realizacji projektu poniżej 9 miesięcy</a:t>
                      </a:r>
                      <a:endParaRPr lang="pl-PL"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79962644"/>
                  </a:ext>
                </a:extLst>
              </a:tr>
            </a:tbl>
          </a:graphicData>
        </a:graphic>
      </p:graphicFrame>
      <p:sp>
        <p:nvSpPr>
          <p:cNvPr id="3" name="pole tekstowe 2">
            <a:extLst>
              <a:ext uri="{FF2B5EF4-FFF2-40B4-BE49-F238E27FC236}">
                <a16:creationId xmlns:a16="http://schemas.microsoft.com/office/drawing/2014/main" id="{6CEA87A3-7D6B-C17A-BE99-047C70345AFD}"/>
              </a:ext>
            </a:extLst>
          </p:cNvPr>
          <p:cNvSpPr txBox="1"/>
          <p:nvPr/>
        </p:nvSpPr>
        <p:spPr>
          <a:xfrm>
            <a:off x="201880" y="3112733"/>
            <a:ext cx="11703527" cy="703911"/>
          </a:xfrm>
          <a:prstGeom prst="rect">
            <a:avLst/>
          </a:prstGeom>
          <a:noFill/>
        </p:spPr>
        <p:txBody>
          <a:bodyPr wrap="square">
            <a:spAutoFit/>
          </a:bodyPr>
          <a:lstStyle/>
          <a:p>
            <a:pPr>
              <a:lnSpc>
                <a:spcPct val="115000"/>
              </a:lnSpc>
            </a:pPr>
            <a:r>
              <a:rPr lang="pl-PL" b="1" dirty="0">
                <a:effectLst/>
                <a:latin typeface="Times New Roman" panose="02020603050405020304" pitchFamily="18" charset="0"/>
                <a:ea typeface="Times New Roman" panose="02020603050405020304" pitchFamily="18" charset="0"/>
                <a:cs typeface="Times New Roman" panose="02020603050405020304" pitchFamily="18" charset="0"/>
              </a:rPr>
              <a:t>Minimalna liczba punktów</a:t>
            </a:r>
            <a:r>
              <a:rPr lang="pl-PL" dirty="0">
                <a:effectLst/>
                <a:latin typeface="Times New Roman" panose="02020603050405020304" pitchFamily="18" charset="0"/>
                <a:ea typeface="Times New Roman" panose="02020603050405020304" pitchFamily="18" charset="0"/>
                <a:cs typeface="Times New Roman" panose="02020603050405020304" pitchFamily="18" charset="0"/>
              </a:rPr>
              <a:t>, których osiągnięcie jest niezbędne do wyboru danej operacji wynosi </a:t>
            </a:r>
            <a:r>
              <a:rPr lang="pl-PL" b="1" dirty="0">
                <a:effectLst/>
                <a:latin typeface="Times New Roman" panose="02020603050405020304" pitchFamily="18" charset="0"/>
                <a:ea typeface="Times New Roman" panose="02020603050405020304" pitchFamily="18" charset="0"/>
                <a:cs typeface="Times New Roman" panose="02020603050405020304" pitchFamily="18" charset="0"/>
              </a:rPr>
              <a:t>25 punktów</a:t>
            </a:r>
            <a:r>
              <a:rPr lang="pl-PL"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pl-PL"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br>
              <a:rPr lang="pl-PL"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pl-PL" b="1" dirty="0">
                <a:effectLst/>
                <a:latin typeface="Times New Roman" panose="02020603050405020304" pitchFamily="18" charset="0"/>
                <a:ea typeface="Times New Roman" panose="02020603050405020304" pitchFamily="18" charset="0"/>
                <a:cs typeface="Times New Roman" panose="02020603050405020304" pitchFamily="18" charset="0"/>
              </a:rPr>
              <a:t>Maksymalna liczba punktów</a:t>
            </a:r>
            <a:r>
              <a:rPr lang="pl-PL" dirty="0">
                <a:effectLst/>
                <a:latin typeface="Times New Roman" panose="02020603050405020304" pitchFamily="18" charset="0"/>
                <a:ea typeface="Times New Roman" panose="02020603050405020304" pitchFamily="18" charset="0"/>
                <a:cs typeface="Times New Roman" panose="02020603050405020304" pitchFamily="18" charset="0"/>
              </a:rPr>
              <a:t>, jaką wniosek może uzyskać w wyniku oceny, wynosi </a:t>
            </a:r>
            <a:r>
              <a:rPr lang="pl-PL" b="1" dirty="0">
                <a:effectLst/>
                <a:latin typeface="Times New Roman" panose="02020603050405020304" pitchFamily="18" charset="0"/>
                <a:ea typeface="Times New Roman" panose="02020603050405020304" pitchFamily="18" charset="0"/>
                <a:cs typeface="Times New Roman" panose="02020603050405020304" pitchFamily="18" charset="0"/>
              </a:rPr>
              <a:t>50 punktów</a:t>
            </a:r>
            <a:r>
              <a:rPr lang="pl-PL"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pl-PL" dirty="0">
              <a:latin typeface="Times New Roman" panose="02020603050405020304" pitchFamily="18" charset="0"/>
              <a:cs typeface="Times New Roman" panose="02020603050405020304" pitchFamily="18" charset="0"/>
            </a:endParaRPr>
          </a:p>
        </p:txBody>
      </p:sp>
      <p:sp>
        <p:nvSpPr>
          <p:cNvPr id="6" name="pole tekstowe 5">
            <a:extLst>
              <a:ext uri="{FF2B5EF4-FFF2-40B4-BE49-F238E27FC236}">
                <a16:creationId xmlns:a16="http://schemas.microsoft.com/office/drawing/2014/main" id="{257C85D7-9A4C-5DCB-26D9-7992D6418BB6}"/>
              </a:ext>
            </a:extLst>
          </p:cNvPr>
          <p:cNvSpPr txBox="1"/>
          <p:nvPr/>
        </p:nvSpPr>
        <p:spPr>
          <a:xfrm>
            <a:off x="100940" y="4126927"/>
            <a:ext cx="11990119" cy="1330492"/>
          </a:xfrm>
          <a:prstGeom prst="rect">
            <a:avLst/>
          </a:prstGeom>
          <a:noFill/>
        </p:spPr>
        <p:txBody>
          <a:bodyPr wrap="square">
            <a:spAutoFit/>
          </a:bodyPr>
          <a:lstStyle/>
          <a:p>
            <a:pPr algn="just">
              <a:lnSpc>
                <a:spcPct val="115000"/>
              </a:lnSpc>
              <a:spcAft>
                <a:spcPts val="1000"/>
              </a:spcAft>
            </a:pPr>
            <a:r>
              <a:rPr lang="pl-PL" sz="1600" dirty="0">
                <a:effectLst/>
                <a:latin typeface="Times New Roman" panose="02020603050405020304" pitchFamily="18" charset="0"/>
                <a:ea typeface="Times New Roman" panose="02020603050405020304" pitchFamily="18" charset="0"/>
                <a:cs typeface="Times New Roman" panose="02020603050405020304" pitchFamily="18" charset="0"/>
              </a:rPr>
              <a:t>W przypadku wniosków o powierzenie grantu, które mają równą liczbę punktów, o miejscu na liście ocenionych wniosków i wybranych grantobiorców, decydują kolejno kryteria rozstrzygające nr 1 </a:t>
            </a:r>
            <a:r>
              <a:rPr lang="pl-PL" sz="1600" i="1" dirty="0">
                <a:effectLst/>
                <a:latin typeface="Times New Roman" panose="02020603050405020304" pitchFamily="18" charset="0"/>
                <a:ea typeface="Calibri" panose="020F0502020204030204" pitchFamily="34" charset="0"/>
                <a:cs typeface="Times New Roman" panose="02020603050405020304" pitchFamily="18" charset="0"/>
              </a:rPr>
              <a:t>Status wnioskodawcy</a:t>
            </a:r>
            <a:r>
              <a:rPr lang="pl-PL" sz="1600" dirty="0">
                <a:effectLst/>
                <a:latin typeface="Times New Roman" panose="02020603050405020304" pitchFamily="18" charset="0"/>
                <a:ea typeface="Times New Roman" panose="02020603050405020304" pitchFamily="18" charset="0"/>
                <a:cs typeface="Times New Roman" panose="02020603050405020304" pitchFamily="18" charset="0"/>
              </a:rPr>
              <a:t> oraz nr 2 </a:t>
            </a:r>
            <a:r>
              <a:rPr lang="pl-PL" sz="1600" i="1" dirty="0">
                <a:effectLst/>
                <a:latin typeface="Times New Roman" panose="02020603050405020304" pitchFamily="18" charset="0"/>
                <a:ea typeface="Calibri" panose="020F0502020204030204" pitchFamily="34" charset="0"/>
                <a:cs typeface="Times New Roman" panose="02020603050405020304" pitchFamily="18" charset="0"/>
              </a:rPr>
              <a:t>Wsparcie uczestników w niekorzystnej sytuacji</a:t>
            </a:r>
            <a:r>
              <a:rPr lang="pl-PL" sz="1600" i="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pl-PL" sz="16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1000"/>
              </a:spcAft>
            </a:pPr>
            <a:r>
              <a:rPr lang="pl-PL" sz="1600" dirty="0">
                <a:effectLst/>
                <a:latin typeface="Times New Roman" panose="02020603050405020304" pitchFamily="18" charset="0"/>
                <a:ea typeface="Calibri" panose="020F0502020204030204" pitchFamily="34" charset="0"/>
                <a:cs typeface="Times New Roman" panose="02020603050405020304" pitchFamily="18" charset="0"/>
              </a:rPr>
              <a:t>W przypadku wniosków o powierzenie grantu, które dalej mają równą liczbę punktów, o miejscu na liście ocenionych wniosków i wybranych grantobiorców, decyduje kolejność złożenia wniosku o powierzenie grantu (data i godzina).</a:t>
            </a:r>
            <a:endParaRPr lang="pl-PL" sz="16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4244414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EC624C-1B81-29E8-DFD0-4C71849DCA25}"/>
            </a:ext>
          </a:extLst>
        </p:cNvPr>
        <p:cNvGrpSpPr/>
        <p:nvPr/>
      </p:nvGrpSpPr>
      <p:grpSpPr>
        <a:xfrm>
          <a:off x="0" y="0"/>
          <a:ext cx="0" cy="0"/>
          <a:chOff x="0" y="0"/>
          <a:chExt cx="0" cy="0"/>
        </a:xfrm>
      </p:grpSpPr>
      <p:sp>
        <p:nvSpPr>
          <p:cNvPr id="5" name="Tytuł 1">
            <a:extLst>
              <a:ext uri="{FF2B5EF4-FFF2-40B4-BE49-F238E27FC236}">
                <a16:creationId xmlns:a16="http://schemas.microsoft.com/office/drawing/2014/main" id="{9CC4520A-2CB5-4BE2-2BBD-D8E8310D7B89}"/>
              </a:ext>
            </a:extLst>
          </p:cNvPr>
          <p:cNvSpPr txBox="1">
            <a:spLocks/>
          </p:cNvSpPr>
          <p:nvPr/>
        </p:nvSpPr>
        <p:spPr>
          <a:xfrm>
            <a:off x="838200" y="306173"/>
            <a:ext cx="10515600" cy="523726"/>
          </a:xfrm>
          <a:prstGeom prst="rect">
            <a:avLst/>
          </a:prstGeom>
          <a:no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pl-PL" sz="2800" b="1" dirty="0">
                <a:latin typeface="Times New Roman" panose="02020603050405020304" pitchFamily="18" charset="0"/>
                <a:cs typeface="Times New Roman" panose="02020603050405020304" pitchFamily="18" charset="0"/>
              </a:rPr>
              <a:t>PROCEDURA WYBORU GRANTOBIORCÓW</a:t>
            </a:r>
          </a:p>
        </p:txBody>
      </p:sp>
      <p:sp>
        <p:nvSpPr>
          <p:cNvPr id="3" name="Symbol zastępczy zawartości 2">
            <a:extLst>
              <a:ext uri="{FF2B5EF4-FFF2-40B4-BE49-F238E27FC236}">
                <a16:creationId xmlns:a16="http://schemas.microsoft.com/office/drawing/2014/main" id="{A157D0E2-D89B-9364-055A-8798B7644C29}"/>
              </a:ext>
            </a:extLst>
          </p:cNvPr>
          <p:cNvSpPr>
            <a:spLocks noGrp="1"/>
          </p:cNvSpPr>
          <p:nvPr>
            <p:ph idx="1"/>
          </p:nvPr>
        </p:nvSpPr>
        <p:spPr>
          <a:xfrm>
            <a:off x="455662" y="1098408"/>
            <a:ext cx="11413066" cy="5453420"/>
          </a:xfrm>
        </p:spPr>
        <p:txBody>
          <a:bodyPr>
            <a:normAutofit fontScale="77500" lnSpcReduction="20000"/>
          </a:bodyPr>
          <a:lstStyle/>
          <a:p>
            <a:pPr marL="306000" marR="0" lvl="0" indent="-306000" algn="l" defTabSz="457200" rtl="0" eaLnBrk="1" fontAlgn="auto" latinLnBrk="0" hangingPunct="1">
              <a:lnSpc>
                <a:spcPct val="100000"/>
              </a:lnSpc>
              <a:spcBef>
                <a:spcPct val="20000"/>
              </a:spcBef>
              <a:spcAft>
                <a:spcPts val="600"/>
              </a:spcAft>
              <a:buClr>
                <a:srgbClr val="4590B8"/>
              </a:buClr>
              <a:buSzPct val="92000"/>
              <a:buFont typeface="Wingdings 2" panose="05020102010507070707" pitchFamily="18" charset="2"/>
              <a:buChar char=""/>
              <a:tabLst/>
              <a:defRPr/>
            </a:pPr>
            <a:r>
              <a:rPr kumimoji="0" lang="pl-PL"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Nabór wniosków o powierzenie grantów</a:t>
            </a:r>
          </a:p>
          <a:p>
            <a:pPr marR="0" lvl="0" algn="l" defTabSz="457200" rtl="0" eaLnBrk="1" fontAlgn="auto" latinLnBrk="0" hangingPunct="1">
              <a:lnSpc>
                <a:spcPct val="100000"/>
              </a:lnSpc>
              <a:spcBef>
                <a:spcPct val="20000"/>
              </a:spcBef>
              <a:spcAft>
                <a:spcPts val="600"/>
              </a:spcAft>
              <a:buClr>
                <a:srgbClr val="4590B8"/>
              </a:buClr>
              <a:buSzPct val="92000"/>
              <a:buFont typeface="Wingdings" panose="05000000000000000000" pitchFamily="2" charset="2"/>
              <a:buChar char="ü"/>
              <a:tabLst/>
              <a:defRPr/>
            </a:pPr>
            <a:r>
              <a:rPr lang="pl-PL" sz="2800" dirty="0">
                <a:solidFill>
                  <a:prstClr val="black"/>
                </a:solidFill>
                <a:latin typeface="Times New Roman" panose="02020603050405020304" pitchFamily="18" charset="0"/>
                <a:cs typeface="Times New Roman" panose="02020603050405020304" pitchFamily="18" charset="0"/>
              </a:rPr>
              <a:t>o</a:t>
            </a:r>
            <a:r>
              <a:rPr kumimoji="0" lang="pl-PL"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d 10 do 30 dni</a:t>
            </a:r>
          </a:p>
          <a:p>
            <a:pPr marR="0" lvl="0" algn="l" defTabSz="457200" rtl="0" eaLnBrk="1" fontAlgn="auto" latinLnBrk="0" hangingPunct="1">
              <a:lnSpc>
                <a:spcPct val="100000"/>
              </a:lnSpc>
              <a:spcBef>
                <a:spcPct val="20000"/>
              </a:spcBef>
              <a:spcAft>
                <a:spcPts val="600"/>
              </a:spcAft>
              <a:buClr>
                <a:srgbClr val="4590B8"/>
              </a:buClr>
              <a:buSzPct val="92000"/>
              <a:buFont typeface="Wingdings" panose="05000000000000000000" pitchFamily="2" charset="2"/>
              <a:buChar char="ü"/>
              <a:tabLst/>
              <a:defRPr/>
            </a:pPr>
            <a:r>
              <a:rPr kumimoji="0" lang="pl-PL"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w wersji papierowej złożonej do biura LGD </a:t>
            </a:r>
            <a:r>
              <a:rPr kumimoji="0" lang="pl-PL" sz="2800" b="0" i="0" u="none" strike="noStrike" kern="1200" cap="none" spc="0" normalizeH="0" baseline="0" noProof="0" dirty="0">
                <a:ln>
                  <a:noFill/>
                </a:ln>
                <a:solidFill>
                  <a:schemeClr val="tx1"/>
                </a:solidFill>
                <a:uLnTx/>
                <a:uFillTx/>
                <a:latin typeface="Times New Roman" panose="02020603050405020304" pitchFamily="18" charset="0"/>
                <a:cs typeface="Times New Roman" panose="02020603050405020304" pitchFamily="18" charset="0"/>
              </a:rPr>
              <a:t>(</a:t>
            </a:r>
            <a:r>
              <a:rPr lang="pl-PL" sz="2800" dirty="0">
                <a:solidFill>
                  <a:schemeClr val="tx1"/>
                </a:solidFill>
                <a:effectLst/>
                <a:latin typeface="Times New Roman" panose="02020603050405020304" pitchFamily="18" charset="0"/>
                <a:ea typeface="Courier New" panose="02070309020205020404" pitchFamily="49" charset="0"/>
                <a:cs typeface="Times New Roman" panose="02020603050405020304" pitchFamily="18" charset="0"/>
              </a:rPr>
              <a:t>osobiście lub przez posłańca, drogą pocztową lub kurierem. W każdym przypadku decyduje data wpływu do LGD)</a:t>
            </a:r>
            <a:endParaRPr lang="pl-PL" sz="2800" dirty="0">
              <a:solidFill>
                <a:schemeClr val="tx1"/>
              </a:solidFill>
              <a:latin typeface="Times New Roman" panose="02020603050405020304" pitchFamily="18" charset="0"/>
              <a:ea typeface="Courier New" panose="02070309020205020404" pitchFamily="49" charset="0"/>
              <a:cs typeface="Times New Roman" panose="02020603050405020304" pitchFamily="18" charset="0"/>
            </a:endParaRPr>
          </a:p>
          <a:p>
            <a:pPr marR="0" lvl="0" algn="l" defTabSz="457200" rtl="0" eaLnBrk="1" fontAlgn="auto" latinLnBrk="0" hangingPunct="1">
              <a:lnSpc>
                <a:spcPct val="100000"/>
              </a:lnSpc>
              <a:spcBef>
                <a:spcPct val="20000"/>
              </a:spcBef>
              <a:spcAft>
                <a:spcPts val="600"/>
              </a:spcAft>
              <a:buClr>
                <a:srgbClr val="4590B8"/>
              </a:buClr>
              <a:buSzPct val="92000"/>
              <a:buFont typeface="Wingdings" panose="05000000000000000000" pitchFamily="2" charset="2"/>
              <a:buChar char="ü"/>
              <a:tabLst/>
              <a:defRPr/>
            </a:pPr>
            <a:r>
              <a:rPr kumimoji="0" lang="pl-PL"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spotkania informacyjne, szkolenia, doradztwo</a:t>
            </a:r>
          </a:p>
          <a:p>
            <a:pPr marL="306000" marR="0" lvl="0" indent="-306000" algn="l" defTabSz="457200" rtl="0" eaLnBrk="1" fontAlgn="auto" latinLnBrk="0" hangingPunct="1">
              <a:lnSpc>
                <a:spcPct val="100000"/>
              </a:lnSpc>
              <a:spcBef>
                <a:spcPct val="20000"/>
              </a:spcBef>
              <a:spcAft>
                <a:spcPts val="600"/>
              </a:spcAft>
              <a:buClr>
                <a:srgbClr val="4590B8"/>
              </a:buClr>
              <a:buSzPct val="92000"/>
              <a:buFont typeface="Wingdings 2" panose="05020102010507070707" pitchFamily="18" charset="2"/>
              <a:buChar char=""/>
              <a:tabLst/>
              <a:defRPr/>
            </a:pPr>
            <a:r>
              <a:rPr kumimoji="0" lang="pl-PL"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Po złożeniu wniosków</a:t>
            </a:r>
          </a:p>
          <a:p>
            <a:pPr marR="0" lvl="0" algn="l" defTabSz="457200" rtl="0" eaLnBrk="1" fontAlgn="auto" latinLnBrk="0" hangingPunct="1">
              <a:lnSpc>
                <a:spcPct val="100000"/>
              </a:lnSpc>
              <a:spcBef>
                <a:spcPct val="20000"/>
              </a:spcBef>
              <a:spcAft>
                <a:spcPts val="600"/>
              </a:spcAft>
              <a:buClr>
                <a:srgbClr val="4590B8"/>
              </a:buClr>
              <a:buSzPct val="92000"/>
              <a:buFont typeface="Wingdings" panose="05000000000000000000" pitchFamily="2" charset="2"/>
              <a:buChar char="ü"/>
              <a:tabLst/>
              <a:defRPr/>
            </a:pPr>
            <a:r>
              <a:rPr kumimoji="0" lang="pl-PL"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jednokrotne wezwanie do uzupełnień</a:t>
            </a:r>
          </a:p>
          <a:p>
            <a:pPr marR="0" lvl="0" algn="l" defTabSz="457200" rtl="0" eaLnBrk="1" fontAlgn="auto" latinLnBrk="0" hangingPunct="1">
              <a:lnSpc>
                <a:spcPct val="100000"/>
              </a:lnSpc>
              <a:spcBef>
                <a:spcPct val="20000"/>
              </a:spcBef>
              <a:spcAft>
                <a:spcPts val="600"/>
              </a:spcAft>
              <a:buClr>
                <a:srgbClr val="4590B8"/>
              </a:buClr>
              <a:buSzPct val="92000"/>
              <a:buFont typeface="Wingdings" panose="05000000000000000000" pitchFamily="2" charset="2"/>
              <a:buChar char="ü"/>
              <a:tabLst/>
              <a:defRPr/>
            </a:pPr>
            <a:r>
              <a:rPr kumimoji="0" lang="pl-PL"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ocena i ustalenie kwoty wsparcia przez Radę (60 dni)</a:t>
            </a:r>
          </a:p>
          <a:p>
            <a:pPr marL="306000" marR="0" lvl="0" indent="-306000" algn="l" defTabSz="457200" rtl="0" eaLnBrk="1" fontAlgn="auto" latinLnBrk="0" hangingPunct="1">
              <a:lnSpc>
                <a:spcPct val="100000"/>
              </a:lnSpc>
              <a:spcBef>
                <a:spcPct val="20000"/>
              </a:spcBef>
              <a:spcAft>
                <a:spcPts val="600"/>
              </a:spcAft>
              <a:buClr>
                <a:srgbClr val="4590B8"/>
              </a:buClr>
              <a:buSzPct val="92000"/>
              <a:buFont typeface="Wingdings 2" panose="05020102010507070707" pitchFamily="18" charset="2"/>
              <a:buChar char=""/>
              <a:tabLst/>
              <a:defRPr/>
            </a:pPr>
            <a:r>
              <a:rPr kumimoji="0" lang="pl-PL"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Ogłoszenie listy rankingowej</a:t>
            </a:r>
          </a:p>
          <a:p>
            <a:pPr marR="0" lvl="0" algn="l" defTabSz="457200" rtl="0" eaLnBrk="1" fontAlgn="auto" latinLnBrk="0" hangingPunct="1">
              <a:lnSpc>
                <a:spcPct val="100000"/>
              </a:lnSpc>
              <a:spcBef>
                <a:spcPct val="20000"/>
              </a:spcBef>
              <a:spcAft>
                <a:spcPts val="600"/>
              </a:spcAft>
              <a:buClr>
                <a:srgbClr val="4590B8"/>
              </a:buClr>
              <a:buSzPct val="92000"/>
              <a:buFont typeface="Wingdings" panose="05000000000000000000" pitchFamily="2" charset="2"/>
              <a:buChar char="ü"/>
              <a:tabLst/>
              <a:defRPr/>
            </a:pPr>
            <a:r>
              <a:rPr kumimoji="0" lang="pl-PL"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kolejność na liście względem uzyskanych punktów</a:t>
            </a:r>
          </a:p>
          <a:p>
            <a:pPr marR="0" lvl="0" algn="l" defTabSz="457200" rtl="0" eaLnBrk="1" fontAlgn="auto" latinLnBrk="0" hangingPunct="1">
              <a:lnSpc>
                <a:spcPct val="100000"/>
              </a:lnSpc>
              <a:spcBef>
                <a:spcPct val="20000"/>
              </a:spcBef>
              <a:spcAft>
                <a:spcPts val="600"/>
              </a:spcAft>
              <a:buClr>
                <a:srgbClr val="4590B8"/>
              </a:buClr>
              <a:buSzPct val="92000"/>
              <a:buFont typeface="Wingdings" panose="05000000000000000000" pitchFamily="2" charset="2"/>
              <a:buChar char="ü"/>
              <a:tabLst/>
              <a:defRPr/>
            </a:pPr>
            <a:r>
              <a:rPr kumimoji="0" lang="pl-PL"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dofinansowanie przyznane do wyczerpania puli alokacji</a:t>
            </a:r>
          </a:p>
          <a:p>
            <a:pPr marL="306000" marR="0" lvl="0" indent="-306000" algn="l" defTabSz="457200" rtl="0" eaLnBrk="1" fontAlgn="auto" latinLnBrk="0" hangingPunct="1">
              <a:lnSpc>
                <a:spcPct val="100000"/>
              </a:lnSpc>
              <a:spcBef>
                <a:spcPct val="20000"/>
              </a:spcBef>
              <a:spcAft>
                <a:spcPts val="600"/>
              </a:spcAft>
              <a:buClr>
                <a:srgbClr val="4590B8"/>
              </a:buClr>
              <a:buSzPct val="92000"/>
              <a:buFont typeface="Wingdings 2" panose="05020102010507070707" pitchFamily="18" charset="2"/>
              <a:buChar char=""/>
              <a:tabLst/>
              <a:defRPr/>
            </a:pPr>
            <a:r>
              <a:rPr kumimoji="0" lang="pl-PL"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Proces odwoławczy</a:t>
            </a:r>
          </a:p>
          <a:p>
            <a:pPr marR="0" lvl="0" algn="l" defTabSz="457200" rtl="0" eaLnBrk="1" fontAlgn="auto" latinLnBrk="0" hangingPunct="1">
              <a:lnSpc>
                <a:spcPct val="100000"/>
              </a:lnSpc>
              <a:spcBef>
                <a:spcPct val="20000"/>
              </a:spcBef>
              <a:spcAft>
                <a:spcPts val="600"/>
              </a:spcAft>
              <a:buClr>
                <a:srgbClr val="4590B8"/>
              </a:buClr>
              <a:buSzPct val="92000"/>
              <a:buFont typeface="Wingdings" panose="05000000000000000000" pitchFamily="2" charset="2"/>
              <a:buChar char="ü"/>
              <a:tabLst/>
              <a:defRPr/>
            </a:pPr>
            <a:r>
              <a:rPr kumimoji="0" lang="pl-PL"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7 dni na odwołanie od momentu otrzymania pisma z wynikami oceny</a:t>
            </a:r>
          </a:p>
          <a:p>
            <a:endParaRPr lang="pl-PL" dirty="0"/>
          </a:p>
        </p:txBody>
      </p:sp>
    </p:spTree>
    <p:extLst>
      <p:ext uri="{BB962C8B-B14F-4D97-AF65-F5344CB8AC3E}">
        <p14:creationId xmlns:p14="http://schemas.microsoft.com/office/powerpoint/2010/main" val="6941849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ela 6">
            <a:extLst>
              <a:ext uri="{FF2B5EF4-FFF2-40B4-BE49-F238E27FC236}">
                <a16:creationId xmlns:a16="http://schemas.microsoft.com/office/drawing/2014/main" id="{BA693721-46A6-79EB-29C7-2D5BDE648004}"/>
              </a:ext>
            </a:extLst>
          </p:cNvPr>
          <p:cNvGraphicFramePr>
            <a:graphicFrameLocks noGrp="1"/>
          </p:cNvGraphicFramePr>
          <p:nvPr>
            <p:ph idx="1"/>
            <p:extLst>
              <p:ext uri="{D42A27DB-BD31-4B8C-83A1-F6EECF244321}">
                <p14:modId xmlns:p14="http://schemas.microsoft.com/office/powerpoint/2010/main" val="2467128725"/>
              </p:ext>
            </p:extLst>
          </p:nvPr>
        </p:nvGraphicFramePr>
        <p:xfrm>
          <a:off x="523981" y="1243173"/>
          <a:ext cx="11198831" cy="5408881"/>
        </p:xfrm>
        <a:graphic>
          <a:graphicData uri="http://schemas.openxmlformats.org/drawingml/2006/table">
            <a:tbl>
              <a:tblPr firstRow="1" bandRow="1">
                <a:tableStyleId>{5C22544A-7EE6-4342-B048-85BDC9FD1C3A}</a:tableStyleId>
              </a:tblPr>
              <a:tblGrid>
                <a:gridCol w="2699716">
                  <a:extLst>
                    <a:ext uri="{9D8B030D-6E8A-4147-A177-3AD203B41FA5}">
                      <a16:colId xmlns:a16="http://schemas.microsoft.com/office/drawing/2014/main" val="3911747348"/>
                    </a:ext>
                  </a:extLst>
                </a:gridCol>
                <a:gridCol w="1692582">
                  <a:extLst>
                    <a:ext uri="{9D8B030D-6E8A-4147-A177-3AD203B41FA5}">
                      <a16:colId xmlns:a16="http://schemas.microsoft.com/office/drawing/2014/main" val="2775184352"/>
                    </a:ext>
                  </a:extLst>
                </a:gridCol>
                <a:gridCol w="1792078">
                  <a:extLst>
                    <a:ext uri="{9D8B030D-6E8A-4147-A177-3AD203B41FA5}">
                      <a16:colId xmlns:a16="http://schemas.microsoft.com/office/drawing/2014/main" val="3682613202"/>
                    </a:ext>
                  </a:extLst>
                </a:gridCol>
                <a:gridCol w="1665875">
                  <a:extLst>
                    <a:ext uri="{9D8B030D-6E8A-4147-A177-3AD203B41FA5}">
                      <a16:colId xmlns:a16="http://schemas.microsoft.com/office/drawing/2014/main" val="2224573730"/>
                    </a:ext>
                  </a:extLst>
                </a:gridCol>
                <a:gridCol w="1699531">
                  <a:extLst>
                    <a:ext uri="{9D8B030D-6E8A-4147-A177-3AD203B41FA5}">
                      <a16:colId xmlns:a16="http://schemas.microsoft.com/office/drawing/2014/main" val="2686557605"/>
                    </a:ext>
                  </a:extLst>
                </a:gridCol>
                <a:gridCol w="1649049">
                  <a:extLst>
                    <a:ext uri="{9D8B030D-6E8A-4147-A177-3AD203B41FA5}">
                      <a16:colId xmlns:a16="http://schemas.microsoft.com/office/drawing/2014/main" val="2483672240"/>
                    </a:ext>
                  </a:extLst>
                </a:gridCol>
              </a:tblGrid>
              <a:tr h="856858">
                <a:tc>
                  <a:txBody>
                    <a:bodyPr/>
                    <a:lstStyle/>
                    <a:p>
                      <a:pPr algn="ctr" fontAlgn="ctr"/>
                      <a:r>
                        <a:rPr lang="pl-PL" sz="2400" b="1" i="0" u="none" strike="noStrike" dirty="0">
                          <a:solidFill>
                            <a:srgbClr val="000000"/>
                          </a:solidFill>
                          <a:effectLst/>
                          <a:latin typeface="Calibri" panose="020F0502020204030204" pitchFamily="34" charset="0"/>
                        </a:rPr>
                        <a:t>EFS+</a:t>
                      </a:r>
                      <a:endParaRPr lang="en-GB" sz="24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GB" sz="2400" b="1" i="0" u="none" strike="noStrike" dirty="0">
                          <a:solidFill>
                            <a:srgbClr val="000000"/>
                          </a:solidFill>
                          <a:effectLst/>
                          <a:latin typeface="+mn-lt"/>
                        </a:rPr>
                        <a:t>2024</a:t>
                      </a:r>
                    </a:p>
                  </a:txBody>
                  <a:tcPr marL="9525" marR="9525" marT="9525" marB="0" anchor="ctr"/>
                </a:tc>
                <a:tc>
                  <a:txBody>
                    <a:bodyPr/>
                    <a:lstStyle/>
                    <a:p>
                      <a:pPr algn="ctr" fontAlgn="ctr"/>
                      <a:r>
                        <a:rPr lang="en-GB" sz="2400" b="1" i="0" u="none" strike="noStrike" dirty="0">
                          <a:solidFill>
                            <a:srgbClr val="000000"/>
                          </a:solidFill>
                          <a:effectLst/>
                          <a:latin typeface="+mn-lt"/>
                        </a:rPr>
                        <a:t>2025</a:t>
                      </a:r>
                    </a:p>
                  </a:txBody>
                  <a:tcPr marL="9525" marR="9525" marT="9525" marB="0" anchor="ctr"/>
                </a:tc>
                <a:tc>
                  <a:txBody>
                    <a:bodyPr/>
                    <a:lstStyle/>
                    <a:p>
                      <a:pPr algn="ctr" fontAlgn="ctr"/>
                      <a:r>
                        <a:rPr lang="en-GB" sz="2400" b="1" i="0" u="none" strike="noStrike" dirty="0">
                          <a:solidFill>
                            <a:srgbClr val="000000"/>
                          </a:solidFill>
                          <a:effectLst/>
                          <a:latin typeface="+mn-lt"/>
                        </a:rPr>
                        <a:t>2026</a:t>
                      </a:r>
                    </a:p>
                  </a:txBody>
                  <a:tcPr marL="9525" marR="9525" marT="9525" marB="0" anchor="ctr"/>
                </a:tc>
                <a:tc>
                  <a:txBody>
                    <a:bodyPr/>
                    <a:lstStyle/>
                    <a:p>
                      <a:pPr algn="ctr" fontAlgn="ctr"/>
                      <a:r>
                        <a:rPr lang="en-GB" sz="2400" b="1" i="0" u="none" strike="noStrike" dirty="0">
                          <a:solidFill>
                            <a:srgbClr val="000000"/>
                          </a:solidFill>
                          <a:effectLst/>
                          <a:latin typeface="+mn-lt"/>
                        </a:rPr>
                        <a:t>2027</a:t>
                      </a:r>
                    </a:p>
                  </a:txBody>
                  <a:tcPr marL="9525" marR="9525" marT="9525" marB="0" anchor="ctr"/>
                </a:tc>
                <a:tc>
                  <a:txBody>
                    <a:bodyPr/>
                    <a:lstStyle/>
                    <a:p>
                      <a:pPr algn="ctr" fontAlgn="ctr"/>
                      <a:r>
                        <a:rPr lang="en-GB" sz="2400" b="1" i="0" u="none" strike="noStrike" dirty="0">
                          <a:solidFill>
                            <a:srgbClr val="000000"/>
                          </a:solidFill>
                          <a:effectLst/>
                          <a:latin typeface="+mn-lt"/>
                        </a:rPr>
                        <a:t>2028</a:t>
                      </a:r>
                    </a:p>
                  </a:txBody>
                  <a:tcPr marL="9525" marR="9525" marT="9525" marB="0" anchor="ctr"/>
                </a:tc>
                <a:extLst>
                  <a:ext uri="{0D108BD9-81ED-4DB2-BD59-A6C34878D82A}">
                    <a16:rowId xmlns:a16="http://schemas.microsoft.com/office/drawing/2014/main" val="2801453060"/>
                  </a:ext>
                </a:extLst>
              </a:tr>
              <a:tr h="1482765">
                <a:tc>
                  <a:txBody>
                    <a:bodyPr/>
                    <a:lstStyle/>
                    <a:p>
                      <a:pPr algn="ctr" fontAlgn="ctr"/>
                      <a:r>
                        <a:rPr lang="pl-PL" sz="2400" b="0" i="0" u="none" strike="noStrike" dirty="0">
                          <a:solidFill>
                            <a:srgbClr val="000000"/>
                          </a:solidFill>
                          <a:effectLst/>
                          <a:latin typeface="+mn-lt"/>
                        </a:rPr>
                        <a:t>Seniorzy Podgrodzia</a:t>
                      </a:r>
                      <a:endParaRPr lang="en-GB" sz="2400" b="0" i="0" u="none" strike="noStrike" dirty="0">
                        <a:solidFill>
                          <a:srgbClr val="000000"/>
                        </a:solidFill>
                        <a:effectLst/>
                        <a:latin typeface="+mn-lt"/>
                      </a:endParaRPr>
                    </a:p>
                  </a:txBody>
                  <a:tcPr marL="9525" marR="9525" marT="9525" marB="0" anchor="ctr"/>
                </a:tc>
                <a:tc>
                  <a:txBody>
                    <a:bodyPr/>
                    <a:lstStyle/>
                    <a:p>
                      <a:pPr algn="ctr" fontAlgn="ctr"/>
                      <a:r>
                        <a:rPr lang="pl-PL" sz="2400" b="0" i="0" u="none" strike="noStrike" dirty="0">
                          <a:solidFill>
                            <a:srgbClr val="000000"/>
                          </a:solidFill>
                          <a:effectLst/>
                          <a:latin typeface="+mn-lt"/>
                        </a:rPr>
                        <a:t>150 000,00</a:t>
                      </a:r>
                      <a:endParaRPr lang="en-GB" sz="2400" b="0" i="0" u="none" strike="noStrike" dirty="0">
                        <a:solidFill>
                          <a:srgbClr val="000000"/>
                        </a:solidFill>
                        <a:effectLst/>
                        <a:latin typeface="+mn-lt"/>
                      </a:endParaRPr>
                    </a:p>
                  </a:txBody>
                  <a:tcPr marL="9525" marR="9525" marT="9525" marB="0" anchor="ctr"/>
                </a:tc>
                <a:tc>
                  <a:txBody>
                    <a:bodyPr/>
                    <a:lstStyle/>
                    <a:p>
                      <a:pPr algn="ctr" fontAlgn="ctr"/>
                      <a:endParaRPr lang="en-GB" sz="2400" b="0" i="0" u="none" strike="noStrike" dirty="0">
                        <a:solidFill>
                          <a:srgbClr val="000000"/>
                        </a:solidFill>
                        <a:effectLst/>
                        <a:latin typeface="+mn-lt"/>
                      </a:endParaRPr>
                    </a:p>
                  </a:txBody>
                  <a:tcPr marL="9525" marR="9525" marT="9525" marB="0" anchor="ctr"/>
                </a:tc>
                <a:tc>
                  <a:txBody>
                    <a:bodyPr/>
                    <a:lstStyle/>
                    <a:p>
                      <a:pPr algn="ctr" fontAlgn="ctr"/>
                      <a:r>
                        <a:rPr lang="pl-PL" sz="2400" b="0" i="0" u="none" strike="noStrike" dirty="0">
                          <a:solidFill>
                            <a:srgbClr val="000000"/>
                          </a:solidFill>
                          <a:effectLst/>
                          <a:latin typeface="+mn-lt"/>
                        </a:rPr>
                        <a:t>180 000,00</a:t>
                      </a:r>
                      <a:endParaRPr lang="en-GB" sz="2400" b="0" i="0" u="none" strike="noStrike" dirty="0">
                        <a:solidFill>
                          <a:srgbClr val="000000"/>
                        </a:solidFill>
                        <a:effectLst/>
                        <a:latin typeface="+mn-lt"/>
                      </a:endParaRPr>
                    </a:p>
                  </a:txBody>
                  <a:tcPr marL="9525" marR="9525" marT="9525" marB="0" anchor="ctr"/>
                </a:tc>
                <a:tc>
                  <a:txBody>
                    <a:bodyPr/>
                    <a:lstStyle/>
                    <a:p>
                      <a:pPr algn="ctr" fontAlgn="ctr"/>
                      <a:r>
                        <a:rPr lang="pl-PL" sz="2400" b="0" i="0" u="none" strike="noStrike" dirty="0">
                          <a:solidFill>
                            <a:srgbClr val="000000"/>
                          </a:solidFill>
                          <a:effectLst/>
                          <a:latin typeface="+mn-lt"/>
                        </a:rPr>
                        <a:t>130 000,00</a:t>
                      </a:r>
                      <a:endParaRPr lang="en-GB" sz="2400" b="0" i="0" u="none" strike="noStrike" dirty="0">
                        <a:solidFill>
                          <a:srgbClr val="000000"/>
                        </a:solidFill>
                        <a:effectLst/>
                        <a:latin typeface="+mn-lt"/>
                      </a:endParaRPr>
                    </a:p>
                  </a:txBody>
                  <a:tcPr marL="9525" marR="9525" marT="9525" marB="0" anchor="ctr"/>
                </a:tc>
                <a:tc>
                  <a:txBody>
                    <a:bodyPr/>
                    <a:lstStyle/>
                    <a:p>
                      <a:pPr algn="ctr" fontAlgn="ctr"/>
                      <a:endParaRPr lang="en-GB" sz="2400" b="0" i="0" u="none" strike="noStrike" dirty="0">
                        <a:solidFill>
                          <a:srgbClr val="000000"/>
                        </a:solidFill>
                        <a:effectLst/>
                        <a:latin typeface="+mn-lt"/>
                      </a:endParaRPr>
                    </a:p>
                  </a:txBody>
                  <a:tcPr marL="9525" marR="9525" marT="9525" marB="0" anchor="ctr"/>
                </a:tc>
                <a:extLst>
                  <a:ext uri="{0D108BD9-81ED-4DB2-BD59-A6C34878D82A}">
                    <a16:rowId xmlns:a16="http://schemas.microsoft.com/office/drawing/2014/main" val="65424961"/>
                  </a:ext>
                </a:extLst>
              </a:tr>
              <a:tr h="1683879">
                <a:tc>
                  <a:txBody>
                    <a:bodyPr/>
                    <a:lstStyle/>
                    <a:p>
                      <a:pPr algn="ctr" fontAlgn="ctr"/>
                      <a:r>
                        <a:rPr lang="pl-PL" sz="2400" b="0" i="0" u="none" strike="noStrike" dirty="0">
                          <a:solidFill>
                            <a:srgbClr val="000000"/>
                          </a:solidFill>
                          <a:effectLst/>
                          <a:latin typeface="+mn-lt"/>
                        </a:rPr>
                        <a:t>Młodzi Podgrodzia</a:t>
                      </a:r>
                      <a:endParaRPr lang="en-GB" sz="2400" b="0" i="0" u="none" strike="noStrike" dirty="0">
                        <a:solidFill>
                          <a:srgbClr val="000000"/>
                        </a:solidFill>
                        <a:effectLst/>
                        <a:latin typeface="+mn-lt"/>
                      </a:endParaRPr>
                    </a:p>
                  </a:txBody>
                  <a:tcPr marL="9525" marR="9525" marT="9525" marB="0" anchor="ctr"/>
                </a:tc>
                <a:tc>
                  <a:txBody>
                    <a:bodyPr/>
                    <a:lstStyle/>
                    <a:p>
                      <a:pPr algn="ctr" fontAlgn="ctr"/>
                      <a:r>
                        <a:rPr lang="pl-PL" sz="2400" b="0" i="0" u="none" strike="noStrike" dirty="0">
                          <a:solidFill>
                            <a:srgbClr val="000000"/>
                          </a:solidFill>
                          <a:effectLst/>
                          <a:latin typeface="+mn-lt"/>
                        </a:rPr>
                        <a:t>150 000,00</a:t>
                      </a:r>
                      <a:endParaRPr lang="en-GB" sz="2400" b="0" i="0" u="none" strike="noStrike" dirty="0">
                        <a:solidFill>
                          <a:srgbClr val="000000"/>
                        </a:solidFill>
                        <a:effectLst/>
                        <a:latin typeface="+mn-lt"/>
                      </a:endParaRPr>
                    </a:p>
                  </a:txBody>
                  <a:tcPr marL="9525" marR="9525" marT="9525" marB="0" anchor="ctr"/>
                </a:tc>
                <a:tc>
                  <a:txBody>
                    <a:bodyPr/>
                    <a:lstStyle/>
                    <a:p>
                      <a:pPr algn="ctr" fontAlgn="ctr"/>
                      <a:r>
                        <a:rPr lang="pl-PL" sz="2400" b="0" i="0" u="none" strike="noStrike" dirty="0">
                          <a:solidFill>
                            <a:srgbClr val="000000"/>
                          </a:solidFill>
                          <a:effectLst/>
                          <a:latin typeface="+mn-lt"/>
                        </a:rPr>
                        <a:t>120 000,00</a:t>
                      </a:r>
                      <a:endParaRPr lang="en-GB" sz="2400" b="0" i="0" u="none" strike="noStrike" dirty="0">
                        <a:solidFill>
                          <a:srgbClr val="000000"/>
                        </a:solidFill>
                        <a:effectLst/>
                        <a:latin typeface="+mn-lt"/>
                      </a:endParaRPr>
                    </a:p>
                  </a:txBody>
                  <a:tcPr marL="9525" marR="9525" marT="9525" marB="0" anchor="ctr"/>
                </a:tc>
                <a:tc>
                  <a:txBody>
                    <a:bodyPr/>
                    <a:lstStyle/>
                    <a:p>
                      <a:pPr algn="ctr" fontAlgn="ctr"/>
                      <a:r>
                        <a:rPr lang="pl-PL" sz="2400" b="0" i="0" u="none" strike="noStrike" dirty="0">
                          <a:solidFill>
                            <a:srgbClr val="000000"/>
                          </a:solidFill>
                          <a:effectLst/>
                          <a:latin typeface="+mn-lt"/>
                        </a:rPr>
                        <a:t>130 000,00</a:t>
                      </a:r>
                      <a:endParaRPr lang="en-GB" sz="2400" b="0" i="0" u="none" strike="noStrike" dirty="0">
                        <a:solidFill>
                          <a:srgbClr val="000000"/>
                        </a:solidFill>
                        <a:effectLst/>
                        <a:latin typeface="+mn-lt"/>
                      </a:endParaRPr>
                    </a:p>
                  </a:txBody>
                  <a:tcPr marL="9525" marR="9525" marT="9525" marB="0" anchor="ctr"/>
                </a:tc>
                <a:tc>
                  <a:txBody>
                    <a:bodyPr/>
                    <a:lstStyle/>
                    <a:p>
                      <a:pPr algn="ctr" fontAlgn="ctr"/>
                      <a:r>
                        <a:rPr lang="pl-PL" sz="2400" b="0" i="0" u="none" strike="noStrike" dirty="0">
                          <a:solidFill>
                            <a:srgbClr val="000000"/>
                          </a:solidFill>
                          <a:effectLst/>
                          <a:latin typeface="+mn-lt"/>
                        </a:rPr>
                        <a:t>100 000,00</a:t>
                      </a:r>
                      <a:endParaRPr lang="en-GB" sz="2400" b="0" i="0" u="none" strike="noStrike" dirty="0">
                        <a:solidFill>
                          <a:srgbClr val="000000"/>
                        </a:solidFill>
                        <a:effectLst/>
                        <a:latin typeface="+mn-lt"/>
                      </a:endParaRPr>
                    </a:p>
                  </a:txBody>
                  <a:tcPr marL="9525" marR="9525" marT="9525" marB="0" anchor="ctr"/>
                </a:tc>
                <a:tc>
                  <a:txBody>
                    <a:bodyPr/>
                    <a:lstStyle/>
                    <a:p>
                      <a:pPr algn="ctr" fontAlgn="ctr"/>
                      <a:endParaRPr lang="en-GB" sz="2400" b="0" i="0" u="none" strike="noStrike" dirty="0">
                        <a:solidFill>
                          <a:srgbClr val="000000"/>
                        </a:solidFill>
                        <a:effectLst/>
                        <a:latin typeface="+mn-lt"/>
                      </a:endParaRPr>
                    </a:p>
                  </a:txBody>
                  <a:tcPr marL="9525" marR="9525" marT="9525" marB="0" anchor="ctr"/>
                </a:tc>
                <a:extLst>
                  <a:ext uri="{0D108BD9-81ED-4DB2-BD59-A6C34878D82A}">
                    <a16:rowId xmlns:a16="http://schemas.microsoft.com/office/drawing/2014/main" val="1995719490"/>
                  </a:ext>
                </a:extLst>
              </a:tr>
              <a:tr h="1385379">
                <a:tc>
                  <a:txBody>
                    <a:bodyPr/>
                    <a:lstStyle/>
                    <a:p>
                      <a:pPr algn="ctr" fontAlgn="ctr"/>
                      <a:r>
                        <a:rPr lang="pl-PL" sz="2400" b="0" i="0" u="none" strike="noStrike" dirty="0">
                          <a:solidFill>
                            <a:srgbClr val="000000"/>
                          </a:solidFill>
                          <a:effectLst/>
                          <a:latin typeface="+mn-lt"/>
                        </a:rPr>
                        <a:t>Równać szanse</a:t>
                      </a:r>
                      <a:endParaRPr lang="en-GB" sz="2400" b="0" i="0" u="none" strike="noStrike" dirty="0">
                        <a:solidFill>
                          <a:srgbClr val="000000"/>
                        </a:solidFill>
                        <a:effectLst/>
                        <a:latin typeface="+mn-lt"/>
                      </a:endParaRPr>
                    </a:p>
                  </a:txBody>
                  <a:tcPr marL="9525" marR="9525" marT="9525" marB="0" anchor="ctr"/>
                </a:tc>
                <a:tc>
                  <a:txBody>
                    <a:bodyPr/>
                    <a:lstStyle/>
                    <a:p>
                      <a:pPr algn="ctr" fontAlgn="ctr"/>
                      <a:endParaRPr lang="en-GB" sz="2400" b="0" i="0" u="none" strike="noStrike" dirty="0">
                        <a:solidFill>
                          <a:srgbClr val="000000"/>
                        </a:solidFill>
                        <a:effectLst/>
                        <a:latin typeface="+mn-lt"/>
                      </a:endParaRPr>
                    </a:p>
                  </a:txBody>
                  <a:tcPr marL="9525" marR="9525" marT="9525" marB="0" anchor="ctr"/>
                </a:tc>
                <a:tc>
                  <a:txBody>
                    <a:bodyPr/>
                    <a:lstStyle/>
                    <a:p>
                      <a:pPr algn="ctr" fontAlgn="ctr"/>
                      <a:r>
                        <a:rPr lang="pl-PL" sz="2400" b="0" i="0" u="none" strike="noStrike" dirty="0">
                          <a:solidFill>
                            <a:srgbClr val="000000"/>
                          </a:solidFill>
                          <a:effectLst/>
                          <a:latin typeface="+mn-lt"/>
                        </a:rPr>
                        <a:t>40 000,00</a:t>
                      </a:r>
                      <a:endParaRPr lang="en-GB" sz="2400" b="0" i="0" u="none" strike="noStrike" dirty="0">
                        <a:solidFill>
                          <a:srgbClr val="000000"/>
                        </a:solidFill>
                        <a:effectLst/>
                        <a:latin typeface="+mn-lt"/>
                      </a:endParaRPr>
                    </a:p>
                  </a:txBody>
                  <a:tcPr marL="9525" marR="9525" marT="9525" marB="0" anchor="ctr"/>
                </a:tc>
                <a:tc>
                  <a:txBody>
                    <a:bodyPr/>
                    <a:lstStyle/>
                    <a:p>
                      <a:pPr algn="ctr" fontAlgn="ctr"/>
                      <a:endParaRPr lang="en-GB" sz="2400" b="0" i="0" u="none" strike="noStrike" dirty="0">
                        <a:solidFill>
                          <a:srgbClr val="000000"/>
                        </a:solidFill>
                        <a:effectLst/>
                        <a:latin typeface="+mn-lt"/>
                      </a:endParaRPr>
                    </a:p>
                  </a:txBody>
                  <a:tcPr marL="9525" marR="9525" marT="9525" marB="0" anchor="ctr"/>
                </a:tc>
                <a:tc>
                  <a:txBody>
                    <a:bodyPr/>
                    <a:lstStyle/>
                    <a:p>
                      <a:pPr algn="ctr" fontAlgn="ctr"/>
                      <a:endParaRPr lang="en-GB" sz="2400" b="0" i="0" u="none" strike="noStrike" dirty="0">
                        <a:solidFill>
                          <a:srgbClr val="000000"/>
                        </a:solidFill>
                        <a:effectLst/>
                        <a:latin typeface="+mn-lt"/>
                      </a:endParaRPr>
                    </a:p>
                  </a:txBody>
                  <a:tcPr marL="9525" marR="9525" marT="9525" marB="0" anchor="ctr"/>
                </a:tc>
                <a:tc>
                  <a:txBody>
                    <a:bodyPr/>
                    <a:lstStyle/>
                    <a:p>
                      <a:pPr algn="ctr" fontAlgn="ctr"/>
                      <a:endParaRPr lang="en-GB" sz="2400" b="0" i="0" u="none" strike="noStrike" dirty="0">
                        <a:solidFill>
                          <a:srgbClr val="000000"/>
                        </a:solidFill>
                        <a:effectLst/>
                        <a:latin typeface="+mn-lt"/>
                      </a:endParaRPr>
                    </a:p>
                  </a:txBody>
                  <a:tcPr marL="9525" marR="9525" marT="9525" marB="0" anchor="ctr"/>
                </a:tc>
                <a:extLst>
                  <a:ext uri="{0D108BD9-81ED-4DB2-BD59-A6C34878D82A}">
                    <a16:rowId xmlns:a16="http://schemas.microsoft.com/office/drawing/2014/main" val="2623722650"/>
                  </a:ext>
                </a:extLst>
              </a:tr>
            </a:tbl>
          </a:graphicData>
        </a:graphic>
      </p:graphicFrame>
      <p:sp>
        <p:nvSpPr>
          <p:cNvPr id="5" name="Tytuł 1">
            <a:extLst>
              <a:ext uri="{FF2B5EF4-FFF2-40B4-BE49-F238E27FC236}">
                <a16:creationId xmlns:a16="http://schemas.microsoft.com/office/drawing/2014/main" id="{B5DE081C-FEA0-C91A-701B-E0512400E8A7}"/>
              </a:ext>
            </a:extLst>
          </p:cNvPr>
          <p:cNvSpPr txBox="1">
            <a:spLocks/>
          </p:cNvSpPr>
          <p:nvPr/>
        </p:nvSpPr>
        <p:spPr>
          <a:xfrm>
            <a:off x="905730" y="205948"/>
            <a:ext cx="10515600" cy="677630"/>
          </a:xfrm>
          <a:prstGeom prst="rect">
            <a:avLst/>
          </a:prstGeom>
          <a:no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pl-PL" sz="2800" b="1" dirty="0">
                <a:latin typeface="Times New Roman" panose="02020603050405020304" pitchFamily="18" charset="0"/>
                <a:cs typeface="Times New Roman" panose="02020603050405020304" pitchFamily="18" charset="0"/>
              </a:rPr>
              <a:t>Harmonogram naborów EFS+ (euro)</a:t>
            </a:r>
          </a:p>
        </p:txBody>
      </p:sp>
    </p:spTree>
    <p:extLst>
      <p:ext uri="{BB962C8B-B14F-4D97-AF65-F5344CB8AC3E}">
        <p14:creationId xmlns:p14="http://schemas.microsoft.com/office/powerpoint/2010/main" val="39252657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Obraz 8">
            <a:extLst>
              <a:ext uri="{FF2B5EF4-FFF2-40B4-BE49-F238E27FC236}">
                <a16:creationId xmlns:a16="http://schemas.microsoft.com/office/drawing/2014/main" id="{CD0D2BFF-478E-653C-630B-B70890BA922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88568"/>
            <a:ext cx="2129535" cy="1196104"/>
          </a:xfrm>
          <a:prstGeom prst="rect">
            <a:avLst/>
          </a:prstGeom>
        </p:spPr>
      </p:pic>
      <p:pic>
        <p:nvPicPr>
          <p:cNvPr id="10" name="Obraz 9">
            <a:extLst>
              <a:ext uri="{FF2B5EF4-FFF2-40B4-BE49-F238E27FC236}">
                <a16:creationId xmlns:a16="http://schemas.microsoft.com/office/drawing/2014/main" id="{DBC7CBF7-100A-8D5D-9106-16ADE469578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29535" y="288568"/>
            <a:ext cx="3585740" cy="1196104"/>
          </a:xfrm>
          <a:prstGeom prst="rect">
            <a:avLst/>
          </a:prstGeom>
        </p:spPr>
      </p:pic>
      <p:pic>
        <p:nvPicPr>
          <p:cNvPr id="11" name="Obraz 10">
            <a:extLst>
              <a:ext uri="{FF2B5EF4-FFF2-40B4-BE49-F238E27FC236}">
                <a16:creationId xmlns:a16="http://schemas.microsoft.com/office/drawing/2014/main" id="{E51E74E2-0312-7577-6A9C-97ECBE0A8B4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15275" y="288569"/>
            <a:ext cx="3736342" cy="1196103"/>
          </a:xfrm>
          <a:prstGeom prst="rect">
            <a:avLst/>
          </a:prstGeom>
        </p:spPr>
      </p:pic>
      <p:pic>
        <p:nvPicPr>
          <p:cNvPr id="12" name="Obraz 11">
            <a:extLst>
              <a:ext uri="{FF2B5EF4-FFF2-40B4-BE49-F238E27FC236}">
                <a16:creationId xmlns:a16="http://schemas.microsoft.com/office/drawing/2014/main" id="{E294558F-8183-07E5-DC08-2A167BDA7BC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355657" y="288569"/>
            <a:ext cx="2836343" cy="1196103"/>
          </a:xfrm>
          <a:prstGeom prst="rect">
            <a:avLst/>
          </a:prstGeom>
        </p:spPr>
      </p:pic>
      <p:cxnSp>
        <p:nvCxnSpPr>
          <p:cNvPr id="14" name="Łącznik prosty 13">
            <a:extLst>
              <a:ext uri="{FF2B5EF4-FFF2-40B4-BE49-F238E27FC236}">
                <a16:creationId xmlns:a16="http://schemas.microsoft.com/office/drawing/2014/main" id="{16988E38-44CD-7C85-1387-B13876D1588F}"/>
              </a:ext>
            </a:extLst>
          </p:cNvPr>
          <p:cNvCxnSpPr>
            <a:cxnSpLocks/>
          </p:cNvCxnSpPr>
          <p:nvPr/>
        </p:nvCxnSpPr>
        <p:spPr>
          <a:xfrm>
            <a:off x="9599101" y="463833"/>
            <a:ext cx="0" cy="845574"/>
          </a:xfrm>
          <a:prstGeom prst="line">
            <a:avLst/>
          </a:prstGeom>
          <a:ln w="25400"/>
        </p:spPr>
        <p:style>
          <a:lnRef idx="3">
            <a:schemeClr val="dk1"/>
          </a:lnRef>
          <a:fillRef idx="0">
            <a:schemeClr val="dk1"/>
          </a:fillRef>
          <a:effectRef idx="2">
            <a:schemeClr val="dk1"/>
          </a:effectRef>
          <a:fontRef idx="minor">
            <a:schemeClr val="tx1"/>
          </a:fontRef>
        </p:style>
      </p:cxnSp>
      <p:graphicFrame>
        <p:nvGraphicFramePr>
          <p:cNvPr id="3" name="Tabela 2">
            <a:extLst>
              <a:ext uri="{FF2B5EF4-FFF2-40B4-BE49-F238E27FC236}">
                <a16:creationId xmlns:a16="http://schemas.microsoft.com/office/drawing/2014/main" id="{0FBE8A37-4AF1-03B4-8A58-0E6AD2213BB3}"/>
              </a:ext>
            </a:extLst>
          </p:cNvPr>
          <p:cNvGraphicFramePr>
            <a:graphicFrameLocks noGrp="1"/>
          </p:cNvGraphicFramePr>
          <p:nvPr>
            <p:extLst>
              <p:ext uri="{D42A27DB-BD31-4B8C-83A1-F6EECF244321}">
                <p14:modId xmlns:p14="http://schemas.microsoft.com/office/powerpoint/2010/main" val="879615909"/>
              </p:ext>
            </p:extLst>
          </p:nvPr>
        </p:nvGraphicFramePr>
        <p:xfrm>
          <a:off x="412375" y="1485230"/>
          <a:ext cx="11410170" cy="5229604"/>
        </p:xfrm>
        <a:graphic>
          <a:graphicData uri="http://schemas.openxmlformats.org/drawingml/2006/table">
            <a:tbl>
              <a:tblPr firstRow="1" bandRow="1">
                <a:tableStyleId>{5C22544A-7EE6-4342-B048-85BDC9FD1C3A}</a:tableStyleId>
              </a:tblPr>
              <a:tblGrid>
                <a:gridCol w="2399189">
                  <a:extLst>
                    <a:ext uri="{9D8B030D-6E8A-4147-A177-3AD203B41FA5}">
                      <a16:colId xmlns:a16="http://schemas.microsoft.com/office/drawing/2014/main" val="3019797452"/>
                    </a:ext>
                  </a:extLst>
                </a:gridCol>
                <a:gridCol w="5913046">
                  <a:extLst>
                    <a:ext uri="{9D8B030D-6E8A-4147-A177-3AD203B41FA5}">
                      <a16:colId xmlns:a16="http://schemas.microsoft.com/office/drawing/2014/main" val="3629042118"/>
                    </a:ext>
                  </a:extLst>
                </a:gridCol>
                <a:gridCol w="3097935">
                  <a:extLst>
                    <a:ext uri="{9D8B030D-6E8A-4147-A177-3AD203B41FA5}">
                      <a16:colId xmlns:a16="http://schemas.microsoft.com/office/drawing/2014/main" val="441042412"/>
                    </a:ext>
                  </a:extLst>
                </a:gridCol>
              </a:tblGrid>
              <a:tr h="385228">
                <a:tc>
                  <a:txBody>
                    <a:bodyPr/>
                    <a:lstStyle/>
                    <a:p>
                      <a:pPr algn="ctr"/>
                      <a:r>
                        <a:rPr lang="pl-PL" sz="1800" b="1" i="0" u="none" strike="noStrike" baseline="0" dirty="0">
                          <a:solidFill>
                            <a:srgbClr val="000000"/>
                          </a:solidFill>
                          <a:latin typeface="+mn-lt"/>
                        </a:rPr>
                        <a:t>Przedsięwzięcie</a:t>
                      </a:r>
                      <a:endParaRPr lang="pl-PL" sz="1800" b="0" i="0" u="none" strike="noStrike" baseline="0" dirty="0">
                        <a:solidFill>
                          <a:srgbClr val="000000"/>
                        </a:solidFill>
                        <a:latin typeface="+mn-lt"/>
                      </a:endParaRPr>
                    </a:p>
                  </a:txBody>
                  <a:tcPr/>
                </a:tc>
                <a:tc>
                  <a:txBody>
                    <a:bodyPr/>
                    <a:lstStyle/>
                    <a:p>
                      <a:pPr algn="ctr"/>
                      <a:r>
                        <a:rPr lang="pl-PL" sz="1800" b="1" i="0" u="none" strike="noStrike" baseline="0" dirty="0">
                          <a:solidFill>
                            <a:srgbClr val="000000"/>
                          </a:solidFill>
                          <a:latin typeface="+mn-lt"/>
                        </a:rPr>
                        <a:t>Zakres</a:t>
                      </a:r>
                      <a:endParaRPr lang="pl-PL" sz="1800" b="0" i="0" u="none" strike="noStrike" baseline="0" dirty="0">
                        <a:solidFill>
                          <a:srgbClr val="000000"/>
                        </a:solidFill>
                        <a:latin typeface="+mn-lt"/>
                      </a:endParaRPr>
                    </a:p>
                  </a:txBody>
                  <a:tcPr/>
                </a:tc>
                <a:tc>
                  <a:txBody>
                    <a:bodyPr/>
                    <a:lstStyle/>
                    <a:p>
                      <a:pPr algn="ctr"/>
                      <a:r>
                        <a:rPr lang="pl-PL" sz="1800" b="1" i="0" u="none" strike="noStrike" baseline="0" dirty="0">
                          <a:solidFill>
                            <a:srgbClr val="000000"/>
                          </a:solidFill>
                          <a:latin typeface="+mn-lt"/>
                        </a:rPr>
                        <a:t>Preferencje</a:t>
                      </a:r>
                    </a:p>
                  </a:txBody>
                  <a:tcPr/>
                </a:tc>
                <a:extLst>
                  <a:ext uri="{0D108BD9-81ED-4DB2-BD59-A6C34878D82A}">
                    <a16:rowId xmlns:a16="http://schemas.microsoft.com/office/drawing/2014/main" val="1148976751"/>
                  </a:ext>
                </a:extLst>
              </a:tr>
              <a:tr h="1234841">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pl-PL" sz="1800" b="0" i="0" u="none" strike="noStrike" kern="1200" baseline="0" dirty="0">
                          <a:solidFill>
                            <a:schemeClr val="dk1"/>
                          </a:solidFill>
                          <a:latin typeface="+mn-lt"/>
                          <a:ea typeface="+mn-ea"/>
                          <a:cs typeface="+mn-cs"/>
                        </a:rPr>
                        <a:t>Starterzy Podgrodzia 	</a:t>
                      </a:r>
                    </a:p>
                  </a:txBody>
                  <a:tcPr/>
                </a:tc>
                <a:tc>
                  <a:txBody>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l-PL" sz="1800" b="0" i="0" u="none" strike="noStrike" kern="1200" baseline="0" dirty="0">
                          <a:solidFill>
                            <a:schemeClr val="dk1"/>
                          </a:solidFill>
                          <a:latin typeface="+mn-lt"/>
                          <a:ea typeface="+mn-ea"/>
                          <a:cs typeface="+mn-cs"/>
                        </a:rPr>
                        <a:t>nowe przedsiębiorstwa</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l-PL" sz="1800" b="0" i="0" u="none" strike="noStrike" kern="1200" baseline="0" dirty="0">
                          <a:solidFill>
                            <a:schemeClr val="dk1"/>
                          </a:solidFill>
                          <a:latin typeface="+mn-lt"/>
                          <a:ea typeface="+mn-ea"/>
                          <a:cs typeface="+mn-cs"/>
                        </a:rPr>
                        <a:t>osoby fizyczne</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l-PL" sz="1800" b="0" i="0" u="none" strike="noStrike" kern="1200" baseline="0" dirty="0">
                          <a:solidFill>
                            <a:schemeClr val="dk1"/>
                          </a:solidFill>
                          <a:latin typeface="+mn-lt"/>
                          <a:ea typeface="+mn-ea"/>
                          <a:cs typeface="+mn-cs"/>
                        </a:rPr>
                        <a:t>miejsce zamieszkania na terenie LGD 	</a:t>
                      </a:r>
                    </a:p>
                  </a:txBody>
                  <a:tcPr/>
                </a:tc>
                <a:tc>
                  <a:txBody>
                    <a:bodyPr/>
                    <a:lstStyle/>
                    <a:p>
                      <a:r>
                        <a:rPr lang="pl-PL" sz="1800" b="0" i="0" u="none" strike="noStrike" kern="1200" baseline="0" dirty="0">
                          <a:solidFill>
                            <a:schemeClr val="dk1"/>
                          </a:solidFill>
                          <a:latin typeface="+mn-lt"/>
                          <a:ea typeface="+mn-ea"/>
                          <a:cs typeface="+mn-cs"/>
                        </a:rPr>
                        <a:t>- osoby młode </a:t>
                      </a:r>
                    </a:p>
                    <a:p>
                      <a:r>
                        <a:rPr lang="pl-PL" sz="1800" b="0" i="0" u="none" strike="noStrike" kern="1200" baseline="0" dirty="0">
                          <a:solidFill>
                            <a:schemeClr val="dk1"/>
                          </a:solidFill>
                          <a:latin typeface="+mn-lt"/>
                          <a:ea typeface="+mn-ea"/>
                          <a:cs typeface="+mn-cs"/>
                        </a:rPr>
                        <a:t>- kobiety </a:t>
                      </a:r>
                    </a:p>
                    <a:p>
                      <a:r>
                        <a:rPr lang="pl-PL" sz="1800" b="0" i="0" u="none" strike="noStrike" kern="1200" baseline="0" dirty="0">
                          <a:solidFill>
                            <a:schemeClr val="dk1"/>
                          </a:solidFill>
                          <a:latin typeface="+mn-lt"/>
                          <a:ea typeface="+mn-ea"/>
                          <a:cs typeface="+mn-cs"/>
                        </a:rPr>
                        <a:t>- działalność turystyczna i okołoturystyczna 	</a:t>
                      </a:r>
                    </a:p>
                  </a:txBody>
                  <a:tcPr/>
                </a:tc>
                <a:extLst>
                  <a:ext uri="{0D108BD9-81ED-4DB2-BD59-A6C34878D82A}">
                    <a16:rowId xmlns:a16="http://schemas.microsoft.com/office/drawing/2014/main" val="1427490315"/>
                  </a:ext>
                </a:extLst>
              </a:tr>
              <a:tr h="1519804">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pl-PL" sz="1800" b="0" i="0" u="none" strike="noStrike" kern="1200" baseline="0" dirty="0">
                          <a:solidFill>
                            <a:schemeClr val="dk1"/>
                          </a:solidFill>
                          <a:latin typeface="+mn-lt"/>
                          <a:ea typeface="+mn-ea"/>
                          <a:cs typeface="+mn-cs"/>
                        </a:rPr>
                        <a:t>Firmy</a:t>
                      </a:r>
                    </a:p>
                    <a:p>
                      <a:pPr marL="0" marR="0" lvl="0" indent="0" algn="l" defTabSz="457200" rtl="0" eaLnBrk="1" fontAlgn="auto" latinLnBrk="0" hangingPunct="1">
                        <a:lnSpc>
                          <a:spcPct val="100000"/>
                        </a:lnSpc>
                        <a:spcBef>
                          <a:spcPts val="0"/>
                        </a:spcBef>
                        <a:spcAft>
                          <a:spcPts val="0"/>
                        </a:spcAft>
                        <a:buClrTx/>
                        <a:buSzTx/>
                        <a:buFontTx/>
                        <a:buNone/>
                        <a:tabLst/>
                        <a:defRPr/>
                      </a:pPr>
                      <a:r>
                        <a:rPr lang="pl-PL" sz="1800" b="0" i="0" u="none" strike="noStrike" kern="1200" baseline="0" dirty="0">
                          <a:solidFill>
                            <a:schemeClr val="dk1"/>
                          </a:solidFill>
                          <a:latin typeface="+mn-lt"/>
                          <a:ea typeface="+mn-ea"/>
                          <a:cs typeface="+mn-cs"/>
                        </a:rPr>
                        <a:t>Podgrodzia 	</a:t>
                      </a:r>
                    </a:p>
                  </a:txBody>
                  <a:tcPr/>
                </a:tc>
                <a:tc>
                  <a:txBody>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l-PL" sz="1800" b="0" i="0" u="none" strike="noStrike" kern="1200" baseline="0" dirty="0">
                          <a:solidFill>
                            <a:schemeClr val="dk1"/>
                          </a:solidFill>
                          <a:latin typeface="+mn-lt"/>
                          <a:ea typeface="+mn-ea"/>
                          <a:cs typeface="+mn-cs"/>
                        </a:rPr>
                        <a:t>rozwój istniejących przedsiębiorstw</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l-PL" sz="1800" b="0" i="0" u="none" strike="noStrike" kern="1200" baseline="0" dirty="0">
                          <a:solidFill>
                            <a:schemeClr val="dk1"/>
                          </a:solidFill>
                          <a:latin typeface="+mn-lt"/>
                          <a:ea typeface="+mn-ea"/>
                          <a:cs typeface="+mn-cs"/>
                        </a:rPr>
                        <a:t>siedziba/oddział/miejsce wykonywania działalności na terenie LGD	</a:t>
                      </a:r>
                    </a:p>
                  </a:txBody>
                  <a:tcPr/>
                </a:tc>
                <a:tc>
                  <a:txBody>
                    <a:bodyPr/>
                    <a:lstStyle/>
                    <a:p>
                      <a:r>
                        <a:rPr lang="pl-PL" sz="1800" b="0" i="0" u="none" strike="noStrike" kern="1200" baseline="0" dirty="0">
                          <a:solidFill>
                            <a:schemeClr val="dk1"/>
                          </a:solidFill>
                          <a:latin typeface="+mn-lt"/>
                          <a:ea typeface="+mn-ea"/>
                          <a:cs typeface="+mn-cs"/>
                        </a:rPr>
                        <a:t>- działalność turystyczna i okołoturystyczna </a:t>
                      </a:r>
                    </a:p>
                    <a:p>
                      <a:r>
                        <a:rPr lang="pl-PL" sz="1800" b="0" i="0" u="none" strike="noStrike" kern="1200" baseline="0" dirty="0">
                          <a:solidFill>
                            <a:schemeClr val="dk1"/>
                          </a:solidFill>
                          <a:latin typeface="+mn-lt"/>
                          <a:ea typeface="+mn-ea"/>
                          <a:cs typeface="+mn-cs"/>
                        </a:rPr>
                        <a:t>- rozwój komercyjnej oferty rekreacyjnej i prozdrowotnej 	</a:t>
                      </a:r>
                    </a:p>
                  </a:txBody>
                  <a:tcPr/>
                </a:tc>
                <a:extLst>
                  <a:ext uri="{0D108BD9-81ED-4DB2-BD59-A6C34878D82A}">
                    <a16:rowId xmlns:a16="http://schemas.microsoft.com/office/drawing/2014/main" val="64212378"/>
                  </a:ext>
                </a:extLst>
              </a:tr>
              <a:tr h="2089731">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pl-PL" sz="1800" b="0" i="0" u="none" strike="noStrike" kern="1200" baseline="0" dirty="0">
                          <a:solidFill>
                            <a:schemeClr val="dk1"/>
                          </a:solidFill>
                          <a:latin typeface="+mn-lt"/>
                          <a:ea typeface="+mn-ea"/>
                          <a:cs typeface="+mn-cs"/>
                        </a:rPr>
                        <a:t>Infrastruktura Podgrodzia 	</a:t>
                      </a:r>
                    </a:p>
                  </a:txBody>
                  <a:tcPr/>
                </a:tc>
                <a:tc>
                  <a:txBody>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l-PL" sz="1800" b="0" i="0" u="none" strike="noStrike" kern="1200" baseline="0" dirty="0">
                          <a:solidFill>
                            <a:schemeClr val="dk1"/>
                          </a:solidFill>
                          <a:latin typeface="+mn-lt"/>
                          <a:ea typeface="+mn-ea"/>
                          <a:cs typeface="+mn-cs"/>
                        </a:rPr>
                        <a:t>charakter inwestycyjny obejmujący inwestycje w środki trwałe tj. budowę/przebudowę/ remont/modernizację obiektów małej infrastruktury publicznej oraz zakup wyposażenia, udostępnianego niekomercyjnie (nie generujących dochodów). </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pl-PL" sz="1800" b="0" i="0" u="none" strike="noStrike" kern="1200" baseline="0" dirty="0">
                          <a:solidFill>
                            <a:schemeClr val="dk1"/>
                          </a:solidFill>
                          <a:latin typeface="+mn-lt"/>
                          <a:ea typeface="+mn-ea"/>
                          <a:cs typeface="+mn-cs"/>
                        </a:rPr>
                        <a:t>- infrastruktura dostosowana do potrzeb osób niepełnosprawnych 	</a:t>
                      </a:r>
                    </a:p>
                    <a:p>
                      <a:endParaRPr lang="pl-PL" dirty="0"/>
                    </a:p>
                  </a:txBody>
                  <a:tcPr/>
                </a:tc>
                <a:extLst>
                  <a:ext uri="{0D108BD9-81ED-4DB2-BD59-A6C34878D82A}">
                    <a16:rowId xmlns:a16="http://schemas.microsoft.com/office/drawing/2014/main" val="4194610357"/>
                  </a:ext>
                </a:extLst>
              </a:tr>
            </a:tbl>
          </a:graphicData>
        </a:graphic>
      </p:graphicFrame>
    </p:spTree>
    <p:extLst>
      <p:ext uri="{BB962C8B-B14F-4D97-AF65-F5344CB8AC3E}">
        <p14:creationId xmlns:p14="http://schemas.microsoft.com/office/powerpoint/2010/main" val="393683672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53408D9B-DC4D-4CB9-64B6-8937B679ED78}"/>
              </a:ext>
            </a:extLst>
          </p:cNvPr>
          <p:cNvSpPr>
            <a:spLocks noGrp="1"/>
          </p:cNvSpPr>
          <p:nvPr>
            <p:ph idx="1"/>
          </p:nvPr>
        </p:nvSpPr>
        <p:spPr>
          <a:xfrm>
            <a:off x="449970" y="262352"/>
            <a:ext cx="11292059" cy="6325866"/>
          </a:xfrm>
        </p:spPr>
        <p:txBody>
          <a:bodyPr>
            <a:normAutofit/>
          </a:bodyPr>
          <a:lstStyle/>
          <a:p>
            <a:pPr marL="342900" marR="0" lvl="0" indent="-342900" algn="just" defTabSz="457200" rtl="0" eaLnBrk="1" fontAlgn="auto" latinLnBrk="0" hangingPunct="1">
              <a:lnSpc>
                <a:spcPct val="100000"/>
              </a:lnSpc>
              <a:spcBef>
                <a:spcPts val="1000"/>
              </a:spcBef>
              <a:spcAft>
                <a:spcPts val="0"/>
              </a:spcAft>
              <a:buClrTx/>
              <a:buSzPct val="80000"/>
              <a:buFont typeface="Wingdings" panose="05000000000000000000" pitchFamily="2" charset="2"/>
              <a:buChar char="ü"/>
              <a:tabLst/>
              <a:defRPr/>
            </a:pPr>
            <a:endParaRPr kumimoji="0" lang="pl-PL" sz="2400" b="1" i="0" u="none" strike="noStrike" kern="1200" cap="none" spc="0" normalizeH="0" baseline="0" noProof="0" dirty="0">
              <a:ln>
                <a:noFill/>
              </a:ln>
              <a:solidFill>
                <a:prstClr val="black"/>
              </a:solidFill>
              <a:effectLst/>
              <a:uLnTx/>
              <a:uFillTx/>
              <a:latin typeface="Trebuchet MS" panose="020B0603020202020204"/>
              <a:ea typeface="+mn-ea"/>
              <a:cs typeface="+mn-cs"/>
            </a:endParaRPr>
          </a:p>
          <a:p>
            <a:pPr marL="342900" marR="0" lvl="0" indent="-342900" algn="just" defTabSz="457200" rtl="0" eaLnBrk="1" fontAlgn="auto" latinLnBrk="0" hangingPunct="1">
              <a:lnSpc>
                <a:spcPct val="100000"/>
              </a:lnSpc>
              <a:spcBef>
                <a:spcPts val="1000"/>
              </a:spcBef>
              <a:spcAft>
                <a:spcPts val="0"/>
              </a:spcAft>
              <a:buClrTx/>
              <a:buSzPct val="80000"/>
              <a:buFont typeface="Wingdings" panose="05000000000000000000" pitchFamily="2" charset="2"/>
              <a:buChar char="ü"/>
              <a:tabLst/>
              <a:defRPr/>
            </a:pPr>
            <a:endParaRPr kumimoji="0" lang="pl-PL" sz="2400" b="1" i="0" u="none" strike="noStrike" kern="1200" cap="none" spc="0" normalizeH="0" baseline="0" noProof="0" dirty="0">
              <a:ln>
                <a:noFill/>
              </a:ln>
              <a:solidFill>
                <a:prstClr val="black"/>
              </a:solidFill>
              <a:effectLst/>
              <a:uLnTx/>
              <a:uFillTx/>
              <a:latin typeface="Trebuchet MS" panose="020B0603020202020204"/>
              <a:ea typeface="+mn-ea"/>
              <a:cs typeface="+mn-cs"/>
            </a:endParaRPr>
          </a:p>
          <a:p>
            <a:pPr marL="342900" marR="0" lvl="0" indent="-342900" algn="just" defTabSz="457200" rtl="0" eaLnBrk="1" fontAlgn="auto" latinLnBrk="0" hangingPunct="1">
              <a:lnSpc>
                <a:spcPct val="100000"/>
              </a:lnSpc>
              <a:spcBef>
                <a:spcPts val="1000"/>
              </a:spcBef>
              <a:spcAft>
                <a:spcPts val="0"/>
              </a:spcAft>
              <a:buClrTx/>
              <a:buSzPct val="80000"/>
              <a:buFont typeface="Wingdings" panose="05000000000000000000" pitchFamily="2" charset="2"/>
              <a:buChar char="ü"/>
              <a:tabLst/>
              <a:defRPr/>
            </a:pPr>
            <a:endParaRPr kumimoji="0" lang="pl-PL" sz="2400" b="1" i="0" u="none" strike="noStrike" kern="1200" cap="none" spc="0" normalizeH="0" baseline="0" noProof="0" dirty="0">
              <a:ln>
                <a:noFill/>
              </a:ln>
              <a:solidFill>
                <a:prstClr val="black"/>
              </a:solidFill>
              <a:effectLst/>
              <a:uLnTx/>
              <a:uFillTx/>
              <a:latin typeface="Trebuchet MS" panose="020B0603020202020204"/>
              <a:ea typeface="+mn-ea"/>
              <a:cs typeface="+mn-cs"/>
            </a:endParaRPr>
          </a:p>
          <a:p>
            <a:pPr marL="342900" marR="0" lvl="0" indent="-342900" algn="just" defTabSz="457200" rtl="0" eaLnBrk="1" fontAlgn="auto" latinLnBrk="0" hangingPunct="1">
              <a:lnSpc>
                <a:spcPct val="100000"/>
              </a:lnSpc>
              <a:spcBef>
                <a:spcPts val="1000"/>
              </a:spcBef>
              <a:spcAft>
                <a:spcPts val="0"/>
              </a:spcAft>
              <a:buClrTx/>
              <a:buSzPct val="80000"/>
              <a:buFont typeface="Wingdings" panose="05000000000000000000" pitchFamily="2" charset="2"/>
              <a:buChar char="ü"/>
              <a:tabLst/>
              <a:defRPr/>
            </a:pPr>
            <a:endParaRPr kumimoji="0" lang="pl-PL" sz="2400" b="1" i="0" u="none" strike="noStrike" kern="1200" cap="none" spc="0" normalizeH="0" baseline="0" noProof="0" dirty="0">
              <a:ln>
                <a:noFill/>
              </a:ln>
              <a:solidFill>
                <a:prstClr val="black"/>
              </a:solidFill>
              <a:effectLst/>
              <a:uLnTx/>
              <a:uFillTx/>
              <a:latin typeface="Trebuchet MS" panose="020B0603020202020204"/>
              <a:ea typeface="+mn-ea"/>
              <a:cs typeface="+mn-cs"/>
            </a:endParaRPr>
          </a:p>
          <a:p>
            <a:pPr marL="342900" marR="0" lvl="0" indent="-342900" algn="just" defTabSz="457200" rtl="0" eaLnBrk="1" fontAlgn="auto" latinLnBrk="0" hangingPunct="1">
              <a:lnSpc>
                <a:spcPct val="100000"/>
              </a:lnSpc>
              <a:spcBef>
                <a:spcPts val="1000"/>
              </a:spcBef>
              <a:spcAft>
                <a:spcPts val="0"/>
              </a:spcAft>
              <a:buClrTx/>
              <a:buSzPct val="80000"/>
              <a:buFont typeface="Wingdings" panose="05000000000000000000" pitchFamily="2" charset="2"/>
              <a:buChar char="ü"/>
              <a:tabLst/>
              <a:defRPr/>
            </a:pPr>
            <a:endParaRPr kumimoji="0" lang="pl-PL" sz="2400" b="1" i="0" u="none" strike="noStrike" kern="1200" cap="none" spc="0" normalizeH="0" baseline="0" noProof="0" dirty="0">
              <a:ln>
                <a:noFill/>
              </a:ln>
              <a:solidFill>
                <a:prstClr val="black"/>
              </a:solidFill>
              <a:effectLst/>
              <a:uLnTx/>
              <a:uFillTx/>
              <a:latin typeface="Trebuchet MS" panose="020B0603020202020204"/>
              <a:ea typeface="+mn-ea"/>
              <a:cs typeface="+mn-cs"/>
            </a:endParaRPr>
          </a:p>
          <a:p>
            <a:pPr marL="342900" marR="0" lvl="0" indent="-342900" algn="just" defTabSz="457200" rtl="0" eaLnBrk="1" fontAlgn="auto" latinLnBrk="0" hangingPunct="1">
              <a:lnSpc>
                <a:spcPct val="100000"/>
              </a:lnSpc>
              <a:spcBef>
                <a:spcPts val="1000"/>
              </a:spcBef>
              <a:spcAft>
                <a:spcPts val="0"/>
              </a:spcAft>
              <a:buClrTx/>
              <a:buSzPct val="80000"/>
              <a:buFont typeface="Wingdings" panose="05000000000000000000" pitchFamily="2" charset="2"/>
              <a:buChar char="ü"/>
              <a:tabLst/>
              <a:defRPr/>
            </a:pPr>
            <a:endParaRPr kumimoji="0" lang="pl-PL" sz="2400" b="1" i="0" u="none" strike="noStrike" kern="1200" cap="none" spc="0" normalizeH="0" baseline="0" noProof="0" dirty="0">
              <a:ln>
                <a:noFill/>
              </a:ln>
              <a:solidFill>
                <a:prstClr val="black"/>
              </a:solidFill>
              <a:effectLst/>
              <a:uLnTx/>
              <a:uFillTx/>
              <a:latin typeface="Trebuchet MS" panose="020B0603020202020204"/>
              <a:ea typeface="+mn-ea"/>
              <a:cs typeface="+mn-cs"/>
            </a:endParaRPr>
          </a:p>
          <a:p>
            <a:pPr marL="342900" marR="0" lvl="0" indent="-342900" algn="just" defTabSz="457200" rtl="0" eaLnBrk="1" fontAlgn="auto" latinLnBrk="0" hangingPunct="1">
              <a:lnSpc>
                <a:spcPct val="100000"/>
              </a:lnSpc>
              <a:spcBef>
                <a:spcPts val="1000"/>
              </a:spcBef>
              <a:spcAft>
                <a:spcPts val="0"/>
              </a:spcAft>
              <a:buClrTx/>
              <a:buSzPct val="80000"/>
              <a:buFont typeface="Wingdings" panose="05000000000000000000" pitchFamily="2" charset="2"/>
              <a:buChar char="ü"/>
              <a:tabLst/>
              <a:defRPr/>
            </a:pPr>
            <a:endParaRPr kumimoji="0" lang="pl-PL" sz="2400" b="0" i="0" u="none" strike="noStrike" kern="1200" cap="none" spc="0" normalizeH="0" baseline="0" noProof="0" dirty="0">
              <a:ln>
                <a:noFill/>
              </a:ln>
              <a:solidFill>
                <a:prstClr val="black"/>
              </a:solidFill>
              <a:effectLst/>
              <a:uLnTx/>
              <a:uFillTx/>
              <a:latin typeface="Trebuchet MS" panose="020B0603020202020204"/>
              <a:ea typeface="+mn-ea"/>
              <a:cs typeface="+mn-cs"/>
            </a:endParaRPr>
          </a:p>
          <a:p>
            <a:pPr marL="342900" marR="0" lvl="0" indent="-342900" algn="just" defTabSz="457200" rtl="0" eaLnBrk="1" fontAlgn="auto" latinLnBrk="0" hangingPunct="1">
              <a:lnSpc>
                <a:spcPct val="100000"/>
              </a:lnSpc>
              <a:spcBef>
                <a:spcPts val="1000"/>
              </a:spcBef>
              <a:spcAft>
                <a:spcPts val="0"/>
              </a:spcAft>
              <a:buClrTx/>
              <a:buSzPct val="80000"/>
              <a:buFont typeface="Wingdings" panose="05000000000000000000" pitchFamily="2" charset="2"/>
              <a:buChar char="ü"/>
              <a:tabLst/>
              <a:defRPr/>
            </a:pPr>
            <a:endParaRPr lang="pl-PL" sz="2400" dirty="0">
              <a:solidFill>
                <a:prstClr val="black"/>
              </a:solidFill>
              <a:latin typeface="Trebuchet MS" panose="020B0603020202020204"/>
            </a:endParaRPr>
          </a:p>
          <a:p>
            <a:pPr marL="342900" marR="0" lvl="0" indent="-342900" algn="just" defTabSz="457200" rtl="0" eaLnBrk="1" fontAlgn="auto" latinLnBrk="0" hangingPunct="1">
              <a:lnSpc>
                <a:spcPct val="100000"/>
              </a:lnSpc>
              <a:spcBef>
                <a:spcPts val="1000"/>
              </a:spcBef>
              <a:spcAft>
                <a:spcPts val="0"/>
              </a:spcAft>
              <a:buClrTx/>
              <a:buSzPct val="80000"/>
              <a:buFont typeface="Wingdings" panose="05000000000000000000" pitchFamily="2" charset="2"/>
              <a:buChar char="ü"/>
              <a:tabLst/>
              <a:defRPr/>
            </a:pPr>
            <a:endParaRPr kumimoji="0" lang="pl-PL" sz="2400" b="0" i="0" u="none" strike="noStrike" kern="1200" cap="none" spc="0" normalizeH="0" baseline="0" noProof="0" dirty="0">
              <a:ln>
                <a:noFill/>
              </a:ln>
              <a:solidFill>
                <a:prstClr val="black"/>
              </a:solidFill>
              <a:effectLst/>
              <a:uLnTx/>
              <a:uFillTx/>
              <a:latin typeface="Trebuchet MS" panose="020B0603020202020204"/>
              <a:ea typeface="+mn-ea"/>
              <a:cs typeface="+mn-cs"/>
            </a:endParaRPr>
          </a:p>
          <a:p>
            <a:endParaRPr lang="en-GB" dirty="0"/>
          </a:p>
        </p:txBody>
      </p:sp>
      <p:sp>
        <p:nvSpPr>
          <p:cNvPr id="2" name="Owal 1">
            <a:extLst>
              <a:ext uri="{FF2B5EF4-FFF2-40B4-BE49-F238E27FC236}">
                <a16:creationId xmlns:a16="http://schemas.microsoft.com/office/drawing/2014/main" id="{A74EFA2E-A27A-C62D-03B4-42709B6801AC}"/>
              </a:ext>
            </a:extLst>
          </p:cNvPr>
          <p:cNvSpPr/>
          <p:nvPr/>
        </p:nvSpPr>
        <p:spPr>
          <a:xfrm>
            <a:off x="167243" y="1758858"/>
            <a:ext cx="2969231" cy="1654139"/>
          </a:xfrm>
          <a:prstGeom prst="ellipse">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PL" b="1" dirty="0">
                <a:solidFill>
                  <a:schemeClr val="tx1"/>
                </a:solidFill>
              </a:rPr>
              <a:t>wysokość dofinansowania </a:t>
            </a:r>
            <a:r>
              <a:rPr lang="pl-PL" dirty="0">
                <a:solidFill>
                  <a:schemeClr val="tx1"/>
                </a:solidFill>
              </a:rPr>
              <a:t>do </a:t>
            </a:r>
            <a:r>
              <a:rPr lang="pl-PL" b="1" dirty="0">
                <a:solidFill>
                  <a:schemeClr val="tx1"/>
                </a:solidFill>
              </a:rPr>
              <a:t>95% </a:t>
            </a:r>
            <a:r>
              <a:rPr lang="pl-PL" dirty="0">
                <a:solidFill>
                  <a:schemeClr val="tx1"/>
                </a:solidFill>
              </a:rPr>
              <a:t>kosztów kwalifikowalnych</a:t>
            </a:r>
          </a:p>
        </p:txBody>
      </p:sp>
      <p:sp>
        <p:nvSpPr>
          <p:cNvPr id="4" name="Owal 3">
            <a:extLst>
              <a:ext uri="{FF2B5EF4-FFF2-40B4-BE49-F238E27FC236}">
                <a16:creationId xmlns:a16="http://schemas.microsoft.com/office/drawing/2014/main" id="{C77FA202-E5E6-0D8D-0CB6-14B89D7079C6}"/>
              </a:ext>
            </a:extLst>
          </p:cNvPr>
          <p:cNvSpPr/>
          <p:nvPr/>
        </p:nvSpPr>
        <p:spPr>
          <a:xfrm>
            <a:off x="229414" y="3267558"/>
            <a:ext cx="2969231" cy="1654139"/>
          </a:xfrm>
          <a:prstGeom prst="ellipse">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PL" b="1" dirty="0">
                <a:solidFill>
                  <a:schemeClr val="tx1"/>
                </a:solidFill>
              </a:rPr>
              <a:t>wkład własny </a:t>
            </a:r>
            <a:r>
              <a:rPr lang="pl-PL" dirty="0">
                <a:solidFill>
                  <a:schemeClr val="tx1"/>
                </a:solidFill>
              </a:rPr>
              <a:t>minimum </a:t>
            </a:r>
            <a:r>
              <a:rPr lang="pl-PL" b="1" dirty="0">
                <a:solidFill>
                  <a:schemeClr val="tx1"/>
                </a:solidFill>
              </a:rPr>
              <a:t>5%</a:t>
            </a:r>
          </a:p>
        </p:txBody>
      </p:sp>
      <p:sp>
        <p:nvSpPr>
          <p:cNvPr id="5" name="Owal 4">
            <a:extLst>
              <a:ext uri="{FF2B5EF4-FFF2-40B4-BE49-F238E27FC236}">
                <a16:creationId xmlns:a16="http://schemas.microsoft.com/office/drawing/2014/main" id="{F4803EC3-0586-17E7-881D-24000D1904C2}"/>
              </a:ext>
            </a:extLst>
          </p:cNvPr>
          <p:cNvSpPr/>
          <p:nvPr/>
        </p:nvSpPr>
        <p:spPr>
          <a:xfrm>
            <a:off x="7739136" y="1671621"/>
            <a:ext cx="2969231" cy="1654139"/>
          </a:xfrm>
          <a:prstGeom prst="ellipse">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PL" b="1" dirty="0">
                <a:solidFill>
                  <a:schemeClr val="tx1"/>
                </a:solidFill>
              </a:rPr>
              <a:t>minimalna </a:t>
            </a:r>
            <a:r>
              <a:rPr lang="pl-PL" dirty="0">
                <a:solidFill>
                  <a:schemeClr val="tx1"/>
                </a:solidFill>
              </a:rPr>
              <a:t>wartość projektu </a:t>
            </a:r>
            <a:r>
              <a:rPr lang="pl-PL" b="1" dirty="0">
                <a:solidFill>
                  <a:schemeClr val="tx1"/>
                </a:solidFill>
              </a:rPr>
              <a:t>20 tys. zł</a:t>
            </a:r>
          </a:p>
        </p:txBody>
      </p:sp>
      <p:sp>
        <p:nvSpPr>
          <p:cNvPr id="6" name="Owal 5">
            <a:extLst>
              <a:ext uri="{FF2B5EF4-FFF2-40B4-BE49-F238E27FC236}">
                <a16:creationId xmlns:a16="http://schemas.microsoft.com/office/drawing/2014/main" id="{0D6D8B7B-781A-F842-6FDA-FB09FB0A3B63}"/>
              </a:ext>
            </a:extLst>
          </p:cNvPr>
          <p:cNvSpPr/>
          <p:nvPr/>
        </p:nvSpPr>
        <p:spPr>
          <a:xfrm>
            <a:off x="7865151" y="3084203"/>
            <a:ext cx="3220950" cy="1747668"/>
          </a:xfrm>
          <a:prstGeom prst="ellipse">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PL" b="1" dirty="0">
                <a:solidFill>
                  <a:schemeClr val="tx1"/>
                </a:solidFill>
              </a:rPr>
              <a:t>maksymalna</a:t>
            </a:r>
            <a:r>
              <a:rPr lang="pl-PL" dirty="0">
                <a:solidFill>
                  <a:schemeClr val="tx1"/>
                </a:solidFill>
              </a:rPr>
              <a:t> wartość projektu </a:t>
            </a:r>
            <a:r>
              <a:rPr lang="pl-PL" b="1" dirty="0">
                <a:solidFill>
                  <a:schemeClr val="tx1"/>
                </a:solidFill>
              </a:rPr>
              <a:t>100 tys. zł</a:t>
            </a:r>
          </a:p>
        </p:txBody>
      </p:sp>
      <p:sp>
        <p:nvSpPr>
          <p:cNvPr id="7" name="Owal 6">
            <a:extLst>
              <a:ext uri="{FF2B5EF4-FFF2-40B4-BE49-F238E27FC236}">
                <a16:creationId xmlns:a16="http://schemas.microsoft.com/office/drawing/2014/main" id="{732F2BE0-C7B2-4B8B-322A-AA40CBD4177F}"/>
              </a:ext>
            </a:extLst>
          </p:cNvPr>
          <p:cNvSpPr/>
          <p:nvPr/>
        </p:nvSpPr>
        <p:spPr>
          <a:xfrm>
            <a:off x="3607217" y="2067221"/>
            <a:ext cx="3308279" cy="2106202"/>
          </a:xfrm>
          <a:prstGeom prst="ellipse">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PL" b="1" dirty="0">
                <a:solidFill>
                  <a:schemeClr val="tx1"/>
                </a:solidFill>
              </a:rPr>
              <a:t>wnioskodawca</a:t>
            </a:r>
            <a:r>
              <a:rPr lang="pl-PL" dirty="0">
                <a:solidFill>
                  <a:schemeClr val="tx1"/>
                </a:solidFill>
              </a:rPr>
              <a:t> – wszystkie podmioty z wyłączeniem osób fizycznych</a:t>
            </a:r>
          </a:p>
        </p:txBody>
      </p:sp>
      <p:sp>
        <p:nvSpPr>
          <p:cNvPr id="8" name="Owal 7">
            <a:extLst>
              <a:ext uri="{FF2B5EF4-FFF2-40B4-BE49-F238E27FC236}">
                <a16:creationId xmlns:a16="http://schemas.microsoft.com/office/drawing/2014/main" id="{836249BF-9C44-56B4-3A57-BF477847EDCA}"/>
              </a:ext>
            </a:extLst>
          </p:cNvPr>
          <p:cNvSpPr/>
          <p:nvPr/>
        </p:nvSpPr>
        <p:spPr>
          <a:xfrm>
            <a:off x="6915496" y="4836895"/>
            <a:ext cx="4616510" cy="1835155"/>
          </a:xfrm>
          <a:prstGeom prst="ellipse">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PL" dirty="0">
                <a:solidFill>
                  <a:schemeClr val="tx1"/>
                </a:solidFill>
              </a:rPr>
              <a:t>Nabory wniosków 2024-2029:</a:t>
            </a:r>
          </a:p>
          <a:p>
            <a:pPr marL="285750" indent="-285750" algn="ctr">
              <a:buFontTx/>
              <a:buChar char="-"/>
            </a:pPr>
            <a:r>
              <a:rPr lang="pl-PL" dirty="0">
                <a:solidFill>
                  <a:schemeClr val="tx1"/>
                </a:solidFill>
              </a:rPr>
              <a:t>3 nabory seniorzy</a:t>
            </a:r>
          </a:p>
          <a:p>
            <a:pPr marL="285750" indent="-285750" algn="ctr">
              <a:buFontTx/>
              <a:buChar char="-"/>
            </a:pPr>
            <a:r>
              <a:rPr lang="pl-PL" dirty="0">
                <a:solidFill>
                  <a:schemeClr val="tx1"/>
                </a:solidFill>
              </a:rPr>
              <a:t>4 nabory młodzi</a:t>
            </a:r>
          </a:p>
          <a:p>
            <a:pPr marL="285750" indent="-285750" algn="ctr">
              <a:buFontTx/>
              <a:buChar char="-"/>
            </a:pPr>
            <a:r>
              <a:rPr lang="pl-PL" dirty="0">
                <a:solidFill>
                  <a:schemeClr val="tx1"/>
                </a:solidFill>
              </a:rPr>
              <a:t>1 nabór równać szanse</a:t>
            </a:r>
          </a:p>
        </p:txBody>
      </p:sp>
      <p:sp>
        <p:nvSpPr>
          <p:cNvPr id="9" name="Owal 8">
            <a:extLst>
              <a:ext uri="{FF2B5EF4-FFF2-40B4-BE49-F238E27FC236}">
                <a16:creationId xmlns:a16="http://schemas.microsoft.com/office/drawing/2014/main" id="{A98CCFEE-DEFF-AF2F-0C0E-120E931A3E59}"/>
              </a:ext>
            </a:extLst>
          </p:cNvPr>
          <p:cNvSpPr/>
          <p:nvPr/>
        </p:nvSpPr>
        <p:spPr>
          <a:xfrm>
            <a:off x="3435596" y="37247"/>
            <a:ext cx="3575407" cy="1902312"/>
          </a:xfrm>
          <a:prstGeom prst="ellipse">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PL" dirty="0">
                <a:solidFill>
                  <a:schemeClr val="tx1"/>
                </a:solidFill>
              </a:rPr>
              <a:t>pula środków EFS+</a:t>
            </a:r>
          </a:p>
          <a:p>
            <a:pPr algn="ctr"/>
            <a:r>
              <a:rPr lang="pl-PL" b="1" dirty="0">
                <a:solidFill>
                  <a:schemeClr val="tx1"/>
                </a:solidFill>
              </a:rPr>
              <a:t>1 000 000 euro</a:t>
            </a:r>
          </a:p>
        </p:txBody>
      </p:sp>
      <p:sp>
        <p:nvSpPr>
          <p:cNvPr id="10" name="Owal 9">
            <a:extLst>
              <a:ext uri="{FF2B5EF4-FFF2-40B4-BE49-F238E27FC236}">
                <a16:creationId xmlns:a16="http://schemas.microsoft.com/office/drawing/2014/main" id="{7788B959-A595-2A11-20EB-F413DF469506}"/>
              </a:ext>
            </a:extLst>
          </p:cNvPr>
          <p:cNvSpPr/>
          <p:nvPr/>
        </p:nvSpPr>
        <p:spPr>
          <a:xfrm>
            <a:off x="229414" y="4975994"/>
            <a:ext cx="3595181" cy="1654140"/>
          </a:xfrm>
          <a:prstGeom prst="ellipse">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PL" b="1" dirty="0">
                <a:solidFill>
                  <a:schemeClr val="tx1"/>
                </a:solidFill>
              </a:rPr>
              <a:t>nie więcej niż </a:t>
            </a:r>
            <a:br>
              <a:rPr lang="pl-PL" b="1" dirty="0">
                <a:solidFill>
                  <a:schemeClr val="tx1"/>
                </a:solidFill>
              </a:rPr>
            </a:br>
            <a:r>
              <a:rPr lang="pl-PL" b="1" dirty="0">
                <a:solidFill>
                  <a:schemeClr val="tx1"/>
                </a:solidFill>
              </a:rPr>
              <a:t>2</a:t>
            </a:r>
            <a:r>
              <a:rPr lang="pl-PL" dirty="0">
                <a:solidFill>
                  <a:schemeClr val="tx1"/>
                </a:solidFill>
              </a:rPr>
              <a:t> wnioski w ramach danego naboru</a:t>
            </a:r>
          </a:p>
        </p:txBody>
      </p:sp>
      <p:sp>
        <p:nvSpPr>
          <p:cNvPr id="11" name="Owal 10">
            <a:extLst>
              <a:ext uri="{FF2B5EF4-FFF2-40B4-BE49-F238E27FC236}">
                <a16:creationId xmlns:a16="http://schemas.microsoft.com/office/drawing/2014/main" id="{3F74B4A0-F494-2C59-67C5-507DC2D89DAB}"/>
              </a:ext>
            </a:extLst>
          </p:cNvPr>
          <p:cNvSpPr/>
          <p:nvPr/>
        </p:nvSpPr>
        <p:spPr>
          <a:xfrm>
            <a:off x="1991157" y="919610"/>
            <a:ext cx="2215370" cy="1320800"/>
          </a:xfrm>
          <a:prstGeom prst="ellipse">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PL" dirty="0">
                <a:solidFill>
                  <a:schemeClr val="tx1"/>
                </a:solidFill>
              </a:rPr>
              <a:t>forma realizacji - </a:t>
            </a:r>
            <a:r>
              <a:rPr lang="pl-PL" b="1" dirty="0">
                <a:solidFill>
                  <a:schemeClr val="tx1"/>
                </a:solidFill>
              </a:rPr>
              <a:t>projekty grantowe</a:t>
            </a:r>
          </a:p>
        </p:txBody>
      </p:sp>
      <p:sp>
        <p:nvSpPr>
          <p:cNvPr id="12" name="Owal 11">
            <a:extLst>
              <a:ext uri="{FF2B5EF4-FFF2-40B4-BE49-F238E27FC236}">
                <a16:creationId xmlns:a16="http://schemas.microsoft.com/office/drawing/2014/main" id="{EE72E09D-ED47-4B5C-86D1-860DDB6CF64B}"/>
              </a:ext>
            </a:extLst>
          </p:cNvPr>
          <p:cNvSpPr/>
          <p:nvPr/>
        </p:nvSpPr>
        <p:spPr>
          <a:xfrm>
            <a:off x="6268720" y="853651"/>
            <a:ext cx="2386473" cy="1540910"/>
          </a:xfrm>
          <a:prstGeom prst="ellipse">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PL" dirty="0">
                <a:solidFill>
                  <a:schemeClr val="tx1"/>
                </a:solidFill>
              </a:rPr>
              <a:t>forma finansowania - </a:t>
            </a:r>
            <a:r>
              <a:rPr lang="pl-PL" b="1" dirty="0">
                <a:solidFill>
                  <a:schemeClr val="tx1"/>
                </a:solidFill>
              </a:rPr>
              <a:t>ryczałt</a:t>
            </a:r>
          </a:p>
        </p:txBody>
      </p:sp>
      <p:sp>
        <p:nvSpPr>
          <p:cNvPr id="13" name="Owal 12">
            <a:extLst>
              <a:ext uri="{FF2B5EF4-FFF2-40B4-BE49-F238E27FC236}">
                <a16:creationId xmlns:a16="http://schemas.microsoft.com/office/drawing/2014/main" id="{AAFB8419-69C6-78FB-2895-B19A0F542AC1}"/>
              </a:ext>
            </a:extLst>
          </p:cNvPr>
          <p:cNvSpPr/>
          <p:nvPr/>
        </p:nvSpPr>
        <p:spPr>
          <a:xfrm>
            <a:off x="3772756" y="4301085"/>
            <a:ext cx="3219260" cy="1835155"/>
          </a:xfrm>
          <a:prstGeom prst="ellipse">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0" lang="pl-PL" sz="1800" b="1" i="0" u="none" strike="noStrike" kern="1200" cap="none" spc="0" normalizeH="0" baseline="0" noProof="0" dirty="0">
                <a:ln>
                  <a:noFill/>
                </a:ln>
                <a:solidFill>
                  <a:prstClr val="black"/>
                </a:solidFill>
                <a:effectLst/>
                <a:uLnTx/>
                <a:uFillTx/>
                <a:cs typeface="Times New Roman" panose="02020603050405020304" pitchFamily="18" charset="0"/>
              </a:rPr>
              <a:t>uczestnicy - </a:t>
            </a:r>
            <a:r>
              <a:rPr kumimoji="0" lang="pl-PL" sz="1800" b="0" i="0" u="none" strike="noStrike" kern="1200" cap="none" spc="0" normalizeH="0" baseline="0" noProof="0" dirty="0">
                <a:ln>
                  <a:noFill/>
                </a:ln>
                <a:solidFill>
                  <a:prstClr val="black"/>
                </a:solidFill>
                <a:effectLst/>
                <a:uLnTx/>
                <a:uFillTx/>
                <a:cs typeface="Times New Roman" panose="02020603050405020304" pitchFamily="18" charset="0"/>
              </a:rPr>
              <a:t>osoby zamieszkujące obszar objęty LSR LGD ,,Podgrodzie Toruńskie”</a:t>
            </a:r>
            <a:endParaRPr lang="pl-PL" dirty="0"/>
          </a:p>
        </p:txBody>
      </p:sp>
    </p:spTree>
    <p:extLst>
      <p:ext uri="{BB962C8B-B14F-4D97-AF65-F5344CB8AC3E}">
        <p14:creationId xmlns:p14="http://schemas.microsoft.com/office/powerpoint/2010/main" val="11544016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ED01DD71-2154-439A-842B-08C3A5999930}"/>
              </a:ext>
            </a:extLst>
          </p:cNvPr>
          <p:cNvSpPr>
            <a:spLocks noGrp="1"/>
          </p:cNvSpPr>
          <p:nvPr>
            <p:ph idx="1"/>
          </p:nvPr>
        </p:nvSpPr>
        <p:spPr>
          <a:xfrm>
            <a:off x="334766" y="2673926"/>
            <a:ext cx="10515600" cy="3660775"/>
          </a:xfrm>
        </p:spPr>
        <p:txBody>
          <a:bodyPr>
            <a:normAutofit/>
          </a:bodyPr>
          <a:lstStyle/>
          <a:p>
            <a:pPr marL="0" indent="0" algn="ctr">
              <a:buNone/>
            </a:pPr>
            <a:r>
              <a:rPr lang="pl-PL" dirty="0">
                <a:solidFill>
                  <a:schemeClr val="tx1"/>
                </a:solidFill>
                <a:latin typeface="Arial Black" panose="020B0A04020102020204" pitchFamily="34" charset="0"/>
              </a:rPr>
              <a:t>Stowarzyszenie Lokalna Grupa Działania </a:t>
            </a:r>
            <a:br>
              <a:rPr lang="pl-PL" dirty="0">
                <a:solidFill>
                  <a:schemeClr val="tx1"/>
                </a:solidFill>
                <a:latin typeface="Arial Black" panose="020B0A04020102020204" pitchFamily="34" charset="0"/>
              </a:rPr>
            </a:br>
            <a:r>
              <a:rPr lang="pl-PL" dirty="0">
                <a:solidFill>
                  <a:schemeClr val="tx1"/>
                </a:solidFill>
                <a:latin typeface="Arial Black" panose="020B0A04020102020204" pitchFamily="34" charset="0"/>
              </a:rPr>
              <a:t>,,Podgrodzie Toruńskie” </a:t>
            </a:r>
          </a:p>
          <a:p>
            <a:pPr marL="0" indent="0" algn="ctr">
              <a:buNone/>
            </a:pPr>
            <a:r>
              <a:rPr lang="pl-PL" dirty="0">
                <a:solidFill>
                  <a:schemeClr val="tx1"/>
                </a:solidFill>
                <a:latin typeface="Arial Black" panose="020B0A04020102020204" pitchFamily="34" charset="0"/>
              </a:rPr>
              <a:t>ul. Szymańskiego 1B</a:t>
            </a:r>
          </a:p>
          <a:p>
            <a:pPr marL="0" indent="0" algn="ctr">
              <a:buNone/>
            </a:pPr>
            <a:r>
              <a:rPr lang="pl-PL" dirty="0">
                <a:solidFill>
                  <a:schemeClr val="tx1"/>
                </a:solidFill>
                <a:latin typeface="Arial Black" panose="020B0A04020102020204" pitchFamily="34" charset="0"/>
              </a:rPr>
              <a:t>87-100 Toruń</a:t>
            </a:r>
          </a:p>
          <a:p>
            <a:pPr marL="0" indent="0" algn="ctr">
              <a:buNone/>
            </a:pPr>
            <a:endParaRPr lang="pl-PL" dirty="0"/>
          </a:p>
          <a:p>
            <a:pPr marL="0" indent="0" algn="ctr">
              <a:buNone/>
            </a:pPr>
            <a:r>
              <a:rPr lang="pl-PL" dirty="0">
                <a:solidFill>
                  <a:schemeClr val="tx1"/>
                </a:solidFill>
              </a:rPr>
              <a:t>tel. 884 889 610</a:t>
            </a:r>
          </a:p>
          <a:p>
            <a:pPr marL="0" indent="0" algn="ctr">
              <a:buNone/>
            </a:pPr>
            <a:r>
              <a:rPr lang="pl-PL" dirty="0">
                <a:solidFill>
                  <a:schemeClr val="tx1"/>
                </a:solidFill>
              </a:rPr>
              <a:t>e-mail: </a:t>
            </a:r>
            <a:r>
              <a:rPr lang="pl-PL" u="sng" dirty="0">
                <a:solidFill>
                  <a:schemeClr val="tx1"/>
                </a:solidFill>
              </a:rPr>
              <a:t>biuro</a:t>
            </a:r>
            <a:r>
              <a:rPr lang="pl-PL" u="sng" dirty="0">
                <a:solidFill>
                  <a:schemeClr val="tx1"/>
                </a:solidFill>
                <a:hlinkClick r:id="rId2">
                  <a:extLst>
                    <a:ext uri="{A12FA001-AC4F-418D-AE19-62706E023703}">
                      <ahyp:hlinkClr xmlns:ahyp="http://schemas.microsoft.com/office/drawing/2018/hyperlinkcolor" val="tx"/>
                    </a:ext>
                  </a:extLst>
                </a:hlinkClick>
              </a:rPr>
              <a:t>@podgrodzietorunskie.pl</a:t>
            </a:r>
            <a:endParaRPr lang="pl-PL" u="sng" dirty="0">
              <a:solidFill>
                <a:schemeClr val="tx1"/>
              </a:solidFill>
            </a:endParaRPr>
          </a:p>
          <a:p>
            <a:pPr marL="0" indent="0" algn="ctr">
              <a:buNone/>
            </a:pPr>
            <a:r>
              <a:rPr lang="pl-PL" dirty="0">
                <a:solidFill>
                  <a:schemeClr val="tx1"/>
                </a:solidFill>
              </a:rPr>
              <a:t>www.podgrodzie-torunskie.pl</a:t>
            </a:r>
          </a:p>
        </p:txBody>
      </p:sp>
      <p:pic>
        <p:nvPicPr>
          <p:cNvPr id="5" name="Obraz 4">
            <a:extLst>
              <a:ext uri="{FF2B5EF4-FFF2-40B4-BE49-F238E27FC236}">
                <a16:creationId xmlns:a16="http://schemas.microsoft.com/office/drawing/2014/main" id="{29E006C5-72A5-79DE-0946-ECDC16A99D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73196" y="523299"/>
            <a:ext cx="2438740" cy="1895740"/>
          </a:xfrm>
          <a:prstGeom prst="rect">
            <a:avLst/>
          </a:prstGeom>
        </p:spPr>
      </p:pic>
    </p:spTree>
    <p:extLst>
      <p:ext uri="{BB962C8B-B14F-4D97-AF65-F5344CB8AC3E}">
        <p14:creationId xmlns:p14="http://schemas.microsoft.com/office/powerpoint/2010/main" val="35242027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FB476D-FAE5-6C3F-AE4E-5CC2C7C1A7C0}"/>
            </a:ext>
          </a:extLst>
        </p:cNvPr>
        <p:cNvGrpSpPr/>
        <p:nvPr/>
      </p:nvGrpSpPr>
      <p:grpSpPr>
        <a:xfrm>
          <a:off x="0" y="0"/>
          <a:ext cx="0" cy="0"/>
          <a:chOff x="0" y="0"/>
          <a:chExt cx="0" cy="0"/>
        </a:xfrm>
      </p:grpSpPr>
      <p:pic>
        <p:nvPicPr>
          <p:cNvPr id="9" name="Obraz 8">
            <a:extLst>
              <a:ext uri="{FF2B5EF4-FFF2-40B4-BE49-F238E27FC236}">
                <a16:creationId xmlns:a16="http://schemas.microsoft.com/office/drawing/2014/main" id="{EE2E8E66-FBBF-8BF5-97C6-CE4B23C8A86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88568"/>
            <a:ext cx="2129535" cy="1196104"/>
          </a:xfrm>
          <a:prstGeom prst="rect">
            <a:avLst/>
          </a:prstGeom>
        </p:spPr>
      </p:pic>
      <p:pic>
        <p:nvPicPr>
          <p:cNvPr id="10" name="Obraz 9">
            <a:extLst>
              <a:ext uri="{FF2B5EF4-FFF2-40B4-BE49-F238E27FC236}">
                <a16:creationId xmlns:a16="http://schemas.microsoft.com/office/drawing/2014/main" id="{5A2AFA6E-7945-8EEC-CCC0-CD045FB0F55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29535" y="288568"/>
            <a:ext cx="3585740" cy="1196104"/>
          </a:xfrm>
          <a:prstGeom prst="rect">
            <a:avLst/>
          </a:prstGeom>
        </p:spPr>
      </p:pic>
      <p:pic>
        <p:nvPicPr>
          <p:cNvPr id="11" name="Obraz 10">
            <a:extLst>
              <a:ext uri="{FF2B5EF4-FFF2-40B4-BE49-F238E27FC236}">
                <a16:creationId xmlns:a16="http://schemas.microsoft.com/office/drawing/2014/main" id="{AEFE468A-006B-C54E-8355-A4E5BCF6AD9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15275" y="288569"/>
            <a:ext cx="3736342" cy="1196103"/>
          </a:xfrm>
          <a:prstGeom prst="rect">
            <a:avLst/>
          </a:prstGeom>
        </p:spPr>
      </p:pic>
      <p:pic>
        <p:nvPicPr>
          <p:cNvPr id="12" name="Obraz 11">
            <a:extLst>
              <a:ext uri="{FF2B5EF4-FFF2-40B4-BE49-F238E27FC236}">
                <a16:creationId xmlns:a16="http://schemas.microsoft.com/office/drawing/2014/main" id="{F00284E7-E402-6796-5DBE-889DCB641D7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355657" y="288569"/>
            <a:ext cx="2836343" cy="1196103"/>
          </a:xfrm>
          <a:prstGeom prst="rect">
            <a:avLst/>
          </a:prstGeom>
        </p:spPr>
      </p:pic>
      <p:cxnSp>
        <p:nvCxnSpPr>
          <p:cNvPr id="14" name="Łącznik prosty 13">
            <a:extLst>
              <a:ext uri="{FF2B5EF4-FFF2-40B4-BE49-F238E27FC236}">
                <a16:creationId xmlns:a16="http://schemas.microsoft.com/office/drawing/2014/main" id="{A55CC292-D2E0-92A0-8207-90C8EC592178}"/>
              </a:ext>
            </a:extLst>
          </p:cNvPr>
          <p:cNvCxnSpPr>
            <a:cxnSpLocks/>
          </p:cNvCxnSpPr>
          <p:nvPr/>
        </p:nvCxnSpPr>
        <p:spPr>
          <a:xfrm>
            <a:off x="9599101" y="463833"/>
            <a:ext cx="0" cy="845574"/>
          </a:xfrm>
          <a:prstGeom prst="line">
            <a:avLst/>
          </a:prstGeom>
          <a:ln w="25400"/>
        </p:spPr>
        <p:style>
          <a:lnRef idx="3">
            <a:schemeClr val="dk1"/>
          </a:lnRef>
          <a:fillRef idx="0">
            <a:schemeClr val="dk1"/>
          </a:fillRef>
          <a:effectRef idx="2">
            <a:schemeClr val="dk1"/>
          </a:effectRef>
          <a:fontRef idx="minor">
            <a:schemeClr val="tx1"/>
          </a:fontRef>
        </p:style>
      </p:cxnSp>
      <p:graphicFrame>
        <p:nvGraphicFramePr>
          <p:cNvPr id="3" name="Tabela 2">
            <a:extLst>
              <a:ext uri="{FF2B5EF4-FFF2-40B4-BE49-F238E27FC236}">
                <a16:creationId xmlns:a16="http://schemas.microsoft.com/office/drawing/2014/main" id="{DCE6D588-D3F0-D73A-86FA-EF5A96923B26}"/>
              </a:ext>
            </a:extLst>
          </p:cNvPr>
          <p:cNvGraphicFramePr>
            <a:graphicFrameLocks noGrp="1"/>
          </p:cNvGraphicFramePr>
          <p:nvPr>
            <p:extLst>
              <p:ext uri="{D42A27DB-BD31-4B8C-83A1-F6EECF244321}">
                <p14:modId xmlns:p14="http://schemas.microsoft.com/office/powerpoint/2010/main" val="4142760978"/>
              </p:ext>
            </p:extLst>
          </p:nvPr>
        </p:nvGraphicFramePr>
        <p:xfrm>
          <a:off x="301539" y="3741537"/>
          <a:ext cx="11410170" cy="2932395"/>
        </p:xfrm>
        <a:graphic>
          <a:graphicData uri="http://schemas.openxmlformats.org/drawingml/2006/table">
            <a:tbl>
              <a:tblPr firstRow="1" bandRow="1">
                <a:tableStyleId>{5C22544A-7EE6-4342-B048-85BDC9FD1C3A}</a:tableStyleId>
              </a:tblPr>
              <a:tblGrid>
                <a:gridCol w="2399189">
                  <a:extLst>
                    <a:ext uri="{9D8B030D-6E8A-4147-A177-3AD203B41FA5}">
                      <a16:colId xmlns:a16="http://schemas.microsoft.com/office/drawing/2014/main" val="3019797452"/>
                    </a:ext>
                  </a:extLst>
                </a:gridCol>
                <a:gridCol w="5913046">
                  <a:extLst>
                    <a:ext uri="{9D8B030D-6E8A-4147-A177-3AD203B41FA5}">
                      <a16:colId xmlns:a16="http://schemas.microsoft.com/office/drawing/2014/main" val="3629042118"/>
                    </a:ext>
                  </a:extLst>
                </a:gridCol>
                <a:gridCol w="3097935">
                  <a:extLst>
                    <a:ext uri="{9D8B030D-6E8A-4147-A177-3AD203B41FA5}">
                      <a16:colId xmlns:a16="http://schemas.microsoft.com/office/drawing/2014/main" val="441042412"/>
                    </a:ext>
                  </a:extLst>
                </a:gridCol>
              </a:tblGrid>
              <a:tr h="353307">
                <a:tc>
                  <a:txBody>
                    <a:bodyPr/>
                    <a:lstStyle/>
                    <a:p>
                      <a:pPr algn="ctr">
                        <a:lnSpc>
                          <a:spcPct val="115000"/>
                        </a:lnSpc>
                        <a:spcAft>
                          <a:spcPts val="1000"/>
                        </a:spcAft>
                      </a:pPr>
                      <a:r>
                        <a:rPr lang="pl-PL"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Kryterium</a:t>
                      </a:r>
                      <a:endParaRPr lang="pl-PL"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pl-PL"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Definicja kryterium</a:t>
                      </a:r>
                      <a:endParaRPr lang="pl-PL"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pl-PL"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Waga kryterium (Punkty)</a:t>
                      </a:r>
                      <a:endParaRPr lang="pl-PL"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148976751"/>
                  </a:ext>
                </a:extLst>
              </a:tr>
              <a:tr h="2579088">
                <a:tc>
                  <a:txBody>
                    <a:bodyPr/>
                    <a:lstStyle/>
                    <a:p>
                      <a:pPr algn="ctr">
                        <a:lnSpc>
                          <a:spcPct val="115000"/>
                        </a:lnSpc>
                        <a:spcAft>
                          <a:spcPts val="1000"/>
                        </a:spcAft>
                      </a:pPr>
                      <a:r>
                        <a:rPr lang="pl-PL" sz="1200" b="1" dirty="0">
                          <a:effectLst/>
                          <a:latin typeface="Calibri" panose="020F0502020204030204" pitchFamily="34" charset="0"/>
                          <a:ea typeface="Calibri" panose="020F0502020204030204" pitchFamily="34" charset="0"/>
                          <a:cs typeface="Calibri" panose="020F0502020204030204" pitchFamily="34" charset="0"/>
                        </a:rPr>
                        <a:t> </a:t>
                      </a:r>
                      <a:endParaRPr lang="pl-PL" sz="1200" dirty="0">
                        <a:effectLst/>
                        <a:latin typeface="Calibri" panose="020F0502020204030204" pitchFamily="34" charset="0"/>
                        <a:ea typeface="Calibri" panose="020F0502020204030204" pitchFamily="34" charset="0"/>
                        <a:cs typeface="Calibri" panose="020F0502020204030204" pitchFamily="34" charset="0"/>
                      </a:endParaRPr>
                    </a:p>
                    <a:p>
                      <a:pPr algn="ctr">
                        <a:lnSpc>
                          <a:spcPct val="115000"/>
                        </a:lnSpc>
                        <a:spcAft>
                          <a:spcPts val="1000"/>
                        </a:spcAft>
                      </a:pPr>
                      <a:r>
                        <a:rPr lang="pl-PL" sz="1200" b="1" dirty="0">
                          <a:effectLst/>
                          <a:latin typeface="Calibri" panose="020F0502020204030204" pitchFamily="34" charset="0"/>
                          <a:ea typeface="Calibri" panose="020F0502020204030204" pitchFamily="34" charset="0"/>
                          <a:cs typeface="Calibri" panose="020F0502020204030204" pitchFamily="34" charset="0"/>
                        </a:rPr>
                        <a:t> </a:t>
                      </a:r>
                      <a:endParaRPr lang="pl-PL" sz="1200" dirty="0">
                        <a:effectLst/>
                        <a:latin typeface="Calibri" panose="020F0502020204030204" pitchFamily="34" charset="0"/>
                        <a:ea typeface="Calibri" panose="020F0502020204030204" pitchFamily="34" charset="0"/>
                        <a:cs typeface="Calibri" panose="020F0502020204030204" pitchFamily="34" charset="0"/>
                      </a:endParaRPr>
                    </a:p>
                    <a:p>
                      <a:pPr algn="ctr">
                        <a:lnSpc>
                          <a:spcPct val="115000"/>
                        </a:lnSpc>
                        <a:spcAft>
                          <a:spcPts val="1000"/>
                        </a:spcAft>
                      </a:pPr>
                      <a:r>
                        <a:rPr lang="pl-PL" sz="1200" b="1" dirty="0">
                          <a:effectLst/>
                          <a:latin typeface="Calibri" panose="020F0502020204030204" pitchFamily="34" charset="0"/>
                          <a:ea typeface="Calibri" panose="020F0502020204030204" pitchFamily="34" charset="0"/>
                          <a:cs typeface="Calibri" panose="020F0502020204030204" pitchFamily="34" charset="0"/>
                        </a:rPr>
                        <a:t> </a:t>
                      </a:r>
                      <a:endParaRPr lang="pl-PL" sz="1200" dirty="0">
                        <a:effectLst/>
                        <a:latin typeface="Calibri" panose="020F0502020204030204" pitchFamily="34" charset="0"/>
                        <a:ea typeface="Calibri" panose="020F0502020204030204" pitchFamily="34" charset="0"/>
                        <a:cs typeface="Calibri" panose="020F0502020204030204" pitchFamily="34" charset="0"/>
                      </a:endParaRPr>
                    </a:p>
                    <a:p>
                      <a:pPr algn="ctr">
                        <a:lnSpc>
                          <a:spcPct val="115000"/>
                        </a:lnSpc>
                        <a:spcAft>
                          <a:spcPts val="1000"/>
                        </a:spcAft>
                      </a:pPr>
                      <a:r>
                        <a:rPr lang="pl-PL" sz="1800" b="1" dirty="0">
                          <a:effectLst/>
                          <a:latin typeface="Calibri" panose="020F0502020204030204" pitchFamily="34" charset="0"/>
                          <a:ea typeface="Calibri" panose="020F0502020204030204" pitchFamily="34" charset="0"/>
                          <a:cs typeface="Calibri" panose="020F0502020204030204" pitchFamily="34" charset="0"/>
                        </a:rPr>
                        <a:t> </a:t>
                      </a:r>
                      <a:endParaRPr lang="pl-PL" sz="1800" dirty="0">
                        <a:effectLst/>
                        <a:latin typeface="Calibri" panose="020F0502020204030204" pitchFamily="34" charset="0"/>
                        <a:ea typeface="Calibri" panose="020F0502020204030204" pitchFamily="34" charset="0"/>
                        <a:cs typeface="Calibri" panose="020F0502020204030204" pitchFamily="34" charset="0"/>
                      </a:endParaRPr>
                    </a:p>
                    <a:p>
                      <a:pPr algn="ctr">
                        <a:lnSpc>
                          <a:spcPct val="115000"/>
                        </a:lnSpc>
                        <a:spcAft>
                          <a:spcPts val="1000"/>
                        </a:spcAft>
                      </a:pPr>
                      <a:r>
                        <a:rPr lang="pl-PL" sz="18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Rodzaj wnioskodawcy</a:t>
                      </a:r>
                      <a:endParaRPr lang="pl-PL" sz="18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algn="just">
                        <a:lnSpc>
                          <a:spcPct val="111000"/>
                        </a:lnSpc>
                        <a:spcAft>
                          <a:spcPts val="600"/>
                        </a:spcAft>
                      </a:pPr>
                      <a:r>
                        <a:rPr lang="pl-PL"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Wnioskodawcą jest osoba fizyczna, która co najmniej od roku poprzedzającego dzień złożenia wniosku posiada miejsce zamieszkania na obszarze objętym LSR.</a:t>
                      </a:r>
                      <a:endParaRPr lang="pl-PL" sz="1400" dirty="0">
                        <a:effectLst/>
                        <a:latin typeface="Calibri" panose="020F0502020204030204" pitchFamily="34" charset="0"/>
                        <a:ea typeface="Calibri" panose="020F0502020204030204" pitchFamily="34" charset="0"/>
                        <a:cs typeface="Calibri" panose="020F0502020204030204" pitchFamily="34" charset="0"/>
                      </a:endParaRPr>
                    </a:p>
                    <a:p>
                      <a:pPr algn="just">
                        <a:lnSpc>
                          <a:spcPct val="111000"/>
                        </a:lnSpc>
                        <a:spcAft>
                          <a:spcPts val="600"/>
                        </a:spcAft>
                      </a:pPr>
                      <a:r>
                        <a:rPr lang="pl-PL"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Preferencja dla stałych mieszkańców obszaru LSR. To kryterium ma na celu wspierać mieszkańców związanych z obszarem LSR poprzez miejsce zamieszkania. Poświadczeniem spełnienia kryterium jest dokument, z którego </a:t>
                      </a:r>
                      <a:r>
                        <a:rPr lang="pl-PL" sz="1400"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wynika ciągłość zamieszkania na obszarze LSR od co najmniej 12 miesięcy poprzedzających dzień złożenia wniosku).</a:t>
                      </a:r>
                      <a:endParaRPr lang="pl-PL" sz="1400" dirty="0">
                        <a:effectLst/>
                        <a:latin typeface="Calibri" panose="020F0502020204030204" pitchFamily="34" charset="0"/>
                        <a:ea typeface="Calibri" panose="020F0502020204030204" pitchFamily="34" charset="0"/>
                        <a:cs typeface="Calibri" panose="020F0502020204030204" pitchFamily="34" charset="0"/>
                      </a:endParaRPr>
                    </a:p>
                    <a:p>
                      <a:pPr algn="just">
                        <a:lnSpc>
                          <a:spcPct val="111000"/>
                        </a:lnSpc>
                        <a:spcAft>
                          <a:spcPts val="1000"/>
                        </a:spcAft>
                      </a:pPr>
                      <a:r>
                        <a:rPr lang="pl-PL" sz="1400"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W przypadku zmiany miejsca zamieszkania należy przedłożyć dokumenty potwierdzające spełnienie kryterium.</a:t>
                      </a:r>
                      <a:endParaRPr lang="pl-PL" sz="12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r>
                        <a:rPr lang="pl-PL" sz="2000"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Kryterium obligatoryjne</a:t>
                      </a:r>
                    </a:p>
                    <a:p>
                      <a:r>
                        <a:rPr lang="pl-PL" sz="2000"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TAK/NIE</a:t>
                      </a:r>
                    </a:p>
                    <a:p>
                      <a:endParaRPr lang="pl-PL" sz="2000" b="0" i="0" u="none" strike="noStrike" kern="1200" baseline="0" dirty="0">
                        <a:solidFill>
                          <a:schemeClr val="dk1"/>
                        </a:solidFill>
                        <a:effectLst/>
                        <a:latin typeface="Calibri" panose="020F0502020204030204" pitchFamily="34" charset="0"/>
                        <a:ea typeface="Calibri" panose="020F0502020204030204" pitchFamily="34" charset="0"/>
                        <a:cs typeface="Calibri" panose="020F0502020204030204" pitchFamily="34" charset="0"/>
                      </a:endParaRPr>
                    </a:p>
                    <a:p>
                      <a:r>
                        <a:rPr lang="pl-PL" sz="2000" b="0" i="0" u="none" strike="noStrike" kern="1200" baseline="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Nie podlega uzupełnieniom</a:t>
                      </a:r>
                      <a:endParaRPr lang="pl-PL" sz="2000" b="0" i="0" u="none" strike="noStrike" kern="1200" baseline="0" dirty="0">
                        <a:solidFill>
                          <a:schemeClr val="dk1"/>
                        </a:solidFill>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427490315"/>
                  </a:ext>
                </a:extLst>
              </a:tr>
            </a:tbl>
          </a:graphicData>
        </a:graphic>
      </p:graphicFrame>
      <p:sp>
        <p:nvSpPr>
          <p:cNvPr id="2" name="pole tekstowe 1">
            <a:extLst>
              <a:ext uri="{FF2B5EF4-FFF2-40B4-BE49-F238E27FC236}">
                <a16:creationId xmlns:a16="http://schemas.microsoft.com/office/drawing/2014/main" id="{24B51F5E-39EC-F01D-A0E0-FE3032599FD1}"/>
              </a:ext>
            </a:extLst>
          </p:cNvPr>
          <p:cNvSpPr txBox="1"/>
          <p:nvPr/>
        </p:nvSpPr>
        <p:spPr>
          <a:xfrm>
            <a:off x="1948094" y="1484672"/>
            <a:ext cx="7414765" cy="461665"/>
          </a:xfrm>
          <a:prstGeom prst="rect">
            <a:avLst/>
          </a:prstGeom>
          <a:noFill/>
        </p:spPr>
        <p:txBody>
          <a:bodyPr wrap="square" rtlCol="0">
            <a:spAutoFit/>
          </a:bodyPr>
          <a:lstStyle/>
          <a:p>
            <a:r>
              <a:rPr lang="pl-PL" sz="2400" b="1" dirty="0"/>
              <a:t>Kryteria Wyboru Operacji - Starterzy Podgrodzia</a:t>
            </a:r>
          </a:p>
        </p:txBody>
      </p:sp>
      <p:sp>
        <p:nvSpPr>
          <p:cNvPr id="4" name="pole tekstowe 3">
            <a:extLst>
              <a:ext uri="{FF2B5EF4-FFF2-40B4-BE49-F238E27FC236}">
                <a16:creationId xmlns:a16="http://schemas.microsoft.com/office/drawing/2014/main" id="{6B69B2DA-B6C6-EE19-7BCB-AEDCF77F61A3}"/>
              </a:ext>
            </a:extLst>
          </p:cNvPr>
          <p:cNvSpPr txBox="1"/>
          <p:nvPr/>
        </p:nvSpPr>
        <p:spPr>
          <a:xfrm>
            <a:off x="5384800" y="1772946"/>
            <a:ext cx="6326909" cy="369332"/>
          </a:xfrm>
          <a:prstGeom prst="rect">
            <a:avLst/>
          </a:prstGeom>
          <a:noFill/>
        </p:spPr>
        <p:txBody>
          <a:bodyPr wrap="square" rtlCol="0">
            <a:spAutoFit/>
          </a:bodyPr>
          <a:lstStyle/>
          <a:p>
            <a:r>
              <a:rPr lang="pl-PL" dirty="0"/>
              <a:t>      </a:t>
            </a:r>
            <a:r>
              <a:rPr lang="pl-PL" sz="1400" dirty="0"/>
              <a:t>(Podejmowanie działalności gospodarczej)</a:t>
            </a:r>
            <a:endParaRPr lang="pl-PL" dirty="0"/>
          </a:p>
        </p:txBody>
      </p:sp>
      <p:sp>
        <p:nvSpPr>
          <p:cNvPr id="5" name="pole tekstowe 4">
            <a:extLst>
              <a:ext uri="{FF2B5EF4-FFF2-40B4-BE49-F238E27FC236}">
                <a16:creationId xmlns:a16="http://schemas.microsoft.com/office/drawing/2014/main" id="{FE88C176-5862-18E1-4F79-536CCA35ADEB}"/>
              </a:ext>
            </a:extLst>
          </p:cNvPr>
          <p:cNvSpPr txBox="1"/>
          <p:nvPr/>
        </p:nvSpPr>
        <p:spPr>
          <a:xfrm>
            <a:off x="301539" y="3284098"/>
            <a:ext cx="5689600" cy="369332"/>
          </a:xfrm>
          <a:prstGeom prst="rect">
            <a:avLst/>
          </a:prstGeom>
          <a:noFill/>
        </p:spPr>
        <p:txBody>
          <a:bodyPr wrap="square" rtlCol="0">
            <a:spAutoFit/>
          </a:bodyPr>
          <a:lstStyle/>
          <a:p>
            <a:r>
              <a:rPr lang="pl-PL" b="1" dirty="0"/>
              <a:t>Kryterium dostępowe</a:t>
            </a:r>
          </a:p>
        </p:txBody>
      </p:sp>
      <p:sp>
        <p:nvSpPr>
          <p:cNvPr id="7" name="pole tekstowe 6">
            <a:extLst>
              <a:ext uri="{FF2B5EF4-FFF2-40B4-BE49-F238E27FC236}">
                <a16:creationId xmlns:a16="http://schemas.microsoft.com/office/drawing/2014/main" id="{F94228CC-4889-DF96-EA3B-CC4D276F4FAD}"/>
              </a:ext>
            </a:extLst>
          </p:cNvPr>
          <p:cNvSpPr txBox="1"/>
          <p:nvPr/>
        </p:nvSpPr>
        <p:spPr>
          <a:xfrm>
            <a:off x="1460664" y="2448373"/>
            <a:ext cx="8740239" cy="646331"/>
          </a:xfrm>
          <a:prstGeom prst="rect">
            <a:avLst/>
          </a:prstGeom>
          <a:noFill/>
        </p:spPr>
        <p:txBody>
          <a:bodyPr wrap="square">
            <a:spAutoFit/>
          </a:bodyPr>
          <a:lstStyle/>
          <a:p>
            <a:pPr algn="ctr"/>
            <a:r>
              <a:rPr lang="pl-PL" sz="1800" dirty="0"/>
              <a:t>Maksymalna ilość punktów do zdobycia -100 </a:t>
            </a:r>
            <a:br>
              <a:rPr lang="pl-PL" sz="1800" dirty="0"/>
            </a:br>
            <a:r>
              <a:rPr lang="pl-PL" sz="1800" dirty="0"/>
              <a:t>Minimalna ilość punktów niezbędna do wyboru danej operacji  - 60</a:t>
            </a:r>
          </a:p>
        </p:txBody>
      </p:sp>
    </p:spTree>
    <p:extLst>
      <p:ext uri="{BB962C8B-B14F-4D97-AF65-F5344CB8AC3E}">
        <p14:creationId xmlns:p14="http://schemas.microsoft.com/office/powerpoint/2010/main" val="213845032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Faseta">
  <a:themeElements>
    <a:clrScheme name="Faseta">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seta">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seta">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21788</TotalTime>
  <Words>10879</Words>
  <Application>Microsoft Office PowerPoint</Application>
  <PresentationFormat>Panoramiczny</PresentationFormat>
  <Paragraphs>1038</Paragraphs>
  <Slides>81</Slides>
  <Notes>14</Notes>
  <HiddenSlides>4</HiddenSlides>
  <MMClips>0</MMClips>
  <ScaleCrop>false</ScaleCrop>
  <HeadingPairs>
    <vt:vector size="6" baseType="variant">
      <vt:variant>
        <vt:lpstr>Używane czcionki</vt:lpstr>
      </vt:variant>
      <vt:variant>
        <vt:i4>8</vt:i4>
      </vt:variant>
      <vt:variant>
        <vt:lpstr>Motyw</vt:lpstr>
      </vt:variant>
      <vt:variant>
        <vt:i4>1</vt:i4>
      </vt:variant>
      <vt:variant>
        <vt:lpstr>Tytuły slajdów</vt:lpstr>
      </vt:variant>
      <vt:variant>
        <vt:i4>81</vt:i4>
      </vt:variant>
    </vt:vector>
  </HeadingPairs>
  <TitlesOfParts>
    <vt:vector size="90" baseType="lpstr">
      <vt:lpstr>Arial</vt:lpstr>
      <vt:lpstr>Arial Black</vt:lpstr>
      <vt:lpstr>Calibri</vt:lpstr>
      <vt:lpstr>Times New Roman</vt:lpstr>
      <vt:lpstr>Trebuchet MS</vt:lpstr>
      <vt:lpstr>Wingdings</vt:lpstr>
      <vt:lpstr>Wingdings 2</vt:lpstr>
      <vt:lpstr>Wingdings 3</vt:lpstr>
      <vt:lpstr>Faseta</vt:lpstr>
      <vt:lpstr>         FORUM GENERALNE   LGD „Podgrodzie Toruńskie”    z przedstawicielami grup docelowych działań komunikacyjnych realizowane w ramach  Planu komunikacji z lokalną społecznością  zgodnie w umową o warunkach i sposobie realizacji strategii rozwoju lokalnego kierowanego przez społeczność  nr 00005.UM02.6572.20005.2023  z dn. 12.12.2023 r.  </vt:lpstr>
      <vt:lpstr>Lokalna Grupa Działania ,,Podgrodzie Toruńskie”  </vt:lpstr>
      <vt:lpstr>Prezentacja programu PowerPoint</vt:lpstr>
      <vt:lpstr>Prezentacja programu PowerPoint</vt:lpstr>
      <vt:lpstr>Prezentacja programu PowerPoint</vt:lpstr>
      <vt:lpstr>Prezentacja programu PowerPoint</vt:lpstr>
      <vt:lpstr>Budżet LSR – 2023-2029</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Osoby fizyczne – możliwości dofinansowania </vt:lpstr>
      <vt:lpstr> </vt:lpstr>
      <vt:lpstr>Jednostki samorządu terytorialnego – możliwość dofinansowania </vt:lpstr>
      <vt:lpstr>Prezentacja programu PowerPoint</vt:lpstr>
      <vt:lpstr>Fundusze Europejskie dla Kujaw i Pomorza 2021-2027 Europejski Fundusz Społeczny +</vt:lpstr>
      <vt:lpstr>Prezentacja programu PowerPoint</vt:lpstr>
      <vt:lpstr>MŁODZI PODGRODZIA – zakres wsparcia</vt:lpstr>
      <vt:lpstr>Cel, zadania i oferta klubu młodzieżowego</vt:lpstr>
      <vt:lpstr>ZAŁOŻENIA PROWADZENIA KLUBU</vt:lpstr>
      <vt:lpstr>Realizacja celu klubu odbywa się poprzez wspieranie dzieci  i młodzieży w następujących obszarach</vt:lpstr>
      <vt:lpstr>KADRA</vt:lpstr>
      <vt:lpstr>Zasady funkcjonowania klubu</vt:lpstr>
      <vt:lpstr>Zasady funkcjonowania klubu</vt:lpstr>
      <vt:lpstr>Wymogi lokalowe</vt:lpstr>
      <vt:lpstr>Katalog kosztów</vt:lpstr>
      <vt:lpstr>Wskaźniki (produktu i rezultatu)</vt:lpstr>
      <vt:lpstr>Źródła finansowania Projektu</vt:lpstr>
      <vt:lpstr>SENIORZY PODGRODZIA – zakres wsparcia</vt:lpstr>
      <vt:lpstr>Cel, zadania i oferta klubu młodzieżowego</vt:lpstr>
      <vt:lpstr>ZAŁOŻENIA PROWADZENIA KLUBU</vt:lpstr>
      <vt:lpstr>Realizacja celu klubu odbywa się poprzez wspieranie seniorów  w następujących obszarach</vt:lpstr>
      <vt:lpstr>KADRA</vt:lpstr>
      <vt:lpstr>Zasady funkcjonowania klubu</vt:lpstr>
      <vt:lpstr>Zasady funkcjonowania klubu</vt:lpstr>
      <vt:lpstr>Wymogi lokalowe</vt:lpstr>
      <vt:lpstr>Katalog kosztów</vt:lpstr>
      <vt:lpstr>Wskaźniki (produktu i rezultatu)</vt:lpstr>
      <vt:lpstr>Źródła finansowania Projektu</vt:lpstr>
      <vt:lpstr>RÓWNAĆ SZANSE – zakres wsparcia</vt:lpstr>
      <vt:lpstr>Wymogi lokalowe</vt:lpstr>
      <vt:lpstr>Wskaźniki (produktu i rezultatu)</vt:lpstr>
      <vt:lpstr>Źródła finansowania Projektu</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Jarosław Zielonka</dc:creator>
  <cp:lastModifiedBy>biuro</cp:lastModifiedBy>
  <cp:revision>1119</cp:revision>
  <cp:lastPrinted>2024-11-21T11:56:40Z</cp:lastPrinted>
  <dcterms:created xsi:type="dcterms:W3CDTF">2016-08-02T14:23:20Z</dcterms:created>
  <dcterms:modified xsi:type="dcterms:W3CDTF">2024-11-21T12:04:03Z</dcterms:modified>
</cp:coreProperties>
</file>